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3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1.6</c:v>
                </c:pt>
                <c:pt idx="1">
                  <c:v>1.6</c:v>
                </c:pt>
                <c:pt idx="2">
                  <c:v>2.7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11125464"/>
        <c:axId val="111125848"/>
      </c:barChart>
      <c:catAx>
        <c:axId val="1111254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11125848"/>
        <c:crosses val="autoZero"/>
        <c:auto val="1"/>
        <c:lblAlgn val="ctr"/>
        <c:lblOffset val="100"/>
        <c:noMultiLvlLbl val="0"/>
      </c:catAx>
      <c:valAx>
        <c:axId val="1111258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11125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24.9</c:v>
                </c:pt>
                <c:pt idx="1">
                  <c:v>11.3</c:v>
                </c:pt>
                <c:pt idx="2" formatCode="#,##0.0">
                  <c:v>10.5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95919104"/>
        <c:axId val="71184744"/>
      </c:barChart>
      <c:catAx>
        <c:axId val="9591910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1184744"/>
        <c:crosses val="autoZero"/>
        <c:auto val="1"/>
        <c:lblAlgn val="ctr"/>
        <c:lblOffset val="100"/>
        <c:noMultiLvlLbl val="0"/>
      </c:catAx>
      <c:valAx>
        <c:axId val="711847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95919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231384892293495"/>
          <c:y val="0.13801838400923153"/>
          <c:w val="0.59041349500763651"/>
          <c:h val="0.7239632319815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19050" rIns="0" bIns="19050" anchor="ctr" anchorCtr="1">
                  <a:noAutofit/>
                </a:bodyPr>
                <a:lstStyle/>
                <a:p>
                  <a:pPr>
                    <a:defRPr sz="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Roboto Condensed" panose="02000000000000000000" pitchFamily="2" charset="0"/>
                      <a:ea typeface="Roboto Condensed" panose="02000000000000000000" pitchFamily="2" charset="0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566.20000000000005</c:v>
                </c:pt>
                <c:pt idx="1">
                  <c:v>788.6</c:v>
                </c:pt>
                <c:pt idx="2">
                  <c:v>772.6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71232720"/>
        <c:axId val="71249504"/>
      </c:barChart>
      <c:catAx>
        <c:axId val="712327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1249504"/>
        <c:crosses val="autoZero"/>
        <c:auto val="1"/>
        <c:lblAlgn val="ctr"/>
        <c:lblOffset val="100"/>
        <c:noMultiLvlLbl val="0"/>
      </c:catAx>
      <c:valAx>
        <c:axId val="71249504"/>
        <c:scaling>
          <c:orientation val="minMax"/>
        </c:scaling>
        <c:delete val="1"/>
        <c:axPos val="l"/>
        <c:numFmt formatCode="#,##0.0" sourceLinked="1"/>
        <c:majorTickMark val="none"/>
        <c:minorTickMark val="none"/>
        <c:tickLblPos val="nextTo"/>
        <c:crossAx val="71232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5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0.99399999999999999</c:v>
                </c:pt>
                <c:pt idx="1">
                  <c:v>0.99439999999999995</c:v>
                </c:pt>
                <c:pt idx="2">
                  <c:v>0.99870000000000003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71319112"/>
        <c:axId val="71319496"/>
      </c:barChart>
      <c:catAx>
        <c:axId val="713191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1319496"/>
        <c:crosses val="autoZero"/>
        <c:auto val="1"/>
        <c:lblAlgn val="ctr"/>
        <c:lblOffset val="100"/>
        <c:noMultiLvlLbl val="0"/>
      </c:catAx>
      <c:valAx>
        <c:axId val="71319496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71319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0%</c:formatCode>
                <c:ptCount val="3"/>
                <c:pt idx="0">
                  <c:v>0.63</c:v>
                </c:pt>
                <c:pt idx="1">
                  <c:v>0.95</c:v>
                </c:pt>
                <c:pt idx="2">
                  <c:v>0.92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9965736"/>
        <c:axId val="19966128"/>
      </c:barChart>
      <c:catAx>
        <c:axId val="1996573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9966128"/>
        <c:crosses val="autoZero"/>
        <c:auto val="1"/>
        <c:lblAlgn val="ctr"/>
        <c:lblOffset val="100"/>
        <c:noMultiLvlLbl val="0"/>
      </c:catAx>
      <c:valAx>
        <c:axId val="1996612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9965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0%</c:formatCode>
                <c:ptCount val="3"/>
                <c:pt idx="0">
                  <c:v>0.98</c:v>
                </c:pt>
                <c:pt idx="1">
                  <c:v>0.99</c:v>
                </c:pt>
                <c:pt idx="2">
                  <c:v>0.99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71080688"/>
        <c:axId val="71075984"/>
      </c:barChart>
      <c:catAx>
        <c:axId val="7108068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1075984"/>
        <c:crosses val="autoZero"/>
        <c:auto val="1"/>
        <c:lblAlgn val="ctr"/>
        <c:lblOffset val="100"/>
        <c:noMultiLvlLbl val="0"/>
      </c:catAx>
      <c:valAx>
        <c:axId val="7107598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71080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24.3</c:v>
                </c:pt>
                <c:pt idx="1">
                  <c:v>36.9</c:v>
                </c:pt>
                <c:pt idx="2">
                  <c:v>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71079904"/>
        <c:axId val="71076376"/>
      </c:barChart>
      <c:catAx>
        <c:axId val="7107990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1076376"/>
        <c:crosses val="autoZero"/>
        <c:auto val="1"/>
        <c:lblAlgn val="ctr"/>
        <c:lblOffset val="100"/>
        <c:noMultiLvlLbl val="0"/>
      </c:catAx>
      <c:valAx>
        <c:axId val="71076376"/>
        <c:scaling>
          <c:orientation val="minMax"/>
        </c:scaling>
        <c:delete val="1"/>
        <c:axPos val="l"/>
        <c:numFmt formatCode="#,##0.0" sourceLinked="1"/>
        <c:majorTickMark val="none"/>
        <c:minorTickMark val="none"/>
        <c:tickLblPos val="nextTo"/>
        <c:crossAx val="71079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884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266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19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42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825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51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040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18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226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44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326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A48EB-C610-49A8-AC64-BC87E409CCE5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763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image" Target="../media/image2.png"/><Relationship Id="rId7" Type="http://schemas.openxmlformats.org/officeDocument/2006/relationships/chart" Target="../charts/chart2.xml"/><Relationship Id="rId12" Type="http://schemas.openxmlformats.org/officeDocument/2006/relationships/chart" Target="../charts/chart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11" Type="http://schemas.openxmlformats.org/officeDocument/2006/relationships/chart" Target="../charts/chart6.xml"/><Relationship Id="rId5" Type="http://schemas.openxmlformats.org/officeDocument/2006/relationships/image" Target="../media/image7.svg"/><Relationship Id="rId10" Type="http://schemas.openxmlformats.org/officeDocument/2006/relationships/chart" Target="../charts/chart5.xml"/><Relationship Id="rId4" Type="http://schemas.microsoft.com/office/2007/relationships/hdphoto" Target="../media/hdphoto1.wdp"/><Relationship Id="rId9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9B30CBFF-A533-4917-A9E8-4D2DE816A1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7" y="0"/>
            <a:ext cx="9139487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effectLst>
            <a:softEdge rad="635000"/>
          </a:effectLst>
        </p:spPr>
      </p:pic>
      <p:sp>
        <p:nvSpPr>
          <p:cNvPr id="10" name="Rectangle 18">
            <a:extLst>
              <a:ext uri="{FF2B5EF4-FFF2-40B4-BE49-F238E27FC236}">
                <a16:creationId xmlns="" xmlns:a16="http://schemas.microsoft.com/office/drawing/2014/main" id="{58E5111D-9A22-4D95-9795-810938D3BF30}"/>
              </a:ext>
            </a:extLst>
          </p:cNvPr>
          <p:cNvSpPr/>
          <p:nvPr/>
        </p:nvSpPr>
        <p:spPr>
          <a:xfrm>
            <a:off x="0" y="-11681"/>
            <a:ext cx="9144000" cy="6858000"/>
          </a:xfrm>
          <a:prstGeom prst="rect">
            <a:avLst/>
          </a:prstGeom>
          <a:solidFill>
            <a:schemeClr val="bg1">
              <a:lumMod val="95000"/>
              <a:alpha val="87000"/>
            </a:schemeClr>
          </a:solidFill>
          <a:ln>
            <a:noFill/>
          </a:ln>
          <a:effectLst>
            <a:innerShdw blurRad="977900" dist="698500" dir="13500000">
              <a:prstClr val="black">
                <a:alpha val="12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21" name="Rectangle 18">
            <a:extLst>
              <a:ext uri="{FF2B5EF4-FFF2-40B4-BE49-F238E27FC236}">
                <a16:creationId xmlns="" xmlns:a16="http://schemas.microsoft.com/office/drawing/2014/main" id="{4FEBCB38-E188-4A76-B08F-9B562DA8D672}"/>
              </a:ext>
            </a:extLst>
          </p:cNvPr>
          <p:cNvSpPr/>
          <p:nvPr/>
        </p:nvSpPr>
        <p:spPr>
          <a:xfrm>
            <a:off x="2438763" y="0"/>
            <a:ext cx="6705237" cy="14773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2" name="Rectangle 18">
            <a:extLst>
              <a:ext uri="{FF2B5EF4-FFF2-40B4-BE49-F238E27FC236}">
                <a16:creationId xmlns="" xmlns:a16="http://schemas.microsoft.com/office/drawing/2014/main" id="{B5849E7D-A6DB-45AA-8AEC-8D52B1560B82}"/>
              </a:ext>
            </a:extLst>
          </p:cNvPr>
          <p:cNvSpPr/>
          <p:nvPr/>
        </p:nvSpPr>
        <p:spPr>
          <a:xfrm>
            <a:off x="-1" y="0"/>
            <a:ext cx="2384303" cy="14773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D98F1ACB-18CE-41C2-A5DE-DD0064278D8E}"/>
              </a:ext>
            </a:extLst>
          </p:cNvPr>
          <p:cNvSpPr txBox="1"/>
          <p:nvPr/>
        </p:nvSpPr>
        <p:spPr>
          <a:xfrm>
            <a:off x="445040" y="166165"/>
            <a:ext cx="1939263" cy="110799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7200" b="1" dirty="0" smtClean="0">
                <a:solidFill>
                  <a:schemeClr val="accent1">
                    <a:lumMod val="40000"/>
                    <a:lumOff val="60000"/>
                    <a:alpha val="50000"/>
                  </a:schemeClr>
                </a:solidFill>
                <a:latin typeface="Arial Narrow" panose="020B0606020202030204" pitchFamily="34" charset="0"/>
              </a:rPr>
              <a:t>202</a:t>
            </a:r>
            <a:r>
              <a:rPr lang="ru-RU" sz="7200" b="1" dirty="0" smtClean="0">
                <a:solidFill>
                  <a:schemeClr val="accent1">
                    <a:lumMod val="40000"/>
                    <a:lumOff val="60000"/>
                    <a:alpha val="50000"/>
                  </a:schemeClr>
                </a:solidFill>
                <a:latin typeface="Arial Narrow" panose="020B0606020202030204" pitchFamily="34" charset="0"/>
              </a:rPr>
              <a:t>2</a:t>
            </a:r>
            <a:endParaRPr lang="ru-RU" sz="7200" b="1" dirty="0">
              <a:solidFill>
                <a:schemeClr val="accent1">
                  <a:lumMod val="40000"/>
                  <a:lumOff val="60000"/>
                  <a:alpha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94715A1C-D05E-454D-885C-DA6E47BCF4CE}"/>
              </a:ext>
            </a:extLst>
          </p:cNvPr>
          <p:cNvSpPr txBox="1"/>
          <p:nvPr/>
        </p:nvSpPr>
        <p:spPr>
          <a:xfrm>
            <a:off x="589899" y="525450"/>
            <a:ext cx="2045689" cy="36933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ru-RU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ПУБЛИЧНАЯ Д</a:t>
            </a:r>
            <a:r>
              <a:rPr lang="ru-RU" sz="1200" b="1" dirty="0" smtClean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ЕКЛАРАЦИЯ </a:t>
            </a:r>
            <a:r>
              <a:rPr lang="en-US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en-US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ЦЕЛЕЙ И ЗАДАЧ</a:t>
            </a:r>
          </a:p>
        </p:txBody>
      </p:sp>
      <p:pic>
        <p:nvPicPr>
          <p:cNvPr id="25" name="Рисунок 24">
            <a:extLst>
              <a:ext uri="{FF2B5EF4-FFF2-40B4-BE49-F238E27FC236}">
                <a16:creationId xmlns="" xmlns:a16="http://schemas.microsoft.com/office/drawing/2014/main" id="{C7D19342-F099-4083-8E53-AD3F69C945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4285" y="463344"/>
            <a:ext cx="360262" cy="464854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F0FE6F30-0674-45E9-B560-0419ED86B809}"/>
              </a:ext>
            </a:extLst>
          </p:cNvPr>
          <p:cNvSpPr txBox="1"/>
          <p:nvPr/>
        </p:nvSpPr>
        <p:spPr>
          <a:xfrm>
            <a:off x="2438763" y="271103"/>
            <a:ext cx="6594815" cy="61555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ru-RU" sz="20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ОСНОВНЫЕ ПОКАЗАТЕЛИ ДЕЯТЕЛЬНОСТИ ФНС РОССИИ </a:t>
            </a:r>
            <a:br>
              <a:rPr lang="ru-RU" sz="20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20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ЗА </a:t>
            </a:r>
            <a:r>
              <a:rPr lang="en-US" sz="2000" b="1" dirty="0" smtClean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I</a:t>
            </a:r>
            <a:r>
              <a:rPr lang="ru-RU" sz="2000" b="1" dirty="0" smtClean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 КВАРТАЛ 2022 ГОДА</a:t>
            </a:r>
            <a:endParaRPr lang="ru-RU" sz="2000" b="1" dirty="0">
              <a:solidFill>
                <a:schemeClr val="tx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D599073B-5207-456F-991E-70A6C9A796EA}"/>
              </a:ext>
            </a:extLst>
          </p:cNvPr>
          <p:cNvSpPr/>
          <p:nvPr/>
        </p:nvSpPr>
        <p:spPr>
          <a:xfrm>
            <a:off x="2595295" y="930840"/>
            <a:ext cx="41517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I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квартал            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I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квартал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            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I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квартал</a:t>
            </a:r>
          </a:p>
          <a:p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2020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	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      2021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	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               2022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ea typeface="Roboto Condensed" panose="02000000000000000000" pitchFamily="2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E828373C-A7CF-4ADB-87DF-FB83EC936A76}"/>
              </a:ext>
            </a:extLst>
          </p:cNvPr>
          <p:cNvSpPr/>
          <p:nvPr/>
        </p:nvSpPr>
        <p:spPr>
          <a:xfrm>
            <a:off x="2502967" y="980729"/>
            <a:ext cx="196825" cy="262433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4D2C0F7C-5848-4310-983E-8E947126F334}"/>
              </a:ext>
            </a:extLst>
          </p:cNvPr>
          <p:cNvSpPr/>
          <p:nvPr/>
        </p:nvSpPr>
        <p:spPr>
          <a:xfrm>
            <a:off x="3645047" y="980729"/>
            <a:ext cx="196825" cy="262433"/>
          </a:xfrm>
          <a:prstGeom prst="rect">
            <a:avLst/>
          </a:prstGeom>
          <a:solidFill>
            <a:srgbClr val="2470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 Narrow" panose="020B0606020202030204" pitchFamily="34" charset="0"/>
              </a:rPr>
              <a:t>  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3EA4B65F-0004-4AB1-A626-4D161F5A54E1}"/>
              </a:ext>
            </a:extLst>
          </p:cNvPr>
          <p:cNvSpPr/>
          <p:nvPr/>
        </p:nvSpPr>
        <p:spPr>
          <a:xfrm>
            <a:off x="4908600" y="980729"/>
            <a:ext cx="196825" cy="262433"/>
          </a:xfrm>
          <a:prstGeom prst="rect">
            <a:avLst/>
          </a:prstGeom>
          <a:solidFill>
            <a:srgbClr val="E3801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3146935" y="3318086"/>
            <a:ext cx="2953406" cy="1644859"/>
            <a:chOff x="3114203" y="1618771"/>
            <a:chExt cx="2953406" cy="1643767"/>
          </a:xfrm>
        </p:grpSpPr>
        <p:sp>
          <p:nvSpPr>
            <p:cNvPr id="98" name="Прямоугольник 97">
              <a:extLst>
                <a:ext uri="{FF2B5EF4-FFF2-40B4-BE49-F238E27FC236}">
                  <a16:creationId xmlns="" xmlns:a16="http://schemas.microsoft.com/office/drawing/2014/main" id="{FF3888F5-A089-418D-819E-F8B73DBBCD26}"/>
                </a:ext>
              </a:extLst>
            </p:cNvPr>
            <p:cNvSpPr/>
            <p:nvPr/>
          </p:nvSpPr>
          <p:spPr>
            <a:xfrm>
              <a:off x="3114203" y="1618771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55" name="Oval 35">
              <a:extLst>
                <a:ext uri="{FF2B5EF4-FFF2-40B4-BE49-F238E27FC236}">
                  <a16:creationId xmlns="" xmlns:a16="http://schemas.microsoft.com/office/drawing/2014/main" id="{B069A2D8-020D-4AB2-A0C8-9B6939FEBB24}"/>
                </a:ext>
              </a:extLst>
            </p:cNvPr>
            <p:cNvSpPr/>
            <p:nvPr/>
          </p:nvSpPr>
          <p:spPr>
            <a:xfrm>
              <a:off x="3226510" y="176091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5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56" name="Rectangle 29">
              <a:extLst>
                <a:ext uri="{FF2B5EF4-FFF2-40B4-BE49-F238E27FC236}">
                  <a16:creationId xmlns="" xmlns:a16="http://schemas.microsoft.com/office/drawing/2014/main" id="{0B7F4703-2F95-4646-B8F0-B3FD0E07687D}"/>
                </a:ext>
              </a:extLst>
            </p:cNvPr>
            <p:cNvSpPr/>
            <p:nvPr/>
          </p:nvSpPr>
          <p:spPr>
            <a:xfrm>
              <a:off x="3529588" y="1736044"/>
              <a:ext cx="2403269" cy="383182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КОЛИЧЕСТВО ВЫЕЗДНЫХ </a:t>
              </a:r>
            </a:p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НАЛОГОВЫХ ПРОВЕРОК</a:t>
              </a:r>
            </a:p>
          </p:txBody>
        </p:sp>
        <p:sp>
          <p:nvSpPr>
            <p:cNvPr id="57" name="Rectangle 29">
              <a:extLst>
                <a:ext uri="{FF2B5EF4-FFF2-40B4-BE49-F238E27FC236}">
                  <a16:creationId xmlns="" xmlns:a16="http://schemas.microsoft.com/office/drawing/2014/main" id="{30FE08AF-402F-4B77-9BA4-B4B108350CA7}"/>
                </a:ext>
              </a:extLst>
            </p:cNvPr>
            <p:cNvSpPr/>
            <p:nvPr/>
          </p:nvSpPr>
          <p:spPr>
            <a:xfrm>
              <a:off x="3169327" y="2349977"/>
              <a:ext cx="2071470" cy="701265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2,7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ТЫС. ЕД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.</a:t>
              </a:r>
            </a:p>
          </p:txBody>
        </p:sp>
        <p:graphicFrame>
          <p:nvGraphicFramePr>
            <p:cNvPr id="58" name="Диаграмма 57">
              <a:extLst>
                <a:ext uri="{FF2B5EF4-FFF2-40B4-BE49-F238E27FC236}">
                  <a16:creationId xmlns="" xmlns:a16="http://schemas.microsoft.com/office/drawing/2014/main" id="{126F6DE5-9D20-4C39-8F7E-198946A3D314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4275844848"/>
                </p:ext>
              </p:extLst>
            </p:nvPr>
          </p:nvGraphicFramePr>
          <p:xfrm>
            <a:off x="5038838" y="2262082"/>
            <a:ext cx="1028771" cy="100045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</p:grpSp>
      <p:grpSp>
        <p:nvGrpSpPr>
          <p:cNvPr id="8" name="Группа 7"/>
          <p:cNvGrpSpPr/>
          <p:nvPr/>
        </p:nvGrpSpPr>
        <p:grpSpPr>
          <a:xfrm>
            <a:off x="107504" y="3288761"/>
            <a:ext cx="3037175" cy="1677734"/>
            <a:chOff x="6134212" y="1530529"/>
            <a:chExt cx="2992033" cy="1677734"/>
          </a:xfrm>
        </p:grpSpPr>
        <p:sp>
          <p:nvSpPr>
            <p:cNvPr id="101" name="Прямоугольник 100">
              <a:extLst>
                <a:ext uri="{FF2B5EF4-FFF2-40B4-BE49-F238E27FC236}">
                  <a16:creationId xmlns="" xmlns:a16="http://schemas.microsoft.com/office/drawing/2014/main" id="{E15E5F7C-0447-4069-86EA-B3AE2988D59D}"/>
                </a:ext>
              </a:extLst>
            </p:cNvPr>
            <p:cNvSpPr/>
            <p:nvPr/>
          </p:nvSpPr>
          <p:spPr>
            <a:xfrm>
              <a:off x="6156176" y="1561505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59" name="Oval 35">
              <a:extLst>
                <a:ext uri="{FF2B5EF4-FFF2-40B4-BE49-F238E27FC236}">
                  <a16:creationId xmlns="" xmlns:a16="http://schemas.microsoft.com/office/drawing/2014/main" id="{C6C19F22-CCD5-4DC7-AC45-D2B0A2783D30}"/>
                </a:ext>
              </a:extLst>
            </p:cNvPr>
            <p:cNvSpPr/>
            <p:nvPr/>
          </p:nvSpPr>
          <p:spPr>
            <a:xfrm>
              <a:off x="6285146" y="1706643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4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60" name="Rectangle 29">
              <a:extLst>
                <a:ext uri="{FF2B5EF4-FFF2-40B4-BE49-F238E27FC236}">
                  <a16:creationId xmlns="" xmlns:a16="http://schemas.microsoft.com/office/drawing/2014/main" id="{083888CB-9994-443A-99E9-3C529E4D9CB0}"/>
                </a:ext>
              </a:extLst>
            </p:cNvPr>
            <p:cNvSpPr/>
            <p:nvPr/>
          </p:nvSpPr>
          <p:spPr>
            <a:xfrm>
              <a:off x="6134212" y="1530529"/>
              <a:ext cx="2937148" cy="840230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900" b="1" cap="all" dirty="0">
                  <a:latin typeface="Arial Narrow" panose="020B0606020202030204" pitchFamily="34" charset="0"/>
                </a:rPr>
                <a:t>соотношение количества судебных дел по спорам, прошедшим досудебное урегулирование, удовлетворенных в пользу налогоплательщиков, и количества жалоб по налоговым спорам, оставленным без </a:t>
              </a:r>
              <a:r>
                <a:rPr lang="ru-RU" sz="900" b="1" cap="all" dirty="0" smtClean="0">
                  <a:latin typeface="Arial Narrow" panose="020B0606020202030204" pitchFamily="34" charset="0"/>
                </a:rPr>
                <a:t>удовлетворения</a:t>
              </a:r>
              <a:endParaRPr lang="ru-RU" sz="900" b="1" cap="all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61" name="Rectangle 29">
              <a:extLst>
                <a:ext uri="{FF2B5EF4-FFF2-40B4-BE49-F238E27FC236}">
                  <a16:creationId xmlns="" xmlns:a16="http://schemas.microsoft.com/office/drawing/2014/main" id="{2E52324C-7A48-4993-AFFA-D314101BA7DB}"/>
                </a:ext>
              </a:extLst>
            </p:cNvPr>
            <p:cNvSpPr/>
            <p:nvPr/>
          </p:nvSpPr>
          <p:spPr>
            <a:xfrm>
              <a:off x="6191534" y="2367466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10,5%</a:t>
              </a:r>
              <a:endParaRPr lang="ru-RU" sz="1400" b="1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graphicFrame>
          <p:nvGraphicFramePr>
            <p:cNvPr id="62" name="Диаграмма 61">
              <a:extLst>
                <a:ext uri="{FF2B5EF4-FFF2-40B4-BE49-F238E27FC236}">
                  <a16:creationId xmlns="" xmlns:a16="http://schemas.microsoft.com/office/drawing/2014/main" id="{3A038763-2658-4B21-8BFD-ECCDF8AE8903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498765285"/>
                </p:ext>
              </p:extLst>
            </p:nvPr>
          </p:nvGraphicFramePr>
          <p:xfrm>
            <a:off x="8119848" y="2196079"/>
            <a:ext cx="1006397" cy="10121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</p:grpSp>
      <p:grpSp>
        <p:nvGrpSpPr>
          <p:cNvPr id="6" name="Группа 5"/>
          <p:cNvGrpSpPr/>
          <p:nvPr/>
        </p:nvGrpSpPr>
        <p:grpSpPr>
          <a:xfrm>
            <a:off x="107504" y="1592036"/>
            <a:ext cx="2951409" cy="1624251"/>
            <a:chOff x="107504" y="3244909"/>
            <a:chExt cx="2983127" cy="1624251"/>
          </a:xfrm>
        </p:grpSpPr>
        <p:sp>
          <p:nvSpPr>
            <p:cNvPr id="102" name="Прямоугольник 101">
              <a:extLst>
                <a:ext uri="{FF2B5EF4-FFF2-40B4-BE49-F238E27FC236}">
                  <a16:creationId xmlns="" xmlns:a16="http://schemas.microsoft.com/office/drawing/2014/main" id="{04A133C7-BF3F-4010-9DBF-08CA156AF154}"/>
                </a:ext>
              </a:extLst>
            </p:cNvPr>
            <p:cNvSpPr/>
            <p:nvPr/>
          </p:nvSpPr>
          <p:spPr>
            <a:xfrm>
              <a:off x="107504" y="3244909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74" name="Oval 35">
              <a:extLst>
                <a:ext uri="{FF2B5EF4-FFF2-40B4-BE49-F238E27FC236}">
                  <a16:creationId xmlns="" xmlns:a16="http://schemas.microsoft.com/office/drawing/2014/main" id="{E244BBFC-B68B-4DAA-BD7C-811C97B1D663}"/>
                </a:ext>
              </a:extLst>
            </p:cNvPr>
            <p:cNvSpPr/>
            <p:nvPr/>
          </p:nvSpPr>
          <p:spPr>
            <a:xfrm>
              <a:off x="249530" y="3367541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1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75" name="Rectangle 29">
              <a:extLst>
                <a:ext uri="{FF2B5EF4-FFF2-40B4-BE49-F238E27FC236}">
                  <a16:creationId xmlns="" xmlns:a16="http://schemas.microsoft.com/office/drawing/2014/main" id="{05A63CBE-9DB3-43F1-8CDA-813743F741E6}"/>
                </a:ext>
              </a:extLst>
            </p:cNvPr>
            <p:cNvSpPr/>
            <p:nvPr/>
          </p:nvSpPr>
          <p:spPr>
            <a:xfrm>
              <a:off x="552607" y="3255657"/>
              <a:ext cx="2471470" cy="6740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КОЛИЧЕСТВО </a:t>
              </a:r>
              <a:r>
                <a:rPr lang="ru-RU" sz="1050" b="1" dirty="0" smtClean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ДОКУМЕНТОВ</a:t>
              </a: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, </a:t>
              </a:r>
              <a:r>
                <a:rPr lang="ru-RU" sz="1050" b="1" dirty="0" smtClean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ПРЕДСТАВЛЕННЫХ ДЛЯ ГОСУДАРСТВЕННОЙ РЕГИСТРАЦИИ В ЭЛЕКТРОННОМ ВИДЕ</a:t>
              </a:r>
              <a:endParaRPr lang="ru-RU" sz="105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76" name="Rectangle 29">
              <a:extLst>
                <a:ext uri="{FF2B5EF4-FFF2-40B4-BE49-F238E27FC236}">
                  <a16:creationId xmlns="" xmlns:a16="http://schemas.microsoft.com/office/drawing/2014/main" id="{456C29B1-A5E6-4687-AF92-A33E80B6C144}"/>
                </a:ext>
              </a:extLst>
            </p:cNvPr>
            <p:cNvSpPr/>
            <p:nvPr/>
          </p:nvSpPr>
          <p:spPr>
            <a:xfrm>
              <a:off x="107504" y="3956599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772,6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 ТЫС. 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ЕД.</a:t>
              </a:r>
            </a:p>
          </p:txBody>
        </p:sp>
        <p:graphicFrame>
          <p:nvGraphicFramePr>
            <p:cNvPr id="77" name="Диаграмма 76">
              <a:extLst>
                <a:ext uri="{FF2B5EF4-FFF2-40B4-BE49-F238E27FC236}">
                  <a16:creationId xmlns="" xmlns:a16="http://schemas.microsoft.com/office/drawing/2014/main" id="{D21B017A-496F-411C-B1D1-D8AF04CBE84F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440647836"/>
                </p:ext>
              </p:extLst>
            </p:nvPr>
          </p:nvGraphicFramePr>
          <p:xfrm>
            <a:off x="1788342" y="3856976"/>
            <a:ext cx="1302289" cy="10121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</p:grpSp>
      <p:grpSp>
        <p:nvGrpSpPr>
          <p:cNvPr id="20" name="Группа 19"/>
          <p:cNvGrpSpPr/>
          <p:nvPr/>
        </p:nvGrpSpPr>
        <p:grpSpPr>
          <a:xfrm>
            <a:off x="3146935" y="1592036"/>
            <a:ext cx="2969966" cy="1638032"/>
            <a:chOff x="3151685" y="4921486"/>
            <a:chExt cx="2969966" cy="1638032"/>
          </a:xfrm>
        </p:grpSpPr>
        <p:sp>
          <p:nvSpPr>
            <p:cNvPr id="97" name="Прямоугольник 96">
              <a:extLst>
                <a:ext uri="{FF2B5EF4-FFF2-40B4-BE49-F238E27FC236}">
                  <a16:creationId xmlns="" xmlns:a16="http://schemas.microsoft.com/office/drawing/2014/main" id="{E5AA5C61-4271-4584-887F-7BA46ADB6009}"/>
                </a:ext>
              </a:extLst>
            </p:cNvPr>
            <p:cNvSpPr/>
            <p:nvPr/>
          </p:nvSpPr>
          <p:spPr>
            <a:xfrm>
              <a:off x="3151685" y="4921486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79" name="Oval 35">
              <a:extLst>
                <a:ext uri="{FF2B5EF4-FFF2-40B4-BE49-F238E27FC236}">
                  <a16:creationId xmlns="" xmlns:a16="http://schemas.microsoft.com/office/drawing/2014/main" id="{AA8C1351-ABF2-44B8-9006-6F91B361FF88}"/>
                </a:ext>
              </a:extLst>
            </p:cNvPr>
            <p:cNvSpPr/>
            <p:nvPr/>
          </p:nvSpPr>
          <p:spPr>
            <a:xfrm>
              <a:off x="3280551" y="505789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2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80" name="Rectangle 29">
              <a:extLst>
                <a:ext uri="{FF2B5EF4-FFF2-40B4-BE49-F238E27FC236}">
                  <a16:creationId xmlns="" xmlns:a16="http://schemas.microsoft.com/office/drawing/2014/main" id="{553A5538-48E7-4258-A83F-6110893C7287}"/>
                </a:ext>
              </a:extLst>
            </p:cNvPr>
            <p:cNvSpPr/>
            <p:nvPr/>
          </p:nvSpPr>
          <p:spPr>
            <a:xfrm>
              <a:off x="3583629" y="4946017"/>
              <a:ext cx="2483240" cy="6740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УРОВЕНЬ УДОВЛЕТВОРЕННОСТИ ГРАЖДАН </a:t>
              </a:r>
              <a:r>
                <a:rPr lang="ru-RU" sz="1050" b="1" dirty="0" smtClean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КАЧЕСТВОМ ПРЕДОСТАВЛЕНИЯ </a:t>
              </a: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ГОСУДАРСТВЕННЫХ УСЛУГ</a:t>
              </a:r>
            </a:p>
          </p:txBody>
        </p:sp>
        <p:sp>
          <p:nvSpPr>
            <p:cNvPr id="81" name="Rectangle 29">
              <a:extLst>
                <a:ext uri="{FF2B5EF4-FFF2-40B4-BE49-F238E27FC236}">
                  <a16:creationId xmlns="" xmlns:a16="http://schemas.microsoft.com/office/drawing/2014/main" id="{F1B6124B-DF65-4C29-B8CF-45E163A341A1}"/>
                </a:ext>
              </a:extLst>
            </p:cNvPr>
            <p:cNvSpPr/>
            <p:nvPr/>
          </p:nvSpPr>
          <p:spPr>
            <a:xfrm>
              <a:off x="3223368" y="5646957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99,9%</a:t>
              </a:r>
              <a:endParaRPr lang="ru-RU" sz="4400" b="1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graphicFrame>
          <p:nvGraphicFramePr>
            <p:cNvPr id="82" name="Диаграмма 81">
              <a:extLst>
                <a:ext uri="{FF2B5EF4-FFF2-40B4-BE49-F238E27FC236}">
                  <a16:creationId xmlns="" xmlns:a16="http://schemas.microsoft.com/office/drawing/2014/main" id="{490E4905-F9B0-4858-BD91-7E1571C5774E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492020584"/>
                </p:ext>
              </p:extLst>
            </p:nvPr>
          </p:nvGraphicFramePr>
          <p:xfrm>
            <a:off x="5044495" y="5606265"/>
            <a:ext cx="1077156" cy="95325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9"/>
            </a:graphicData>
          </a:graphic>
        </p:graphicFrame>
      </p:grpSp>
      <p:grpSp>
        <p:nvGrpSpPr>
          <p:cNvPr id="26" name="Группа 25"/>
          <p:cNvGrpSpPr/>
          <p:nvPr/>
        </p:nvGrpSpPr>
        <p:grpSpPr>
          <a:xfrm>
            <a:off x="3146935" y="5091490"/>
            <a:ext cx="2935280" cy="1680151"/>
            <a:chOff x="6136720" y="3233517"/>
            <a:chExt cx="2935280" cy="1638527"/>
          </a:xfrm>
        </p:grpSpPr>
        <p:sp>
          <p:nvSpPr>
            <p:cNvPr id="100" name="Прямоугольник 99">
              <a:extLst>
                <a:ext uri="{FF2B5EF4-FFF2-40B4-BE49-F238E27FC236}">
                  <a16:creationId xmlns="" xmlns:a16="http://schemas.microsoft.com/office/drawing/2014/main" id="{16A27723-20D9-4EC3-8656-3E4916D03433}"/>
                </a:ext>
              </a:extLst>
            </p:cNvPr>
            <p:cNvSpPr/>
            <p:nvPr/>
          </p:nvSpPr>
          <p:spPr>
            <a:xfrm>
              <a:off x="6136720" y="3244909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84" name="Oval 35">
              <a:extLst>
                <a:ext uri="{FF2B5EF4-FFF2-40B4-BE49-F238E27FC236}">
                  <a16:creationId xmlns="" xmlns:a16="http://schemas.microsoft.com/office/drawing/2014/main" id="{518D64A3-4207-4375-A840-B12F5DE3D406}"/>
                </a:ext>
              </a:extLst>
            </p:cNvPr>
            <p:cNvSpPr/>
            <p:nvPr/>
          </p:nvSpPr>
          <p:spPr>
            <a:xfrm>
              <a:off x="6240037" y="3415224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8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85" name="Rectangle 29">
              <a:extLst>
                <a:ext uri="{FF2B5EF4-FFF2-40B4-BE49-F238E27FC236}">
                  <a16:creationId xmlns="" xmlns:a16="http://schemas.microsoft.com/office/drawing/2014/main" id="{A4D4DDFB-2C11-4A9D-B772-035026C40A81}"/>
                </a:ext>
              </a:extLst>
            </p:cNvPr>
            <p:cNvSpPr/>
            <p:nvPr/>
          </p:nvSpPr>
          <p:spPr>
            <a:xfrm>
              <a:off x="6444417" y="3233517"/>
              <a:ext cx="2403269" cy="6740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ДОЛЯ НАЛОГОПЛАТЕЛЬЩИКОВ, </a:t>
              </a:r>
              <a:r>
                <a:rPr lang="ru-RU" sz="1050" b="1" dirty="0" smtClean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ДАЮЩИХ ВЫСОКИЙ УРОВЕНЬ ОЦЕНКИ РАБОТЕ, ПРОВОДИМОЙ ФНС </a:t>
              </a: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РОССИИ ПО ПРОТИВОДЕЙСТВИЮ КОРРУПЦИИ</a:t>
              </a:r>
            </a:p>
          </p:txBody>
        </p:sp>
        <p:sp>
          <p:nvSpPr>
            <p:cNvPr id="86" name="Rectangle 29">
              <a:extLst>
                <a:ext uri="{FF2B5EF4-FFF2-40B4-BE49-F238E27FC236}">
                  <a16:creationId xmlns="" xmlns:a16="http://schemas.microsoft.com/office/drawing/2014/main" id="{666F1288-A62F-4BFE-BC85-56DEDD2B73C7}"/>
                </a:ext>
              </a:extLst>
            </p:cNvPr>
            <p:cNvSpPr/>
            <p:nvPr/>
          </p:nvSpPr>
          <p:spPr>
            <a:xfrm>
              <a:off x="6182854" y="4020951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92%</a:t>
              </a:r>
              <a:endParaRPr lang="ru-RU" sz="1400" b="1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graphicFrame>
          <p:nvGraphicFramePr>
            <p:cNvPr id="87" name="Диаграмма 86">
              <a:extLst>
                <a:ext uri="{FF2B5EF4-FFF2-40B4-BE49-F238E27FC236}">
                  <a16:creationId xmlns="" xmlns:a16="http://schemas.microsoft.com/office/drawing/2014/main" id="{EB4F5F47-67B1-4229-A3C3-905C761F26CE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438481004"/>
                </p:ext>
              </p:extLst>
            </p:nvPr>
          </p:nvGraphicFramePr>
          <p:xfrm>
            <a:off x="7947239" y="3871588"/>
            <a:ext cx="1124761" cy="100045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0"/>
            </a:graphicData>
          </a:graphic>
        </p:graphicFrame>
      </p:grpSp>
      <p:grpSp>
        <p:nvGrpSpPr>
          <p:cNvPr id="3" name="Группа 2"/>
          <p:cNvGrpSpPr/>
          <p:nvPr/>
        </p:nvGrpSpPr>
        <p:grpSpPr>
          <a:xfrm>
            <a:off x="107504" y="5104808"/>
            <a:ext cx="2969966" cy="1665514"/>
            <a:chOff x="107504" y="4896441"/>
            <a:chExt cx="2969966" cy="1624252"/>
          </a:xfrm>
        </p:grpSpPr>
        <p:sp>
          <p:nvSpPr>
            <p:cNvPr id="103" name="Прямоугольник 102">
              <a:extLst>
                <a:ext uri="{FF2B5EF4-FFF2-40B4-BE49-F238E27FC236}">
                  <a16:creationId xmlns="" xmlns:a16="http://schemas.microsoft.com/office/drawing/2014/main" id="{443FCF10-A09A-4D7A-87B1-F0A9A2C024C6}"/>
                </a:ext>
              </a:extLst>
            </p:cNvPr>
            <p:cNvSpPr/>
            <p:nvPr/>
          </p:nvSpPr>
          <p:spPr>
            <a:xfrm>
              <a:off x="107504" y="4896441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89" name="Oval 35">
              <a:extLst>
                <a:ext uri="{FF2B5EF4-FFF2-40B4-BE49-F238E27FC236}">
                  <a16:creationId xmlns="" xmlns:a16="http://schemas.microsoft.com/office/drawing/2014/main" id="{C9194B6A-B73A-49D6-B28B-1973CF2BE426}"/>
                </a:ext>
              </a:extLst>
            </p:cNvPr>
            <p:cNvSpPr/>
            <p:nvPr/>
          </p:nvSpPr>
          <p:spPr>
            <a:xfrm>
              <a:off x="236370" y="5082176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7</a:t>
              </a:r>
            </a:p>
          </p:txBody>
        </p:sp>
        <p:sp>
          <p:nvSpPr>
            <p:cNvPr id="90" name="Rectangle 29">
              <a:extLst>
                <a:ext uri="{FF2B5EF4-FFF2-40B4-BE49-F238E27FC236}">
                  <a16:creationId xmlns="" xmlns:a16="http://schemas.microsoft.com/office/drawing/2014/main" id="{9125088B-77C4-4B98-A127-BC2CB90F5597}"/>
                </a:ext>
              </a:extLst>
            </p:cNvPr>
            <p:cNvSpPr/>
            <p:nvPr/>
          </p:nvSpPr>
          <p:spPr>
            <a:xfrm>
              <a:off x="539448" y="4921486"/>
              <a:ext cx="2403269" cy="52860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РЕЗУЛЬТАТИВНОСТЬ ПРОВЕРОК СОБЛЮДЕНИЯ ВАЛЮТНОГО ЗАКОНОДАТЕЛЬСТВА</a:t>
              </a:r>
            </a:p>
          </p:txBody>
        </p:sp>
        <p:sp>
          <p:nvSpPr>
            <p:cNvPr id="91" name="Rectangle 29">
              <a:extLst>
                <a:ext uri="{FF2B5EF4-FFF2-40B4-BE49-F238E27FC236}">
                  <a16:creationId xmlns="" xmlns:a16="http://schemas.microsoft.com/office/drawing/2014/main" id="{8FF13F61-1DB9-42F0-84E3-5C2BFE16A139}"/>
                </a:ext>
              </a:extLst>
            </p:cNvPr>
            <p:cNvSpPr/>
            <p:nvPr/>
          </p:nvSpPr>
          <p:spPr>
            <a:xfrm>
              <a:off x="179187" y="5608131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99%</a:t>
              </a:r>
              <a:endParaRPr lang="ru-RU" sz="1400" b="1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graphicFrame>
          <p:nvGraphicFramePr>
            <p:cNvPr id="92" name="Диаграмма 91">
              <a:extLst>
                <a:ext uri="{FF2B5EF4-FFF2-40B4-BE49-F238E27FC236}">
                  <a16:creationId xmlns="" xmlns:a16="http://schemas.microsoft.com/office/drawing/2014/main" id="{8DE400D0-D875-4C0D-960B-5416154B03EF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702806517"/>
                </p:ext>
              </p:extLst>
            </p:nvPr>
          </p:nvGraphicFramePr>
          <p:xfrm>
            <a:off x="1952709" y="5508509"/>
            <a:ext cx="1124761" cy="10121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1"/>
            </a:graphicData>
          </a:graphic>
        </p:graphicFrame>
      </p:grpSp>
      <p:grpSp>
        <p:nvGrpSpPr>
          <p:cNvPr id="4" name="Группа 3"/>
          <p:cNvGrpSpPr/>
          <p:nvPr/>
        </p:nvGrpSpPr>
        <p:grpSpPr>
          <a:xfrm>
            <a:off x="6138538" y="3318086"/>
            <a:ext cx="2972987" cy="1575725"/>
            <a:chOff x="107504" y="1618771"/>
            <a:chExt cx="2972987" cy="1599341"/>
          </a:xfrm>
        </p:grpSpPr>
        <p:sp>
          <p:nvSpPr>
            <p:cNvPr id="12" name="Прямоугольник 11">
              <a:extLst>
                <a:ext uri="{FF2B5EF4-FFF2-40B4-BE49-F238E27FC236}">
                  <a16:creationId xmlns="" xmlns:a16="http://schemas.microsoft.com/office/drawing/2014/main" id="{84849F6C-46C1-42B7-9FD9-C40332F9BCE7}"/>
                </a:ext>
              </a:extLst>
            </p:cNvPr>
            <p:cNvSpPr/>
            <p:nvPr/>
          </p:nvSpPr>
          <p:spPr>
            <a:xfrm>
              <a:off x="107504" y="1618771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15" name="Oval 35">
              <a:extLst>
                <a:ext uri="{FF2B5EF4-FFF2-40B4-BE49-F238E27FC236}">
                  <a16:creationId xmlns="" xmlns:a16="http://schemas.microsoft.com/office/drawing/2014/main" id="{825057DE-39D6-45F9-8755-07923419096B}"/>
                </a:ext>
              </a:extLst>
            </p:cNvPr>
            <p:cNvSpPr/>
            <p:nvPr/>
          </p:nvSpPr>
          <p:spPr>
            <a:xfrm>
              <a:off x="239392" y="179032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6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16" name="Rectangle 29">
              <a:extLst>
                <a:ext uri="{FF2B5EF4-FFF2-40B4-BE49-F238E27FC236}">
                  <a16:creationId xmlns="" xmlns:a16="http://schemas.microsoft.com/office/drawing/2014/main" id="{EB744599-033E-4C44-A42F-0BFF9366D6CE}"/>
                </a:ext>
              </a:extLst>
            </p:cNvPr>
            <p:cNvSpPr/>
            <p:nvPr/>
          </p:nvSpPr>
          <p:spPr>
            <a:xfrm>
              <a:off x="542470" y="1691618"/>
              <a:ext cx="2403269" cy="383182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ДОНАЧИСЛЕНО НА ОДНУ </a:t>
              </a:r>
            </a:p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ВЫЕЗДНУЮ ПРОВЕРКУ</a:t>
              </a:r>
            </a:p>
          </p:txBody>
        </p:sp>
        <p:sp>
          <p:nvSpPr>
            <p:cNvPr id="17" name="Rectangle 29">
              <a:extLst>
                <a:ext uri="{FF2B5EF4-FFF2-40B4-BE49-F238E27FC236}">
                  <a16:creationId xmlns="" xmlns:a16="http://schemas.microsoft.com/office/drawing/2014/main" id="{877444F1-4145-44BE-BB8D-6786684A034C}"/>
                </a:ext>
              </a:extLst>
            </p:cNvPr>
            <p:cNvSpPr/>
            <p:nvPr/>
          </p:nvSpPr>
          <p:spPr>
            <a:xfrm>
              <a:off x="182209" y="2305551"/>
              <a:ext cx="2071470" cy="712248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66,0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 МЛН 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РУБ.</a:t>
              </a:r>
            </a:p>
          </p:txBody>
        </p:sp>
        <p:graphicFrame>
          <p:nvGraphicFramePr>
            <p:cNvPr id="5" name="Диаграмма 4">
              <a:extLst>
                <a:ext uri="{FF2B5EF4-FFF2-40B4-BE49-F238E27FC236}">
                  <a16:creationId xmlns="" xmlns:a16="http://schemas.microsoft.com/office/drawing/2014/main" id="{696638BC-B1F1-431D-9254-C9A5854A51A0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636626404"/>
                </p:ext>
              </p:extLst>
            </p:nvPr>
          </p:nvGraphicFramePr>
          <p:xfrm>
            <a:off x="1979712" y="2204864"/>
            <a:ext cx="1100779" cy="101324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2"/>
            </a:graphicData>
          </a:graphic>
        </p:graphicFrame>
      </p:grpSp>
      <p:grpSp>
        <p:nvGrpSpPr>
          <p:cNvPr id="66" name="Группа 65"/>
          <p:cNvGrpSpPr/>
          <p:nvPr/>
        </p:nvGrpSpPr>
        <p:grpSpPr>
          <a:xfrm>
            <a:off x="6138538" y="1592036"/>
            <a:ext cx="2987998" cy="1558065"/>
            <a:chOff x="3151685" y="4921486"/>
            <a:chExt cx="2987998" cy="1558065"/>
          </a:xfrm>
        </p:grpSpPr>
        <p:sp>
          <p:nvSpPr>
            <p:cNvPr id="67" name="Прямоугольник 66">
              <a:extLst>
                <a:ext uri="{FF2B5EF4-FFF2-40B4-BE49-F238E27FC236}">
                  <a16:creationId xmlns="" xmlns:a16="http://schemas.microsoft.com/office/drawing/2014/main" id="{E5AA5C61-4271-4584-887F-7BA46ADB6009}"/>
                </a:ext>
              </a:extLst>
            </p:cNvPr>
            <p:cNvSpPr/>
            <p:nvPr/>
          </p:nvSpPr>
          <p:spPr>
            <a:xfrm>
              <a:off x="3151685" y="4921486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68" name="Oval 35">
              <a:extLst>
                <a:ext uri="{FF2B5EF4-FFF2-40B4-BE49-F238E27FC236}">
                  <a16:creationId xmlns="" xmlns:a16="http://schemas.microsoft.com/office/drawing/2014/main" id="{AA8C1351-ABF2-44B8-9006-6F91B361FF88}"/>
                </a:ext>
              </a:extLst>
            </p:cNvPr>
            <p:cNvSpPr/>
            <p:nvPr/>
          </p:nvSpPr>
          <p:spPr>
            <a:xfrm>
              <a:off x="3280551" y="505789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3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69" name="Rectangle 29">
              <a:extLst>
                <a:ext uri="{FF2B5EF4-FFF2-40B4-BE49-F238E27FC236}">
                  <a16:creationId xmlns="" xmlns:a16="http://schemas.microsoft.com/office/drawing/2014/main" id="{553A5538-48E7-4258-A83F-6110893C7287}"/>
                </a:ext>
              </a:extLst>
            </p:cNvPr>
            <p:cNvSpPr/>
            <p:nvPr/>
          </p:nvSpPr>
          <p:spPr>
            <a:xfrm>
              <a:off x="3583629" y="4946018"/>
              <a:ext cx="2556054" cy="6740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 smtClean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УВЕЛИЧЕНИЕ КОЛИЧЕСТВА НАЛОГОПЛАТЕЛЬЩИКОВ, В ОТНОШЕНИИ КОТОРЫХ ПРОВОДИТСЯ НАЛОГОВЫЙ МОНИТОРИНГ</a:t>
              </a:r>
              <a:endParaRPr lang="ru-RU" sz="105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70" name="Rectangle 29">
              <a:extLst>
                <a:ext uri="{FF2B5EF4-FFF2-40B4-BE49-F238E27FC236}">
                  <a16:creationId xmlns="" xmlns:a16="http://schemas.microsoft.com/office/drawing/2014/main" id="{F1B6124B-DF65-4C29-B8CF-45E163A341A1}"/>
                </a:ext>
              </a:extLst>
            </p:cNvPr>
            <p:cNvSpPr/>
            <p:nvPr/>
          </p:nvSpPr>
          <p:spPr>
            <a:xfrm>
              <a:off x="3252885" y="5832579"/>
              <a:ext cx="2823357" cy="538609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5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20%*</a:t>
              </a:r>
            </a:p>
            <a:p>
              <a:pPr>
                <a:lnSpc>
                  <a:spcPct val="50000"/>
                </a:lnSpc>
              </a:pPr>
              <a:r>
                <a:rPr lang="ru-RU" sz="1400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НЕ МЕНЕЕ</a:t>
              </a:r>
              <a:endParaRPr lang="ru-RU" sz="1400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</p:grpSp>
      <p:sp>
        <p:nvSpPr>
          <p:cNvPr id="73" name="Rectangle 29">
            <a:extLst>
              <a:ext uri="{FF2B5EF4-FFF2-40B4-BE49-F238E27FC236}">
                <a16:creationId xmlns="" xmlns:a16="http://schemas.microsoft.com/office/drawing/2014/main" id="{F1B6124B-DF65-4C29-B8CF-45E163A341A1}"/>
              </a:ext>
            </a:extLst>
          </p:cNvPr>
          <p:cNvSpPr/>
          <p:nvPr/>
        </p:nvSpPr>
        <p:spPr>
          <a:xfrm>
            <a:off x="7548714" y="2747045"/>
            <a:ext cx="1704627" cy="23775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90000"/>
              </a:lnSpc>
            </a:pPr>
            <a:r>
              <a:rPr lang="ru-RU" sz="1050" dirty="0" smtClean="0">
                <a:ln w="9525">
                  <a:noFill/>
                </a:ln>
                <a:latin typeface="Arial Narrow" panose="020B0606020202030204" pitchFamily="34" charset="0"/>
                <a:ea typeface="Roboto Condensed" panose="02000000000000000000" pitchFamily="2" charset="0"/>
              </a:rPr>
              <a:t>* - годовой показатель</a:t>
            </a:r>
          </a:p>
        </p:txBody>
      </p:sp>
      <p:grpSp>
        <p:nvGrpSpPr>
          <p:cNvPr id="63" name="Группа 62"/>
          <p:cNvGrpSpPr/>
          <p:nvPr/>
        </p:nvGrpSpPr>
        <p:grpSpPr>
          <a:xfrm>
            <a:off x="6138538" y="5103173"/>
            <a:ext cx="2987998" cy="1558065"/>
            <a:chOff x="3151685" y="4921486"/>
            <a:chExt cx="2987998" cy="1558065"/>
          </a:xfrm>
        </p:grpSpPr>
        <p:sp>
          <p:nvSpPr>
            <p:cNvPr id="64" name="Прямоугольник 63">
              <a:extLst>
                <a:ext uri="{FF2B5EF4-FFF2-40B4-BE49-F238E27FC236}">
                  <a16:creationId xmlns="" xmlns:a16="http://schemas.microsoft.com/office/drawing/2014/main" id="{E5AA5C61-4271-4584-887F-7BA46ADB6009}"/>
                </a:ext>
              </a:extLst>
            </p:cNvPr>
            <p:cNvSpPr/>
            <p:nvPr/>
          </p:nvSpPr>
          <p:spPr>
            <a:xfrm>
              <a:off x="3151685" y="4921486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65" name="Oval 35">
              <a:extLst>
                <a:ext uri="{FF2B5EF4-FFF2-40B4-BE49-F238E27FC236}">
                  <a16:creationId xmlns="" xmlns:a16="http://schemas.microsoft.com/office/drawing/2014/main" id="{AA8C1351-ABF2-44B8-9006-6F91B361FF88}"/>
                </a:ext>
              </a:extLst>
            </p:cNvPr>
            <p:cNvSpPr/>
            <p:nvPr/>
          </p:nvSpPr>
          <p:spPr>
            <a:xfrm>
              <a:off x="3280551" y="505789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9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71" name="Rectangle 29">
              <a:extLst>
                <a:ext uri="{FF2B5EF4-FFF2-40B4-BE49-F238E27FC236}">
                  <a16:creationId xmlns="" xmlns:a16="http://schemas.microsoft.com/office/drawing/2014/main" id="{553A5538-48E7-4258-A83F-6110893C7287}"/>
                </a:ext>
              </a:extLst>
            </p:cNvPr>
            <p:cNvSpPr/>
            <p:nvPr/>
          </p:nvSpPr>
          <p:spPr>
            <a:xfrm>
              <a:off x="3583629" y="5018730"/>
              <a:ext cx="2556054" cy="52860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 smtClean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УРОВЕНЬ </a:t>
              </a: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ЭФФЕКТИВНОСТИ ОРГАНИЗАЦИОННОЙ СРЕДЫ ВНУТРИ И ВОВНЕ ФНС РОССИИ</a:t>
              </a:r>
            </a:p>
          </p:txBody>
        </p:sp>
        <p:sp>
          <p:nvSpPr>
            <p:cNvPr id="72" name="Rectangle 29">
              <a:extLst>
                <a:ext uri="{FF2B5EF4-FFF2-40B4-BE49-F238E27FC236}">
                  <a16:creationId xmlns="" xmlns:a16="http://schemas.microsoft.com/office/drawing/2014/main" id="{F1B6124B-DF65-4C29-B8CF-45E163A341A1}"/>
                </a:ext>
              </a:extLst>
            </p:cNvPr>
            <p:cNvSpPr/>
            <p:nvPr/>
          </p:nvSpPr>
          <p:spPr>
            <a:xfrm>
              <a:off x="3252885" y="5832579"/>
              <a:ext cx="2823357" cy="538609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5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75%*</a:t>
              </a:r>
            </a:p>
            <a:p>
              <a:pPr>
                <a:lnSpc>
                  <a:spcPct val="50000"/>
                </a:lnSpc>
              </a:pPr>
              <a:r>
                <a:rPr lang="ru-RU" sz="1400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НЕ МЕНЕЕ</a:t>
              </a:r>
              <a:endParaRPr lang="ru-RU" sz="1400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</p:grpSp>
      <p:sp>
        <p:nvSpPr>
          <p:cNvPr id="78" name="Rectangle 29">
            <a:extLst>
              <a:ext uri="{FF2B5EF4-FFF2-40B4-BE49-F238E27FC236}">
                <a16:creationId xmlns="" xmlns:a16="http://schemas.microsoft.com/office/drawing/2014/main" id="{F1B6124B-DF65-4C29-B8CF-45E163A341A1}"/>
              </a:ext>
            </a:extLst>
          </p:cNvPr>
          <p:cNvSpPr/>
          <p:nvPr/>
        </p:nvSpPr>
        <p:spPr>
          <a:xfrm>
            <a:off x="7548714" y="6262197"/>
            <a:ext cx="1704627" cy="23775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90000"/>
              </a:lnSpc>
            </a:pPr>
            <a:r>
              <a:rPr lang="ru-RU" sz="1050" dirty="0" smtClean="0">
                <a:ln w="9525">
                  <a:noFill/>
                </a:ln>
                <a:latin typeface="Arial Narrow" panose="020B0606020202030204" pitchFamily="34" charset="0"/>
                <a:ea typeface="Roboto Condensed" panose="02000000000000000000" pitchFamily="2" charset="0"/>
              </a:rPr>
              <a:t>* - годовой показатель</a:t>
            </a:r>
          </a:p>
        </p:txBody>
      </p:sp>
    </p:spTree>
    <p:extLst>
      <p:ext uri="{BB962C8B-B14F-4D97-AF65-F5344CB8AC3E}">
        <p14:creationId xmlns:p14="http://schemas.microsoft.com/office/powerpoint/2010/main" val="18110472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</TotalTime>
  <Words>157</Words>
  <Application>Microsoft Office PowerPoint</Application>
  <PresentationFormat>Экран (4:3)</PresentationFormat>
  <Paragraphs>40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Roboto Condensed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Алексеева Екатерина Сергеевна</dc:creator>
  <cp:lastModifiedBy>Алексеева Екатерина Сергеевна</cp:lastModifiedBy>
  <cp:revision>28</cp:revision>
  <dcterms:created xsi:type="dcterms:W3CDTF">2020-05-18T08:53:00Z</dcterms:created>
  <dcterms:modified xsi:type="dcterms:W3CDTF">2022-06-01T11:48:42Z</dcterms:modified>
</cp:coreProperties>
</file>