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5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0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Black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4.2</c:v>
                </c:pt>
                <c:pt idx="1">
                  <c:v>5.4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87359192"/>
        <c:axId val="187360368"/>
      </c:barChart>
      <c:catAx>
        <c:axId val="1873591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7360368"/>
        <c:crosses val="autoZero"/>
        <c:auto val="1"/>
        <c:lblAlgn val="ctr"/>
        <c:lblOffset val="100"/>
        <c:noMultiLvlLbl val="0"/>
      </c:catAx>
      <c:valAx>
        <c:axId val="1873603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7359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Black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 formatCode="General">
                  <c:v>15.6</c:v>
                </c:pt>
                <c:pt idx="1">
                  <c:v>7.8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57455744"/>
        <c:axId val="105996280"/>
      </c:barChart>
      <c:catAx>
        <c:axId val="157455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5996280"/>
        <c:crosses val="autoZero"/>
        <c:auto val="1"/>
        <c:lblAlgn val="ctr"/>
        <c:lblOffset val="100"/>
        <c:noMultiLvlLbl val="0"/>
      </c:catAx>
      <c:valAx>
        <c:axId val="105996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745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Black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Black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1967.3</c:v>
                </c:pt>
                <c:pt idx="1">
                  <c:v>2299.1</c:v>
                </c:pt>
                <c:pt idx="2">
                  <c:v>2294.4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94406288"/>
        <c:axId val="94403152"/>
      </c:barChart>
      <c:catAx>
        <c:axId val="94406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4403152"/>
        <c:crosses val="autoZero"/>
        <c:auto val="1"/>
        <c:lblAlgn val="ctr"/>
        <c:lblOffset val="100"/>
        <c:noMultiLvlLbl val="0"/>
      </c:catAx>
      <c:valAx>
        <c:axId val="94403152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9440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Black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0.99350000000000005</c:v>
                </c:pt>
                <c:pt idx="1">
                  <c:v>0.99409999999999998</c:v>
                </c:pt>
                <c:pt idx="2">
                  <c:v>0.99829999999999997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94405896"/>
        <c:axId val="94403544"/>
      </c:barChart>
      <c:catAx>
        <c:axId val="944058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4403544"/>
        <c:crosses val="autoZero"/>
        <c:auto val="1"/>
        <c:lblAlgn val="ctr"/>
        <c:lblOffset val="100"/>
        <c:noMultiLvlLbl val="0"/>
      </c:catAx>
      <c:valAx>
        <c:axId val="9440354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94405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Black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0.86</c:v>
                </c:pt>
                <c:pt idx="1">
                  <c:v>0.93</c:v>
                </c:pt>
                <c:pt idx="2">
                  <c:v>0.88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94406680"/>
        <c:axId val="94402368"/>
      </c:barChart>
      <c:catAx>
        <c:axId val="94406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4402368"/>
        <c:crosses val="autoZero"/>
        <c:auto val="1"/>
        <c:lblAlgn val="ctr"/>
        <c:lblOffset val="100"/>
        <c:noMultiLvlLbl val="0"/>
      </c:catAx>
      <c:valAx>
        <c:axId val="944023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4406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Black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0.99</c:v>
                </c:pt>
                <c:pt idx="1">
                  <c:v>0.99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94407072"/>
        <c:axId val="94400408"/>
      </c:barChart>
      <c:catAx>
        <c:axId val="94407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4400408"/>
        <c:crosses val="autoZero"/>
        <c:auto val="1"/>
        <c:lblAlgn val="ctr"/>
        <c:lblOffset val="100"/>
        <c:noMultiLvlLbl val="0"/>
      </c:catAx>
      <c:valAx>
        <c:axId val="944004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4407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0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Black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31.7</c:v>
                </c:pt>
                <c:pt idx="1">
                  <c:v>42.7</c:v>
                </c:pt>
                <c:pt idx="2">
                  <c:v>69.8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94402760"/>
        <c:axId val="94404328"/>
      </c:barChart>
      <c:catAx>
        <c:axId val="944027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4404328"/>
        <c:crosses val="autoZero"/>
        <c:auto val="1"/>
        <c:lblAlgn val="ctr"/>
        <c:lblOffset val="100"/>
        <c:noMultiLvlLbl val="0"/>
      </c:catAx>
      <c:valAx>
        <c:axId val="94404328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94402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="" xmlns:a16="http://schemas.microsoft.com/office/drawing/2014/main" id="{58E5111D-9A22-4D95-9795-810938D3BF30}"/>
              </a:ext>
            </a:extLst>
          </p:cNvPr>
          <p:cNvSpPr/>
          <p:nvPr/>
        </p:nvSpPr>
        <p:spPr>
          <a:xfrm>
            <a:off x="0" y="-11681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="" xmlns:a16="http://schemas.microsoft.com/office/drawing/2014/main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="" xmlns:a16="http://schemas.microsoft.com/office/drawing/2014/main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</a:t>
            </a:r>
            <a:r>
              <a:rPr lang="ru-RU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9 МЕСЯЦЕВ 2022 ГОДА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9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месяцев            9 месяцев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9 месяцев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2020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2021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  2022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146935" y="3318086"/>
            <a:ext cx="2953406" cy="1644859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="" xmlns:a16="http://schemas.microsoft.com/office/drawing/2014/main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="" xmlns:a16="http://schemas.microsoft.com/office/drawing/2014/main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="" xmlns:a16="http://schemas.microsoft.com/office/drawing/2014/main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="" xmlns:a16="http://schemas.microsoft.com/office/drawing/2014/main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265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8,0 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="" xmlns:a16="http://schemas.microsoft.com/office/drawing/2014/main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506984954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Группа 7"/>
          <p:cNvGrpSpPr/>
          <p:nvPr/>
        </p:nvGrpSpPr>
        <p:grpSpPr>
          <a:xfrm>
            <a:off x="107504" y="3319737"/>
            <a:ext cx="3037175" cy="1646758"/>
            <a:chOff x="6134212" y="1561505"/>
            <a:chExt cx="2992033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="" xmlns:a16="http://schemas.microsoft.com/office/drawing/2014/main" id="{E15E5F7C-0447-4069-86EA-B3AE2988D59D}"/>
                </a:ext>
              </a:extLst>
            </p:cNvPr>
            <p:cNvSpPr/>
            <p:nvPr/>
          </p:nvSpPr>
          <p:spPr>
            <a:xfrm>
              <a:off x="6156176" y="1561505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="" xmlns:a16="http://schemas.microsoft.com/office/drawing/2014/main" id="{C6C19F22-CCD5-4DC7-AC45-D2B0A2783D30}"/>
                </a:ext>
              </a:extLst>
            </p:cNvPr>
            <p:cNvSpPr/>
            <p:nvPr/>
          </p:nvSpPr>
          <p:spPr>
            <a:xfrm>
              <a:off x="6285146" y="170664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="" xmlns:a16="http://schemas.microsoft.com/office/drawing/2014/main" id="{083888CB-9994-443A-99E9-3C529E4D9CB0}"/>
                </a:ext>
              </a:extLst>
            </p:cNvPr>
            <p:cNvSpPr/>
            <p:nvPr/>
          </p:nvSpPr>
          <p:spPr>
            <a:xfrm>
              <a:off x="6134212" y="1655179"/>
              <a:ext cx="2937148" cy="5909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900" b="1" cap="all" dirty="0" smtClean="0">
                  <a:latin typeface="Arial Narrow" panose="020B0606020202030204" pitchFamily="34" charset="0"/>
                </a:rPr>
                <a:t>Автоматизация </a:t>
              </a:r>
              <a:r>
                <a:rPr lang="ru-RU" sz="900" b="1" cap="all" dirty="0">
                  <a:latin typeface="Arial Narrow" panose="020B0606020202030204" pitchFamily="34" charset="0"/>
                </a:rPr>
                <a:t>и улучшение </a:t>
              </a:r>
              <a:r>
                <a:rPr lang="ru-RU" sz="900" b="1" cap="all" dirty="0" err="1">
                  <a:latin typeface="Arial Narrow" panose="020B0606020202030204" pitchFamily="34" charset="0"/>
                </a:rPr>
                <a:t>сервисности</a:t>
              </a:r>
              <a:r>
                <a:rPr lang="ru-RU" sz="900" b="1" cap="all" dirty="0">
                  <a:latin typeface="Arial Narrow" panose="020B0606020202030204" pitchFamily="34" charset="0"/>
                </a:rPr>
                <a:t>, снижение конфликтности с заявителями (снижение проигрышей в суде </a:t>
              </a:r>
              <a:r>
                <a:rPr lang="ru-RU" sz="900" b="1" cap="all" dirty="0" smtClean="0">
                  <a:latin typeface="Arial Narrow" panose="020B0606020202030204" pitchFamily="34" charset="0"/>
                </a:rPr>
                <a:t>по жалобам</a:t>
              </a:r>
              <a:r>
                <a:rPr lang="ru-RU" sz="900" u="sng" dirty="0" smtClean="0"/>
                <a:t>, </a:t>
              </a:r>
              <a:r>
                <a:rPr lang="ru-RU" sz="900" b="1" cap="all" dirty="0" smtClean="0">
                  <a:latin typeface="Arial Narrow" panose="020B0606020202030204" pitchFamily="34" charset="0"/>
                </a:rPr>
                <a:t>прошедшим досудебное урегулирование)</a:t>
              </a:r>
              <a:endParaRPr lang="ru-RU" sz="900" b="1" cap="all" dirty="0">
                <a:latin typeface="Arial Narrow" panose="020B0606020202030204" pitchFamily="34" charset="0"/>
              </a:endParaRPr>
            </a:p>
          </p:txBody>
        </p:sp>
        <p:sp>
          <p:nvSpPr>
            <p:cNvPr id="61" name="Rectangle 29">
              <a:extLst>
                <a:ext uri="{FF2B5EF4-FFF2-40B4-BE49-F238E27FC236}">
                  <a16:creationId xmlns="" xmlns:a16="http://schemas.microsoft.com/office/drawing/2014/main" id="{2E52324C-7A48-4993-AFFA-D314101BA7DB}"/>
                </a:ext>
              </a:extLst>
            </p:cNvPr>
            <p:cNvSpPr/>
            <p:nvPr/>
          </p:nvSpPr>
          <p:spPr>
            <a:xfrm>
              <a:off x="6191534" y="2367466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8,0%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="" xmlns:a16="http://schemas.microsoft.com/office/drawing/2014/main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78327561"/>
                </p:ext>
              </p:extLst>
            </p:nvPr>
          </p:nvGraphicFramePr>
          <p:xfrm>
            <a:off x="8119848" y="2196079"/>
            <a:ext cx="100639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107504" y="1592036"/>
            <a:ext cx="2951409" cy="1624251"/>
            <a:chOff x="107504" y="3244909"/>
            <a:chExt cx="2983127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="" xmlns:a16="http://schemas.microsoft.com/office/drawing/2014/main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="" xmlns:a16="http://schemas.microsoft.com/office/drawing/2014/main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="" xmlns:a16="http://schemas.microsoft.com/office/drawing/2014/main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ДОКУМЕНТОВ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ПРЕДСТАВЛЕННЫХ ДЛЯ ГОСУДАРСТВЕННОЙ РЕГИСТРАЦИИ В ЭЛЕКТРОННОМ ВИДЕ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6" name="Rectangle 29">
              <a:extLst>
                <a:ext uri="{FF2B5EF4-FFF2-40B4-BE49-F238E27FC236}">
                  <a16:creationId xmlns="" xmlns:a16="http://schemas.microsoft.com/office/drawing/2014/main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8956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2 294,4</a:t>
              </a:r>
            </a:p>
            <a:p>
              <a:pPr algn="ctr">
                <a:lnSpc>
                  <a:spcPct val="90000"/>
                </a:lnSpc>
              </a:pP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="" xmlns:a16="http://schemas.microsoft.com/office/drawing/2014/main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60861251"/>
                </p:ext>
              </p:extLst>
            </p:nvPr>
          </p:nvGraphicFramePr>
          <p:xfrm>
            <a:off x="1563141" y="3856976"/>
            <a:ext cx="1527490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146935" y="1592036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8324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99,83%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="" xmlns:a16="http://schemas.microsoft.com/office/drawing/2014/main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98005141"/>
                </p:ext>
              </p:extLst>
            </p:nvPr>
          </p:nvGraphicFramePr>
          <p:xfrm>
            <a:off x="5044495" y="5606265"/>
            <a:ext cx="107715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3146935" y="5091490"/>
            <a:ext cx="2935280" cy="1680151"/>
            <a:chOff x="6136720" y="3233517"/>
            <a:chExt cx="2935280" cy="1638527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="" xmlns:a16="http://schemas.microsoft.com/office/drawing/2014/main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="" xmlns:a16="http://schemas.microsoft.com/office/drawing/2014/main" id="{518D64A3-4207-4375-A840-B12F5DE3D406}"/>
                </a:ext>
              </a:extLst>
            </p:cNvPr>
            <p:cNvSpPr/>
            <p:nvPr/>
          </p:nvSpPr>
          <p:spPr>
            <a:xfrm>
              <a:off x="6240037" y="3415224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="" xmlns:a16="http://schemas.microsoft.com/office/drawing/2014/main" id="{A4D4DDFB-2C11-4A9D-B772-035026C40A81}"/>
                </a:ext>
              </a:extLst>
            </p:cNvPr>
            <p:cNvSpPr/>
            <p:nvPr/>
          </p:nvSpPr>
          <p:spPr>
            <a:xfrm>
              <a:off x="6444417" y="3233517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ДАЮЩИХ ВЫСОКИЙ УРОВЕНЬ ОЦЕНКИ РАБОТЕ, ПРОВОДИМОЙ ФНС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="" xmlns:a16="http://schemas.microsoft.com/office/drawing/2014/main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88%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="" xmlns:a16="http://schemas.microsoft.com/office/drawing/2014/main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18389509"/>
                </p:ext>
              </p:extLst>
            </p:nvPr>
          </p:nvGraphicFramePr>
          <p:xfrm>
            <a:off x="7947239" y="3871588"/>
            <a:ext cx="112476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107504" y="5104808"/>
            <a:ext cx="2969966" cy="1665514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="" xmlns:a16="http://schemas.microsoft.com/office/drawing/2014/main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="" xmlns:a16="http://schemas.microsoft.com/office/drawing/2014/main" id="{C9194B6A-B73A-49D6-B28B-1973CF2BE426}"/>
                </a:ext>
              </a:extLst>
            </p:cNvPr>
            <p:cNvSpPr/>
            <p:nvPr/>
          </p:nvSpPr>
          <p:spPr>
            <a:xfrm>
              <a:off x="236370" y="5082176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</a:p>
          </p:txBody>
        </p:sp>
        <p:sp>
          <p:nvSpPr>
            <p:cNvPr id="90" name="Rectangle 29">
              <a:extLst>
                <a:ext uri="{FF2B5EF4-FFF2-40B4-BE49-F238E27FC236}">
                  <a16:creationId xmlns="" xmlns:a16="http://schemas.microsoft.com/office/drawing/2014/main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="" xmlns:a16="http://schemas.microsoft.com/office/drawing/2014/main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="" xmlns:a16="http://schemas.microsoft.com/office/drawing/2014/main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07824899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6138538" y="3318086"/>
            <a:ext cx="2972987" cy="1575725"/>
            <a:chOff x="107504" y="1618771"/>
            <a:chExt cx="2972987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="" xmlns:a16="http://schemas.microsoft.com/office/drawing/2014/main" id="{825057DE-39D6-45F9-8755-07923419096B}"/>
                </a:ext>
              </a:extLst>
            </p:cNvPr>
            <p:cNvSpPr/>
            <p:nvPr/>
          </p:nvSpPr>
          <p:spPr>
            <a:xfrm>
              <a:off x="239392" y="179032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="" xmlns:a16="http://schemas.microsoft.com/office/drawing/2014/main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="" xmlns:a16="http://schemas.microsoft.com/office/drawing/2014/main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712248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70,0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МЛН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="" xmlns:a16="http://schemas.microsoft.com/office/drawing/2014/main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854436992"/>
                </p:ext>
              </p:extLst>
            </p:nvPr>
          </p:nvGraphicFramePr>
          <p:xfrm>
            <a:off x="1979712" y="2204864"/>
            <a:ext cx="1100779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  <p:grpSp>
        <p:nvGrpSpPr>
          <p:cNvPr id="66" name="Группа 65"/>
          <p:cNvGrpSpPr/>
          <p:nvPr/>
        </p:nvGrpSpPr>
        <p:grpSpPr>
          <a:xfrm>
            <a:off x="6138538" y="1592036"/>
            <a:ext cx="2987998" cy="1558065"/>
            <a:chOff x="3151685" y="4921486"/>
            <a:chExt cx="2987998" cy="15580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8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9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8"/>
              <a:ext cx="2556054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УВЕЛИЧЕНИЕ КОЛИЧЕСТВА НАЛОГОПЛАТЕЛЬЩИКОВ, В ОТНОШЕНИИ КОТОРЫХ ПРОВОДИТСЯ НАЛОГОВЫЙ МОНИТОРИНГ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0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53860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20%*</a:t>
              </a:r>
            </a:p>
            <a:p>
              <a:pPr>
                <a:lnSpc>
                  <a:spcPct val="50000"/>
                </a:lnSpc>
              </a:pPr>
              <a:r>
                <a:rPr lang="ru-RU" sz="1400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НЕ МЕНЕЕ</a:t>
              </a:r>
              <a:endParaRPr lang="ru-RU" sz="1400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3" name="Rectangle 29">
            <a:extLst>
              <a:ext uri="{FF2B5EF4-FFF2-40B4-BE49-F238E27FC236}">
                <a16:creationId xmlns="" xmlns:a16="http://schemas.microsoft.com/office/drawing/2014/main" id="{F1B6124B-DF65-4C29-B8CF-45E163A341A1}"/>
              </a:ext>
            </a:extLst>
          </p:cNvPr>
          <p:cNvSpPr/>
          <p:nvPr/>
        </p:nvSpPr>
        <p:spPr>
          <a:xfrm>
            <a:off x="7548714" y="2747045"/>
            <a:ext cx="1704627" cy="2377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</a:t>
            </a:r>
          </a:p>
        </p:txBody>
      </p:sp>
      <p:grpSp>
        <p:nvGrpSpPr>
          <p:cNvPr id="63" name="Группа 62"/>
          <p:cNvGrpSpPr/>
          <p:nvPr/>
        </p:nvGrpSpPr>
        <p:grpSpPr>
          <a:xfrm>
            <a:off x="6138538" y="5103173"/>
            <a:ext cx="2987998" cy="1558065"/>
            <a:chOff x="3151685" y="4921486"/>
            <a:chExt cx="2987998" cy="1558065"/>
          </a:xfrm>
        </p:grpSpPr>
        <p:sp>
          <p:nvSpPr>
            <p:cNvPr id="64" name="Прямоугольник 63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5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1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5018730"/>
              <a:ext cx="2556054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ЭФФЕКТИВНОСТИ ОРГАНИЗАЦИОННОЙ СРЕДЫ ВНУТРИ И ВОВНЕ ФНС РОССИИ</a:t>
              </a:r>
            </a:p>
          </p:txBody>
        </p:sp>
        <p:sp>
          <p:nvSpPr>
            <p:cNvPr id="72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53860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75%*</a:t>
              </a:r>
            </a:p>
            <a:p>
              <a:pPr>
                <a:lnSpc>
                  <a:spcPct val="50000"/>
                </a:lnSpc>
              </a:pPr>
              <a:r>
                <a:rPr lang="ru-RU" sz="1400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НЕ МЕНЕЕ</a:t>
              </a:r>
              <a:endParaRPr lang="ru-RU" sz="1400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8" name="Rectangle 29">
            <a:extLst>
              <a:ext uri="{FF2B5EF4-FFF2-40B4-BE49-F238E27FC236}">
                <a16:creationId xmlns="" xmlns:a16="http://schemas.microsoft.com/office/drawing/2014/main" id="{F1B6124B-DF65-4C29-B8CF-45E163A341A1}"/>
              </a:ext>
            </a:extLst>
          </p:cNvPr>
          <p:cNvSpPr/>
          <p:nvPr/>
        </p:nvSpPr>
        <p:spPr>
          <a:xfrm>
            <a:off x="7548714" y="6262197"/>
            <a:ext cx="1704627" cy="2377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</a:t>
            </a:r>
          </a:p>
        </p:txBody>
      </p: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154</Words>
  <Application>Microsoft Office PowerPoint</Application>
  <PresentationFormat>Экран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Roboto Black</vt:lpstr>
      <vt:lpstr>Roboto Condensed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Радке Мария Михайловна</cp:lastModifiedBy>
  <cp:revision>44</cp:revision>
  <cp:lastPrinted>2022-11-08T11:55:51Z</cp:lastPrinted>
  <dcterms:created xsi:type="dcterms:W3CDTF">2020-05-18T08:53:00Z</dcterms:created>
  <dcterms:modified xsi:type="dcterms:W3CDTF">2022-11-17T08:15:59Z</dcterms:modified>
</cp:coreProperties>
</file>