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3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980"/>
    <a:srgbClr val="9A1652"/>
    <a:srgbClr val="4F81BD"/>
    <a:srgbClr val="FF6969"/>
    <a:srgbClr val="FF5050"/>
    <a:srgbClr val="18757A"/>
    <a:srgbClr val="87132F"/>
    <a:srgbClr val="C31B43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>
        <p:scale>
          <a:sx n="100" d="100"/>
          <a:sy n="100" d="100"/>
        </p:scale>
        <p:origin x="-18" y="16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8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2" y="8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741363"/>
            <a:ext cx="52324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34" tIns="45467" rIns="90934" bIns="454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1" y="4687264"/>
            <a:ext cx="5374640" cy="4440555"/>
          </a:xfrm>
          <a:prstGeom prst="rect">
            <a:avLst/>
          </a:prstGeom>
        </p:spPr>
        <p:txBody>
          <a:bodyPr vert="horz" lIns="90934" tIns="45467" rIns="90934" bIns="4546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2801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2" y="9372801"/>
            <a:ext cx="2911264" cy="493395"/>
          </a:xfrm>
          <a:prstGeom prst="rect">
            <a:avLst/>
          </a:prstGeom>
        </p:spPr>
        <p:txBody>
          <a:bodyPr vert="horz" lIns="90934" tIns="45467" rIns="90934" bIns="45467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89543"/>
              </p:ext>
            </p:extLst>
          </p:nvPr>
        </p:nvGraphicFramePr>
        <p:xfrm>
          <a:off x="450156" y="1332359"/>
          <a:ext cx="10081119" cy="6172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299301"/>
                <a:gridCol w="3207216"/>
                <a:gridCol w="25746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Приоритетные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Ожидаемый результат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ПОВЫШЕНИЕ ЭФФЕКТИВНОСТИ ИСПОЛЬЗОВАНИЯ ИНСТРУМЕНТОВ НАЛОГОВОГО АДМИНИСТРИРОВАНИЯ, НАПРАВЛЕННЫХ НА МОТИВИРОВАНИЕ НАЛОГОПЛАТЕЛЬЩИКОВ К ДОБРОВОЛЬНОЙ УПЛАТЕ НАЛОГОВ И ПРИМЕНЕНИЮ В СДЕЛКАХ ЦЕН, СООТВЕТСТВУЮЩИХ РЫНОЧНЫМ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инструментов риск-анализа и дистанционного автоматизированного контроля,  снижение количества выездных налоговых проверок при одновременном повышении их эффективности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Контрольное управление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камерального</a:t>
                      </a:r>
                      <a:r>
                        <a:rPr lang="ru-RU" sz="11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контроля</a:t>
                      </a:r>
                    </a:p>
                    <a:p>
                      <a:r>
                        <a:rPr lang="ru-RU" sz="11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трансфертного ценообразования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ФОРМИРОВАНИЕ ЕДИНОЙ ПРАВОПРИМЕНИТЕЛЬНОЙ ПРАКТИКИ И СОЗДАНИЕ УСЛОВИЙ ДЛЯ ЗАЩИТЫ ИНТЕРЕСОВ НАЛОГОПЛАТЕЛЬЩИКОВ В РАМКАХ ДОСУДЕБНОГО УРЕГУЛИРОВАНИЯ СПОРОВ</a:t>
                      </a:r>
                      <a:endParaRPr lang="ru-RU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Доведение до суда наиболее значимых дел в</a:t>
                      </a:r>
                      <a:r>
                        <a:rPr lang="ru-RU" sz="1100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результате 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урегулирования налоговых споров</a:t>
                      </a:r>
                      <a:r>
                        <a:rPr lang="ru-RU" sz="1100" b="1" i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д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осудебном порядке</a:t>
                      </a:r>
                      <a:endParaRPr lang="ru-RU" sz="11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досудебного урегулирования налоговых споров</a:t>
                      </a:r>
                    </a:p>
                    <a:p>
                      <a:endParaRPr lang="ru-RU" sz="11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5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ПОВЫШЕНИЕ ЭФФЕКТИВНОСТИ МЕР УРЕГУЛИРОВАНИЯ НАЛОГОВОЙ ЗАДОЛЖЕННОСТИ И СНИЖЕНИЕ РИСКОВ ОБРАЗОВАНИЯ НОВОЙ ЗАДОЛЖЕННОСТИ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низкого уровня соотношения объема налоговой задолженности и объема поступлений по налогам и сборам в бюджетную систему РФ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по работе с задолженностью</a:t>
                      </a:r>
                      <a:endParaRPr lang="ru-RU" sz="11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ЭФФЕКТИВНОЕ ПРИМЕНЕНИЕ ИНСТИТУТА БАНКРОТСТВА ДЛЯ ВЗЫСКАНИЯ ЗАДОЛЖЕННОСТИ ПЕРЕД РОССИЙСКОЙ ФЕДЕРАЦИЕЙ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эффективности представления интересов Российской Федерации как кредитора в делах о банкротстве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обеспечения процедур банкротства </a:t>
                      </a:r>
                      <a:endParaRPr lang="ru-RU" sz="11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СОВЕРШЕНСТВОВАНИЕ УСЛУГ, ОКАЗЫВАЕМЫХ НАЛОГОПЛАТЕЛЬЩИКАМ, ПОВЫШЕНИЕ НАЛОГОВОЙ ГРАМОТНОСТИ НАСЕЛЕНИЯ И ФОРМИРОВАНИЕ ПОЛОЖИТЕЛЬНОГО ИМИДЖА НАЛОГОВОЙ СЛУЖБЫ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стабильно высокой доли налогоплательщиков, удовлетворительно оценивающих качество работы налоговых органов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стандартов и международного сотрудничества</a:t>
                      </a:r>
                    </a:p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информационных технологий</a:t>
                      </a:r>
                    </a:p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Административно-контрольное управление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ОПТИМИЗАЦИЯ ПРОЦЕДУР, СВЯЗАННЫХ С РЕГИСТРАЦИЕЙ ЮРИДИЧЕСКИХ ЛИЦ И ИНДИВИДУАЛЬНЫХ ПРЕДПРИНИМАТЕЛЕЙ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 возможностей он-</a:t>
                      </a:r>
                      <a:r>
                        <a:rPr lang="ru-RU" sz="1100" b="1" i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лайн</a:t>
                      </a:r>
                      <a:r>
                        <a:rPr lang="ru-RU" sz="11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регистрации</a:t>
                      </a:r>
                      <a:endParaRPr lang="ru-RU" sz="1100" b="1" i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регистрации и учета налогоплательщиков</a:t>
                      </a:r>
                      <a:endParaRPr lang="ru-RU" sz="11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СОВЕРШЕНСТВОВАНИЕ МЕР  ПО ПРОТИВОДЕЙСТВИЮ КОРРУПЦИИ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стабильно высокой доли </a:t>
                      </a:r>
                      <a:r>
                        <a:rPr lang="ru-RU" sz="11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налогоплательщиков, дающих высокий уровень оценки работе, проводимой ФНС России по противодействию коррупции</a:t>
                      </a:r>
                      <a:endParaRPr lang="ru-RU" sz="11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кадров</a:t>
                      </a:r>
                      <a:endParaRPr lang="ru-RU" sz="11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0156" y="282474"/>
            <a:ext cx="1008112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КАРТА ПЕРСОНАЛЬНОЙ ОТВЕТСТВЕННОСТИ СТРУКТУРНЫХ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ПОДРАЗДЕЛЕНИЙ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ФНС РОССИИ ЗА ДОСТИЖЕНИЕ РЕЗУЛЬТАТОВ ПОКАЗАТЕЛЕЙ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ПУБЛИЧНОЙ ДЕКЛАРАЦИИ ЦЕЛЕЙ И ЗАДАЧ ФНС РОССИИ НА 2016 ГОД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3870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16070</TotalTime>
  <Words>269</Words>
  <Application>Microsoft Office PowerPoint</Application>
  <PresentationFormat>Произвольный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Иванова Екатерина Вячеславовна</cp:lastModifiedBy>
  <cp:revision>343</cp:revision>
  <cp:lastPrinted>2016-03-11T08:36:27Z</cp:lastPrinted>
  <dcterms:created xsi:type="dcterms:W3CDTF">2013-03-01T11:19:43Z</dcterms:created>
  <dcterms:modified xsi:type="dcterms:W3CDTF">2016-03-11T14:41:10Z</dcterms:modified>
</cp:coreProperties>
</file>