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323" r:id="rId2"/>
  </p:sldIdLst>
  <p:sldSz cx="10693400" cy="7561263"/>
  <p:notesSz cx="6718300" cy="9867900"/>
  <p:defaultTextStyle>
    <a:defPPr>
      <a:defRPr lang="ru-RU"/>
    </a:defPPr>
    <a:lvl1pPr marL="0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0425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0850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1275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1701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2123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2551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42974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63396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2">
          <p15:clr>
            <a:srgbClr val="A4A3A4"/>
          </p15:clr>
        </p15:guide>
        <p15:guide id="2" orient="horz" pos="1116">
          <p15:clr>
            <a:srgbClr val="A4A3A4"/>
          </p15:clr>
        </p15:guide>
        <p15:guide id="3" orient="horz" pos="348">
          <p15:clr>
            <a:srgbClr val="A4A3A4"/>
          </p15:clr>
        </p15:guide>
        <p15:guide id="4" orient="horz" pos="4470">
          <p15:clr>
            <a:srgbClr val="A4A3A4"/>
          </p15:clr>
        </p15:guide>
        <p15:guide id="5" pos="3368">
          <p15:clr>
            <a:srgbClr val="A4A3A4"/>
          </p15:clr>
        </p15:guide>
        <p15:guide id="6" pos="828">
          <p15:clr>
            <a:srgbClr val="A4A3A4"/>
          </p15:clr>
        </p15:guide>
        <p15:guide id="7" pos="1824">
          <p15:clr>
            <a:srgbClr val="A4A3A4"/>
          </p15:clr>
        </p15:guide>
        <p15:guide id="8" pos="6011">
          <p15:clr>
            <a:srgbClr val="A4A3A4"/>
          </p15:clr>
        </p15:guide>
        <p15:guide id="9" pos="6457">
          <p15:clr>
            <a:srgbClr val="A4A3A4"/>
          </p15:clr>
        </p15:guide>
        <p15:guide id="10" pos="6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A980"/>
    <a:srgbClr val="9A1652"/>
    <a:srgbClr val="4F81BD"/>
    <a:srgbClr val="FF6969"/>
    <a:srgbClr val="FF5050"/>
    <a:srgbClr val="18757A"/>
    <a:srgbClr val="87132F"/>
    <a:srgbClr val="C31B43"/>
    <a:srgbClr val="12575A"/>
    <a:srgbClr val="2392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 showGuides="1">
      <p:cViewPr>
        <p:scale>
          <a:sx n="100" d="100"/>
          <a:sy n="100" d="100"/>
        </p:scale>
        <p:origin x="-18" y="168"/>
      </p:cViewPr>
      <p:guideLst>
        <p:guide orient="horz" pos="2382"/>
        <p:guide orient="horz" pos="1116"/>
        <p:guide orient="horz" pos="348"/>
        <p:guide orient="horz" pos="4470"/>
        <p:guide pos="3368"/>
        <p:guide pos="828"/>
        <p:guide pos="1824"/>
        <p:guide pos="6011"/>
        <p:guide pos="6457"/>
        <p:guide pos="6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8"/>
            <a:ext cx="2911264" cy="493395"/>
          </a:xfrm>
          <a:prstGeom prst="rect">
            <a:avLst/>
          </a:prstGeom>
        </p:spPr>
        <p:txBody>
          <a:bodyPr vert="horz" lIns="90934" tIns="45467" rIns="90934" bIns="4546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05482" y="8"/>
            <a:ext cx="2911264" cy="493395"/>
          </a:xfrm>
          <a:prstGeom prst="rect">
            <a:avLst/>
          </a:prstGeom>
        </p:spPr>
        <p:txBody>
          <a:bodyPr vert="horz" lIns="90934" tIns="45467" rIns="90934" bIns="45467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11.03.2016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42950" y="741363"/>
            <a:ext cx="5232400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34" tIns="45467" rIns="90934" bIns="4546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1831" y="4687264"/>
            <a:ext cx="5374640" cy="4440555"/>
          </a:xfrm>
          <a:prstGeom prst="rect">
            <a:avLst/>
          </a:prstGeom>
        </p:spPr>
        <p:txBody>
          <a:bodyPr vert="horz" lIns="90934" tIns="45467" rIns="90934" bIns="45467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2801"/>
            <a:ext cx="2911264" cy="493395"/>
          </a:xfrm>
          <a:prstGeom prst="rect">
            <a:avLst/>
          </a:prstGeom>
        </p:spPr>
        <p:txBody>
          <a:bodyPr vert="horz" lIns="90934" tIns="45467" rIns="90934" bIns="4546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05482" y="9372801"/>
            <a:ext cx="2911264" cy="493395"/>
          </a:xfrm>
          <a:prstGeom prst="rect">
            <a:avLst/>
          </a:prstGeom>
        </p:spPr>
        <p:txBody>
          <a:bodyPr vert="horz" lIns="90934" tIns="45467" rIns="90934" bIns="45467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415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0425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0850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1275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1701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2123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2551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42974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63396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8" y="1574"/>
            <a:ext cx="10691812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802005" y="3708636"/>
            <a:ext cx="9089390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604010" y="5364807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04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08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1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17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21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2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2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63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0425" indent="0">
              <a:buNone/>
              <a:defRPr sz="3200"/>
            </a:lvl2pPr>
            <a:lvl3pPr marL="1040850" indent="0">
              <a:buNone/>
              <a:defRPr sz="2700"/>
            </a:lvl3pPr>
            <a:lvl4pPr marL="1561275" indent="0">
              <a:buNone/>
              <a:defRPr sz="2300"/>
            </a:lvl4pPr>
            <a:lvl5pPr marL="2081701" indent="0">
              <a:buNone/>
              <a:defRPr sz="2300"/>
            </a:lvl5pPr>
            <a:lvl6pPr marL="2602123" indent="0">
              <a:buNone/>
              <a:defRPr sz="2300"/>
            </a:lvl6pPr>
            <a:lvl7pPr marL="3122551" indent="0">
              <a:buNone/>
              <a:defRPr sz="2300"/>
            </a:lvl7pPr>
            <a:lvl8pPr marL="3642974" indent="0">
              <a:buNone/>
              <a:defRPr sz="2300"/>
            </a:lvl8pPr>
            <a:lvl9pPr marL="4163396" indent="0">
              <a:buNone/>
              <a:defRPr sz="23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0425" indent="0">
              <a:buNone/>
              <a:defRPr sz="1400"/>
            </a:lvl2pPr>
            <a:lvl3pPr marL="1040850" indent="0">
              <a:buNone/>
              <a:defRPr sz="1100"/>
            </a:lvl3pPr>
            <a:lvl4pPr marL="1561275" indent="0">
              <a:buNone/>
              <a:defRPr sz="1000"/>
            </a:lvl4pPr>
            <a:lvl5pPr marL="2081701" indent="0">
              <a:buNone/>
              <a:defRPr sz="1000"/>
            </a:lvl5pPr>
            <a:lvl6pPr marL="2602123" indent="0">
              <a:buNone/>
              <a:defRPr sz="1000"/>
            </a:lvl6pPr>
            <a:lvl7pPr marL="3122551" indent="0">
              <a:buNone/>
              <a:defRPr sz="1000"/>
            </a:lvl7pPr>
            <a:lvl8pPr marL="3642974" indent="0">
              <a:buNone/>
              <a:defRPr sz="1000"/>
            </a:lvl8pPr>
            <a:lvl9pPr marL="4163396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0" y="211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39" y="1771663"/>
            <a:ext cx="8561139" cy="5324475"/>
          </a:xfrm>
        </p:spPr>
        <p:txBody>
          <a:bodyPr/>
          <a:lstStyle>
            <a:lvl1pPr marL="362765" indent="0">
              <a:buFontTx/>
              <a:buNone/>
              <a:defRPr b="1">
                <a:latin typeface="+mj-lt"/>
              </a:defRPr>
            </a:lvl1pPr>
            <a:lvl2pPr marL="359599" indent="3175">
              <a:defRPr>
                <a:latin typeface="+mj-lt"/>
              </a:defRPr>
            </a:lvl2pPr>
            <a:lvl3pPr marL="627321" indent="-259799">
              <a:tabLst/>
              <a:defRPr>
                <a:latin typeface="+mj-lt"/>
              </a:defRPr>
            </a:lvl3pPr>
            <a:lvl4pPr marL="0" indent="359599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930876" y="5652845"/>
            <a:ext cx="1080120" cy="415498"/>
          </a:xfrm>
          <a:prstGeom prst="rect">
            <a:avLst/>
          </a:prstGeom>
          <a:noFill/>
        </p:spPr>
        <p:txBody>
          <a:bodyPr wrap="square" lIns="91248" tIns="45625" rIns="91248" bIns="45625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962026" y="552465"/>
            <a:ext cx="8580438" cy="1219199"/>
          </a:xfrm>
        </p:spPr>
        <p:txBody>
          <a:bodyPr/>
          <a:lstStyle>
            <a:lvl1pPr marL="0" marR="0" indent="0" defTabSz="104085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085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" y="52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39" y="1771663"/>
            <a:ext cx="8561139" cy="5324475"/>
          </a:xfrm>
        </p:spPr>
        <p:txBody>
          <a:bodyPr/>
          <a:lstStyle>
            <a:lvl1pPr marL="362765" indent="0">
              <a:buFontTx/>
              <a:buNone/>
              <a:defRPr b="1">
                <a:latin typeface="+mj-lt"/>
              </a:defRPr>
            </a:lvl1pPr>
            <a:lvl2pPr marL="362765" indent="0">
              <a:defRPr>
                <a:latin typeface="+mj-lt"/>
              </a:defRPr>
            </a:lvl2pPr>
            <a:lvl3pPr marL="627321" indent="-259799">
              <a:defRPr>
                <a:latin typeface="+mj-lt"/>
              </a:defRPr>
            </a:lvl3pPr>
            <a:lvl4pPr marL="0" indent="359599">
              <a:defRPr>
                <a:latin typeface="+mj-lt"/>
              </a:defRPr>
            </a:lvl4pPr>
            <a:lvl5pPr marL="1432066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961197" y="552465"/>
            <a:ext cx="8581268" cy="1219199"/>
          </a:xfrm>
        </p:spPr>
        <p:txBody>
          <a:bodyPr/>
          <a:lstStyle>
            <a:lvl1pPr marL="0" marR="0" indent="0" defTabSz="104085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085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" y="2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39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39" y="3781425"/>
            <a:ext cx="8561139" cy="3314700"/>
          </a:xfrm>
        </p:spPr>
        <p:txBody>
          <a:bodyPr anchor="t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042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08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12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170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21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25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29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633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0" y="211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72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38" y="1771650"/>
            <a:ext cx="4297419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0425" indent="0">
              <a:buNone/>
              <a:defRPr sz="2300" b="1"/>
            </a:lvl2pPr>
            <a:lvl3pPr marL="1040850" indent="0">
              <a:buNone/>
              <a:defRPr sz="2100" b="1"/>
            </a:lvl3pPr>
            <a:lvl4pPr marL="1561275" indent="0">
              <a:buNone/>
              <a:defRPr sz="1800" b="1"/>
            </a:lvl4pPr>
            <a:lvl5pPr marL="2081701" indent="0">
              <a:buNone/>
              <a:defRPr sz="1800" b="1"/>
            </a:lvl5pPr>
            <a:lvl6pPr marL="2602123" indent="0">
              <a:buNone/>
              <a:defRPr sz="1800" b="1"/>
            </a:lvl6pPr>
            <a:lvl7pPr marL="3122551" indent="0">
              <a:buNone/>
              <a:defRPr sz="1800" b="1"/>
            </a:lvl7pPr>
            <a:lvl8pPr marL="3642974" indent="0">
              <a:buNone/>
              <a:defRPr sz="1800" b="1"/>
            </a:lvl8pPr>
            <a:lvl9pPr marL="4163396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38" y="2397901"/>
            <a:ext cx="4297419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4" y="1771650"/>
            <a:ext cx="4195762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0425" indent="0">
              <a:buNone/>
              <a:defRPr sz="2300" b="1"/>
            </a:lvl2pPr>
            <a:lvl3pPr marL="1040850" indent="0">
              <a:buNone/>
              <a:defRPr sz="2100" b="1"/>
            </a:lvl3pPr>
            <a:lvl4pPr marL="1561275" indent="0">
              <a:buNone/>
              <a:defRPr sz="1800" b="1"/>
            </a:lvl4pPr>
            <a:lvl5pPr marL="2081701" indent="0">
              <a:buNone/>
              <a:defRPr sz="1800" b="1"/>
            </a:lvl5pPr>
            <a:lvl6pPr marL="2602123" indent="0">
              <a:buNone/>
              <a:defRPr sz="1800" b="1"/>
            </a:lvl6pPr>
            <a:lvl7pPr marL="3122551" indent="0">
              <a:buNone/>
              <a:defRPr sz="1800" b="1"/>
            </a:lvl7pPr>
            <a:lvl8pPr marL="3642974" indent="0">
              <a:buNone/>
              <a:defRPr sz="1800" b="1"/>
            </a:lvl8pPr>
            <a:lvl9pPr marL="4163396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4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0" y="211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78975" y="6474804"/>
            <a:ext cx="663576" cy="720080"/>
          </a:xfrm>
          <a:prstGeom prst="rect">
            <a:avLst/>
          </a:prstGeom>
        </p:spPr>
        <p:txBody>
          <a:bodyPr vert="horz" lIns="104087" tIns="52043" rIns="104087" bIns="52043" rtlCol="0" anchor="ctr">
            <a:normAutofit/>
          </a:bodyPr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85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85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0425" indent="0">
              <a:buNone/>
              <a:defRPr sz="1400"/>
            </a:lvl2pPr>
            <a:lvl3pPr marL="1040850" indent="0">
              <a:buNone/>
              <a:defRPr sz="1100"/>
            </a:lvl3pPr>
            <a:lvl4pPr marL="1561275" indent="0">
              <a:buNone/>
              <a:defRPr sz="1000"/>
            </a:lvl4pPr>
            <a:lvl5pPr marL="2081701" indent="0">
              <a:buNone/>
              <a:defRPr sz="1000"/>
            </a:lvl5pPr>
            <a:lvl6pPr marL="2602123" indent="0">
              <a:buNone/>
              <a:defRPr sz="1000"/>
            </a:lvl6pPr>
            <a:lvl7pPr marL="3122551" indent="0">
              <a:buNone/>
              <a:defRPr sz="1000"/>
            </a:lvl7pPr>
            <a:lvl8pPr marL="3642974" indent="0">
              <a:buNone/>
              <a:defRPr sz="1000"/>
            </a:lvl8pPr>
            <a:lvl9pPr marL="4163396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225" y="540277"/>
            <a:ext cx="8588251" cy="1224136"/>
          </a:xfrm>
          <a:prstGeom prst="rect">
            <a:avLst/>
          </a:prstGeom>
        </p:spPr>
        <p:txBody>
          <a:bodyPr vert="horz" lIns="104087" tIns="52043" rIns="104087" bIns="5204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225" y="1764295"/>
            <a:ext cx="8588251" cy="5331830"/>
          </a:xfrm>
          <a:prstGeom prst="rect">
            <a:avLst/>
          </a:prstGeom>
        </p:spPr>
        <p:txBody>
          <a:bodyPr vert="horz" lIns="104087" tIns="52043" rIns="104087" bIns="5204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1" y="7008185"/>
            <a:ext cx="2495127" cy="402567"/>
          </a:xfrm>
          <a:prstGeom prst="rect">
            <a:avLst/>
          </a:prstGeom>
        </p:spPr>
        <p:txBody>
          <a:bodyPr vert="horz" lIns="104087" tIns="52043" rIns="104087" bIns="5204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82" y="7008185"/>
            <a:ext cx="3386243" cy="402567"/>
          </a:xfrm>
          <a:prstGeom prst="rect">
            <a:avLst/>
          </a:prstGeom>
        </p:spPr>
        <p:txBody>
          <a:bodyPr vert="horz" lIns="104087" tIns="52043" rIns="104087" bIns="5204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4554" y="6660951"/>
            <a:ext cx="724718" cy="696626"/>
          </a:xfrm>
          <a:prstGeom prst="rect">
            <a:avLst/>
          </a:prstGeom>
        </p:spPr>
        <p:txBody>
          <a:bodyPr vert="horz" lIns="104087" tIns="52043" rIns="104087" bIns="52043" rtlCol="0" anchor="ctr">
            <a:normAutofit/>
          </a:bodyPr>
          <a:lstStyle>
            <a:lvl1pPr algn="ctr">
              <a:lnSpc>
                <a:spcPts val="2400"/>
              </a:lnSpc>
              <a:defRPr sz="27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1040850" rtl="0" eaLnBrk="1" latinLnBrk="0" hangingPunct="1">
        <a:lnSpc>
          <a:spcPts val="5194"/>
        </a:lnSpc>
        <a:spcBef>
          <a:spcPct val="0"/>
        </a:spcBef>
        <a:buNone/>
        <a:defRPr sz="42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62765" indent="0" algn="l" defTabSz="1040850" rtl="0" eaLnBrk="1" latinLnBrk="0" hangingPunct="1">
        <a:spcBef>
          <a:spcPct val="20000"/>
        </a:spcBef>
        <a:buFont typeface="+mj-lt"/>
        <a:buNone/>
        <a:defRPr sz="37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62765" indent="0" algn="l" defTabSz="1040850" rtl="0" eaLnBrk="1" latinLnBrk="0" hangingPunct="1">
        <a:spcBef>
          <a:spcPct val="20000"/>
        </a:spcBef>
        <a:buFont typeface="Arial" pitchFamily="34" charset="0"/>
        <a:buNone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711282" indent="-259799" algn="l" defTabSz="1040850" rtl="0" eaLnBrk="1" latinLnBrk="0" hangingPunct="1">
        <a:spcBef>
          <a:spcPct val="20000"/>
        </a:spcBef>
        <a:buFont typeface="Arial" pitchFamily="34" charset="0"/>
        <a:buChar char="•"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59599" algn="just" defTabSz="1040850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432066" indent="0" algn="l" defTabSz="1040850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862336" indent="-260212" algn="l" defTabSz="104085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2761" indent="-260212" algn="l" defTabSz="104085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03188" indent="-260212" algn="l" defTabSz="104085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23612" indent="-260212" algn="l" defTabSz="104085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0425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0850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1275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1701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2123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2551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2974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63396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8489543"/>
              </p:ext>
            </p:extLst>
          </p:nvPr>
        </p:nvGraphicFramePr>
        <p:xfrm>
          <a:off x="450156" y="1332359"/>
          <a:ext cx="10081119" cy="61722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299301"/>
                <a:gridCol w="3207216"/>
                <a:gridCol w="257460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Приоритетные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цели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Ожидаемый результат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Ответственный исполнитель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10408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ПОВЫШЕНИЕ ЭФФЕКТИВНОСТИ ИСПОЛЬЗОВАНИЯ ИНСТРУМЕНТОВ НАЛОГОВОГО АДМИНИСТРИРОВАНИЯ, НАПРАВЛЕННЫХ НА МОТИВИРОВАНИЕ НАЛОГОПЛАТЕЛЬЩИКОВ К ДОБРОВОЛЬНОЙ УПЛАТЕ НАЛОГОВ И ПРИМЕНЕНИЮ В СДЕЛКАХ ЦЕН, СООТВЕТСТВУЮЩИХ РЫНОЧНЫМ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i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инструментов риск-анализа и дистанционного автоматизированного контроля,  снижение количества выездных налоговых проверок при одновременном повышении их эффективности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Контрольное управление</a:t>
                      </a:r>
                    </a:p>
                    <a:p>
                      <a:r>
                        <a:rPr lang="ru-RU" sz="11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камерального</a:t>
                      </a:r>
                      <a:r>
                        <a:rPr lang="ru-RU" sz="11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контроля</a:t>
                      </a:r>
                    </a:p>
                    <a:p>
                      <a:r>
                        <a:rPr lang="ru-RU" sz="11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трансфертного ценообразования</a:t>
                      </a:r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5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ФОРМИРОВАНИЕ ЕДИНОЙ ПРАВОПРИМЕНИТЕЛЬНОЙ ПРАКТИКИ И СОЗДАНИЕ УСЛОВИЙ ДЛЯ ЗАЩИТЫ ИНТЕРЕСОВ НАЛОГОПЛАТЕЛЬЩИКОВ В РАМКАХ ДОСУДЕБНОГО УРЕГУЛИРОВАНИЯ СПОРОВ</a:t>
                      </a:r>
                      <a:endParaRPr lang="ru-RU" sz="105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08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Доведение до суда наиболее значимых дел в</a:t>
                      </a:r>
                      <a:r>
                        <a:rPr lang="ru-RU" sz="1100" b="1" i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результате </a:t>
                      </a:r>
                      <a:r>
                        <a:rPr lang="ru-RU" sz="1100" b="1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урегулирования налоговых споров</a:t>
                      </a:r>
                      <a:r>
                        <a:rPr lang="ru-RU" sz="1100" b="1" i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д</a:t>
                      </a:r>
                      <a:r>
                        <a:rPr lang="ru-RU" sz="1100" b="1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осудебном порядке</a:t>
                      </a:r>
                      <a:endParaRPr lang="ru-RU" sz="1100" b="1" i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08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досудебного урегулирования налоговых споров</a:t>
                      </a:r>
                    </a:p>
                    <a:p>
                      <a:endParaRPr lang="ru-RU" sz="11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1040850" rtl="0" eaLnBrk="1" latinLnBrk="0" hangingPunct="1"/>
                      <a:r>
                        <a:rPr lang="ru-RU" sz="105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 ПОВЫШЕНИЕ ЭФФЕКТИВНОСТИ МЕР УРЕГУЛИРОВАНИЯ НАЛОГОВОЙ ЗАДОЛЖЕННОСТИ И СНИЖЕНИЕ РИСКОВ ОБРАЗОВАНИЯ НОВОЙ ЗАДОЛЖЕННОСТИ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040850" rtl="0" eaLnBrk="1" latinLnBrk="0" hangingPunct="1"/>
                      <a:r>
                        <a:rPr lang="ru-RU" sz="1100" b="1" i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Сохранение низкого уровня соотношения объема налоговой задолженности и объема поступлений по налогам и сборам в бюджетную систему РФ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040850" rtl="0" eaLnBrk="1" latinLnBrk="0" hangingPunct="1"/>
                      <a:r>
                        <a:rPr lang="ru-RU" sz="11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Управление по работе с задолженностью</a:t>
                      </a:r>
                      <a:endParaRPr lang="ru-RU" sz="11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1040850" rtl="0" eaLnBrk="1" latinLnBrk="0" hangingPunct="1"/>
                      <a:r>
                        <a:rPr lang="ru-RU" sz="11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 ЭФФЕКТИВНОЕ ПРИМЕНЕНИЕ ИНСТИТУТА БАНКРОТСТВА ДЛЯ ВЗЫСКАНИЯ ЗАДОЛЖЕННОСТИ ПЕРЕД РОССИЙСКОЙ ФЕДЕРАЦИЕЙ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040850" rtl="0" eaLnBrk="1" latinLnBrk="0" hangingPunct="1"/>
                      <a:r>
                        <a:rPr lang="ru-RU" sz="1100" b="1" i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Повышение эффективности представления интересов Российской Федерации как кредитора в делах о банкротстве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040850" rtl="0" eaLnBrk="1" latinLnBrk="0" hangingPunct="1"/>
                      <a:r>
                        <a:rPr lang="ru-RU" sz="11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Управление обеспечения процедур банкротства </a:t>
                      </a:r>
                      <a:endParaRPr lang="ru-RU" sz="11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1040850" rtl="0" eaLnBrk="1" latinLnBrk="0" hangingPunct="1"/>
                      <a:r>
                        <a:rPr lang="ru-RU" sz="11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 СОВЕРШЕНСТВОВАНИЕ УСЛУГ, ОКАЗЫВАЕМЫХ НАЛОГОПЛАТЕЛЬЩИКАМ, ПОВЫШЕНИЕ НАЛОГОВОЙ ГРАМОТНОСТИ НАСЕЛЕНИЯ И ФОРМИРОВАНИЕ ПОЛОЖИТЕЛЬНОГО ИМИДЖА НАЛОГОВОЙ СЛУЖБЫ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040850" rtl="0" eaLnBrk="1" latinLnBrk="0" hangingPunct="1"/>
                      <a:r>
                        <a:rPr lang="ru-RU" sz="1100" b="1" i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Сохранение стабильно высокой доли налогоплательщиков, удовлетворительно оценивающих качество работы налоговых органов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08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Управление стандартов и международного сотрудничества</a:t>
                      </a:r>
                    </a:p>
                    <a:p>
                      <a:pPr marL="0" algn="l" defTabSz="1040850" rtl="0" eaLnBrk="1" latinLnBrk="0" hangingPunct="1"/>
                      <a:r>
                        <a:rPr lang="ru-RU" sz="11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Управление информационных технологий</a:t>
                      </a:r>
                    </a:p>
                    <a:p>
                      <a:pPr marL="0" algn="l" defTabSz="1040850" rtl="0" eaLnBrk="1" latinLnBrk="0" hangingPunct="1"/>
                      <a:r>
                        <a:rPr lang="ru-RU" sz="11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Административно-контрольное управление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1040850" rtl="0" eaLnBrk="1" latinLnBrk="0" hangingPunct="1"/>
                      <a:r>
                        <a:rPr lang="ru-RU" sz="11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6. ОПТИМИЗАЦИЯ ПРОЦЕДУР, СВЯЗАННЫХ С РЕГИСТРАЦИЕЙ ЮРИДИЧЕСКИХ ЛИЦ И ИНДИВИДУАЛЬНЫХ ПРЕДПРИНИМАТЕЛЕЙ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040850" rtl="0" eaLnBrk="1" latinLnBrk="0" hangingPunct="1"/>
                      <a:r>
                        <a:rPr lang="ru-RU" sz="1100" b="1" i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Расширение возможностей он-</a:t>
                      </a:r>
                      <a:r>
                        <a:rPr lang="ru-RU" sz="1100" b="1" i="1" kern="12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лайн</a:t>
                      </a:r>
                      <a:r>
                        <a:rPr lang="ru-RU" sz="1100" b="1" i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регистрации</a:t>
                      </a:r>
                      <a:endParaRPr lang="ru-RU" sz="1100" b="1" i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040850" rtl="0" eaLnBrk="1" latinLnBrk="0" hangingPunct="1"/>
                      <a:r>
                        <a:rPr lang="ru-RU" sz="11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Управление регистрации и учета налогоплательщиков</a:t>
                      </a:r>
                      <a:endParaRPr lang="ru-RU" sz="11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1040850" rtl="0" eaLnBrk="1" latinLnBrk="0" hangingPunct="1"/>
                      <a:r>
                        <a:rPr lang="ru-RU" sz="11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7. СОВЕРШЕНСТВОВАНИЕ МЕР  ПО ПРОТИВОДЕЙСТВИЮ КОРРУПЦИИ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040850" rtl="0" eaLnBrk="1" latinLnBrk="0" hangingPunct="1"/>
                      <a:r>
                        <a:rPr lang="ru-RU" sz="1100" b="1" i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Сохранение стабильно высокой доли </a:t>
                      </a:r>
                      <a:r>
                        <a:rPr lang="ru-RU" sz="1100" b="1" i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налогоплательщиков, дающих высокий уровень оценки работе, проводимой ФНС России по противодействию коррупции</a:t>
                      </a:r>
                      <a:endParaRPr lang="ru-RU" sz="1100" b="1" i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040850" rtl="0" eaLnBrk="1" latinLnBrk="0" hangingPunct="1"/>
                      <a:r>
                        <a:rPr lang="ru-RU" sz="11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Управление кадров</a:t>
                      </a:r>
                      <a:endParaRPr lang="ru-RU" sz="11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0156" y="282474"/>
            <a:ext cx="1008112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КАРТА ПЕРСОНАЛЬНОЙ ОТВЕТСТВЕННОСТИ СТРУКТУРНЫХ</a:t>
            </a:r>
            <a:r>
              <a:rPr kumimoji="0" lang="ru-RU" sz="1800" b="1" i="0" u="none" strike="noStrike" kern="1200" cap="none" spc="0" normalizeH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 ПОДРАЗДЕЛЕНИЙ 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kern="1200" cap="none" spc="0" normalizeH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ФНС РОССИИ ЗА ДОСТИЖЕНИЕ РЕЗУЛЬТАТОВ ПОКАЗАТЕЛЕЙ 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kern="1200" cap="none" spc="0" normalizeH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ПУБЛИЧНОЙ ДЕКЛАРАЦИИ ЦЕЛЕЙ И ЗАДАЧ ФНС РОССИИ НА 2016 ГОД</a:t>
            </a:r>
            <a:endParaRPr kumimoji="0" lang="ru-RU" sz="1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62387074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16070</TotalTime>
  <Words>269</Words>
  <Application>Microsoft Office PowerPoint</Application>
  <PresentationFormat>Произвольный</PresentationFormat>
  <Paragraphs>31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Present_FNS2012_A4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Подлесных Мария Михайловна</dc:creator>
  <cp:lastModifiedBy>Иванова Екатерина Вячеславовна</cp:lastModifiedBy>
  <cp:revision>343</cp:revision>
  <cp:lastPrinted>2016-03-11T08:36:27Z</cp:lastPrinted>
  <dcterms:created xsi:type="dcterms:W3CDTF">2013-03-01T11:19:43Z</dcterms:created>
  <dcterms:modified xsi:type="dcterms:W3CDTF">2016-03-11T14:41:10Z</dcterms:modified>
</cp:coreProperties>
</file>