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23" r:id="rId2"/>
  </p:sldIdLst>
  <p:sldSz cx="10693400" cy="7561263"/>
  <p:notesSz cx="6681788" cy="9812338"/>
  <p:defaultTextStyle>
    <a:defPPr>
      <a:defRPr lang="ru-RU"/>
    </a:defPPr>
    <a:lvl1pPr marL="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A980"/>
    <a:srgbClr val="9A1652"/>
    <a:srgbClr val="4F81BD"/>
    <a:srgbClr val="FF6969"/>
    <a:srgbClr val="FF5050"/>
    <a:srgbClr val="18757A"/>
    <a:srgbClr val="87132F"/>
    <a:srgbClr val="C31B43"/>
    <a:srgbClr val="12575A"/>
    <a:srgbClr val="239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howGuides="1">
      <p:cViewPr varScale="1">
        <p:scale>
          <a:sx n="90" d="100"/>
          <a:sy n="90" d="100"/>
        </p:scale>
        <p:origin x="-114" y="-108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8"/>
            <a:ext cx="2895442" cy="490617"/>
          </a:xfrm>
          <a:prstGeom prst="rect">
            <a:avLst/>
          </a:prstGeom>
        </p:spPr>
        <p:txBody>
          <a:bodyPr vert="horz" lIns="90425" tIns="45212" rIns="90425" bIns="4521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84800" y="8"/>
            <a:ext cx="2895442" cy="490617"/>
          </a:xfrm>
          <a:prstGeom prst="rect">
            <a:avLst/>
          </a:prstGeom>
        </p:spPr>
        <p:txBody>
          <a:bodyPr vert="horz" lIns="90425" tIns="45212" rIns="90425" bIns="45212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01.03.2017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736600"/>
            <a:ext cx="5205412" cy="3679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25" tIns="45212" rIns="90425" bIns="4521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8180" y="4660873"/>
            <a:ext cx="5345430" cy="4415552"/>
          </a:xfrm>
          <a:prstGeom prst="rect">
            <a:avLst/>
          </a:prstGeom>
        </p:spPr>
        <p:txBody>
          <a:bodyPr vert="horz" lIns="90425" tIns="45212" rIns="90425" bIns="4521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20027"/>
            <a:ext cx="2895442" cy="490617"/>
          </a:xfrm>
          <a:prstGeom prst="rect">
            <a:avLst/>
          </a:prstGeom>
        </p:spPr>
        <p:txBody>
          <a:bodyPr vert="horz" lIns="90425" tIns="45212" rIns="90425" bIns="4521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84800" y="9320027"/>
            <a:ext cx="2895442" cy="490617"/>
          </a:xfrm>
          <a:prstGeom prst="rect">
            <a:avLst/>
          </a:prstGeom>
        </p:spPr>
        <p:txBody>
          <a:bodyPr vert="horz" lIns="90425" tIns="45212" rIns="90425" bIns="45212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41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36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0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2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2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3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0425" indent="0">
              <a:buNone/>
              <a:defRPr sz="3200"/>
            </a:lvl2pPr>
            <a:lvl3pPr marL="1040850" indent="0">
              <a:buNone/>
              <a:defRPr sz="2700"/>
            </a:lvl3pPr>
            <a:lvl4pPr marL="1561275" indent="0">
              <a:buNone/>
              <a:defRPr sz="2300"/>
            </a:lvl4pPr>
            <a:lvl5pPr marL="2081701" indent="0">
              <a:buNone/>
              <a:defRPr sz="2300"/>
            </a:lvl5pPr>
            <a:lvl6pPr marL="2602123" indent="0">
              <a:buNone/>
              <a:defRPr sz="2300"/>
            </a:lvl6pPr>
            <a:lvl7pPr marL="3122551" indent="0">
              <a:buNone/>
              <a:defRPr sz="2300"/>
            </a:lvl7pPr>
            <a:lvl8pPr marL="3642974" indent="0">
              <a:buNone/>
              <a:defRPr sz="2300"/>
            </a:lvl8pPr>
            <a:lvl9pPr marL="4163396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59599" indent="3175">
              <a:defRPr>
                <a:latin typeface="+mj-lt"/>
              </a:defRPr>
            </a:lvl2pPr>
            <a:lvl3pPr marL="627321" indent="-259799">
              <a:tabLst/>
              <a:defRPr>
                <a:latin typeface="+mj-lt"/>
              </a:defRPr>
            </a:lvl3pPr>
            <a:lvl4pPr marL="0" indent="359599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5"/>
            <a:ext cx="1080120" cy="415498"/>
          </a:xfrm>
          <a:prstGeom prst="rect">
            <a:avLst/>
          </a:prstGeom>
          <a:noFill/>
        </p:spPr>
        <p:txBody>
          <a:bodyPr wrap="square" lIns="91248" tIns="45625" rIns="91248" bIns="45625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65"/>
            <a:ext cx="858043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39" y="1771663"/>
            <a:ext cx="8561139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62765" indent="0">
              <a:defRPr>
                <a:latin typeface="+mj-lt"/>
              </a:defRPr>
            </a:lvl2pPr>
            <a:lvl3pPr marL="627321" indent="-259799">
              <a:defRPr>
                <a:latin typeface="+mj-lt"/>
              </a:defRPr>
            </a:lvl3pPr>
            <a:lvl4pPr marL="0" indent="359599">
              <a:defRPr>
                <a:latin typeface="+mj-lt"/>
              </a:defRPr>
            </a:lvl4pPr>
            <a:lvl5pPr marL="143206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65"/>
            <a:ext cx="8581268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3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39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9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4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08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2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70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21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5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29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3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72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38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38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4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4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0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85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85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25" y="540277"/>
            <a:ext cx="8588251" cy="122413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25" y="1764295"/>
            <a:ext cx="8588251" cy="5331830"/>
          </a:xfrm>
          <a:prstGeom prst="rect">
            <a:avLst/>
          </a:prstGeom>
        </p:spPr>
        <p:txBody>
          <a:bodyPr vert="horz" lIns="104087" tIns="52043" rIns="104087" bIns="5204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85"/>
            <a:ext cx="2495127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2" y="7008185"/>
            <a:ext cx="3386243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4" y="6660951"/>
            <a:ext cx="724718" cy="69662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0850" rtl="0" eaLnBrk="1" latinLnBrk="0" hangingPunct="1">
        <a:lnSpc>
          <a:spcPts val="5194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2765" indent="0" algn="l" defTabSz="1040850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2765" indent="0" algn="l" defTabSz="1040850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82" indent="-259799" algn="l" defTabSz="104085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59599" algn="just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2066" indent="0" algn="l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2336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2761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3188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3612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42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85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27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70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2123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55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974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396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658347"/>
              </p:ext>
            </p:extLst>
          </p:nvPr>
        </p:nvGraphicFramePr>
        <p:xfrm>
          <a:off x="450156" y="1332359"/>
          <a:ext cx="10081119" cy="59664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299301"/>
                <a:gridCol w="3207216"/>
                <a:gridCol w="257460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Приоритетные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цели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Ожидаемый результат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Ответственный исполнитель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10408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 ПОВЫШЕНИЕ ЭФФЕКТИВНОСТИ ИСПОЛЬЗОВАНИЯ ИНСТРУМЕНТОВ НАЛОГОВОГО АДМИНИСТРИРОВАНИЯ, НАПРАВЛЕННЫХ НА МОТИВИРОВАНИЕ НАЛОГОПЛАТЕЛЬЩИКОВ И ПЛАТЕЛЬЩИКОВ СТРАХОВЫХ ВЗНОСОВ К ДОБРОВОЛЬНОЙ УПЛАТЕ НАЛОГОВ, СБОРОВ И СТРАХОВЫХ ВЗНОСОВ, И ПРИМЕНЕНИЮ В СДЕЛКАХ ЦЕН, СООТВЕТСТВУЮЩИХ РЫНОЧНЫМ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i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инструментов риск-анализа и дистанционного автоматизированного контроля,  снижение количества выездных налоговых проверок при одновременном повышении их эффективности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Контрольное управление</a:t>
                      </a:r>
                    </a:p>
                    <a:p>
                      <a:r>
                        <a:rPr lang="ru-RU" sz="11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камерального</a:t>
                      </a:r>
                      <a:r>
                        <a:rPr lang="ru-RU" sz="11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контроля</a:t>
                      </a:r>
                    </a:p>
                    <a:p>
                      <a:r>
                        <a:rPr lang="ru-RU" sz="11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трансфертного ценообразования</a:t>
                      </a:r>
                      <a:endParaRPr lang="ru-RU" sz="11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05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05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СОВЕРШЕНСТВОВАНИЕ УСЛОВИЙ ДЛЯ ЗАЩИТЫ ИНТЕРЕСОВ НАЛОГОПЛАТЕЛЬЩИКОВ В РАМКАХ ДОСУДЕБНОГО УРЕГУЛИРОВАНИЯ СПОРОВ И СНИЖЕНИЯ КОЛИЧЕСТВА НАЛОГОВЫХ СПОРОВ В СУДАХ</a:t>
                      </a:r>
                      <a:endParaRPr lang="ru-RU" sz="1050" b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08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Досудебный порядок урегулирования налоговых споров способствует доведению до суда наиболее значимых дел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08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досудебного урегулирования налоговых споров</a:t>
                      </a:r>
                    </a:p>
                    <a:p>
                      <a:endParaRPr lang="ru-RU" sz="11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05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ПОВЫШЕНИЕ ЭФФЕКТИВНОСТИ МЕР УРЕГУЛИРОВАНИЯ ЗАДОЛЖЕННОСТИ ПО НАЛОГАМ, СБОРАМ И СТРАХОВЫМ ВЗНСАМ  И СНИЖЕНИЕ РИСКОВ ОБРАЗОВАНИЯ НОВОЙ ЗАДОЛЖЕННОСТИ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Сохранение низкого уровня соотношения объема задолженности и объема поступлений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по работе с задолженностью</a:t>
                      </a:r>
                      <a:endParaRPr lang="ru-RU" sz="11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ЭФФЕКТИВНОЕ ПРИМЕНЕНИЕ ИНСТИТУТА БАНКРОТСТВА ДЛЯ ВЗЫСКАНИЯ ЗАДОЛЖЕННОСТИ ПЕРЕД РОССИЙСКОЙ ФЕДЕРАЦИЕЙ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Повышение эффективности представления интересов Российской Федерации как кредитора в делах о банкротстве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обеспечения процедур банкротства </a:t>
                      </a:r>
                      <a:endParaRPr lang="ru-RU" sz="11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СОВЕРШЕНСТВОВАНИЕ УСЛУГ, ОКАЗЫВАЕМЫХ НАЛОГОПЛАТЕЛЬЩИКАМ И ПЛАТЕЛЬЩИКАМ СТРАХОВЫХ ВЗНОСОВ, ПОВЫШЕНИЕ НАЛОГОВОЙ ГРАМОТНОСТИ НАСЕЛЕНИЯ И ФОРМИРОВАНИЕ ПОЛОЖИТЕЛЬНОГО ИМИДЖА НАЛОГОВОЙ СЛУЖБЫ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i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Сохранение стабильно высокой доли налогоплательщиков, удовлетворительно оценивающих качество работы налоговых органов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408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стандартов и международного сотрудничества</a:t>
                      </a:r>
                    </a:p>
                    <a:p>
                      <a:pPr marL="0" algn="l" defTabSz="1040850" rtl="0" eaLnBrk="1" latinLnBrk="0" hangingPunct="1"/>
                      <a:r>
                        <a:rPr lang="ru-RU" sz="11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информационных технологий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 ОПТИМИЗАЦИЯ ПРОЦЕДУР, СВЯЗАННЫХ С РЕГИСТРАЦИЕЙ ЮРИДИЧЕСКИХ ЛИЦ И ИНДИВИДУАЛЬНЫХ ПРЕДПРИНИМАТЕЛЕЙ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Расширение возможностей он-</a:t>
                      </a:r>
                      <a:r>
                        <a:rPr lang="ru-RU" sz="1100" b="1" i="1" kern="12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лайн</a:t>
                      </a:r>
                      <a:r>
                        <a:rPr lang="ru-RU" sz="1100" b="1" i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регистрации </a:t>
                      </a:r>
                      <a:endParaRPr lang="ru-RU" sz="1100" b="1" i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регистрации и учета налогоплательщиков</a:t>
                      </a:r>
                      <a:endParaRPr lang="ru-RU" sz="11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 СОВЕРШЕНСТВОВАНИЕ МЕР ПО ПРОТИВОДЕЙСТВИЮ КОРРУПЦИИ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i="1" kern="120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Доля налогоплательщиков, дающих высокий уровень оценки работе, проводимой ФНС России по противодействию коррупции</a:t>
                      </a:r>
                      <a:endParaRPr lang="ru-RU" sz="1100" b="1" i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40850" rtl="0" eaLnBrk="1" latinLnBrk="0" hangingPunct="1"/>
                      <a:r>
                        <a:rPr lang="ru-RU" sz="11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Управление кадров</a:t>
                      </a:r>
                      <a:endParaRPr lang="ru-RU" sz="1100" b="1" kern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0156" y="282474"/>
            <a:ext cx="1008112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КАРТА ПЕРСОНАЛЬНОЙ ОТВЕТСТВЕННОСТИ СТРУКТУРНЫХ</a:t>
            </a: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ПОДРАЗДЕЛЕНИЙ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ФНС РОССИИ ЗА ДОСТИЖЕНИЕ РЕЗУЛЬТАТОВ ПОКАЗАТЕЛЕЙ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ПУБЛИЧНОЙ ДЕКЛАРАЦИИ ЦЕЛЕЙ И ЗАДАЧ ФНС РОССИИ НА 2017 ГОД</a:t>
            </a:r>
            <a:endParaRPr kumimoji="0" lang="ru-RU" sz="1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238707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16743</TotalTime>
  <Words>275</Words>
  <Application>Microsoft Office PowerPoint</Application>
  <PresentationFormat>Произвольный</PresentationFormat>
  <Paragraphs>30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Подлесных Мария Михайловна</dc:creator>
  <cp:lastModifiedBy>Иванова Екатерина Вячеславовна</cp:lastModifiedBy>
  <cp:revision>346</cp:revision>
  <cp:lastPrinted>2017-03-01T09:26:50Z</cp:lastPrinted>
  <dcterms:created xsi:type="dcterms:W3CDTF">2013-03-01T11:19:43Z</dcterms:created>
  <dcterms:modified xsi:type="dcterms:W3CDTF">2017-03-01T12:14:42Z</dcterms:modified>
</cp:coreProperties>
</file>