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3" r:id="rId2"/>
  </p:sldIdLst>
  <p:sldSz cx="10693400" cy="7561263"/>
  <p:notesSz cx="6681788" cy="9812338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90" d="100"/>
          <a:sy n="90" d="100"/>
        </p:scale>
        <p:origin x="-114" y="-10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2895442" cy="490617"/>
          </a:xfrm>
          <a:prstGeom prst="rect">
            <a:avLst/>
          </a:prstGeom>
        </p:spPr>
        <p:txBody>
          <a:bodyPr vert="horz" lIns="90425" tIns="45212" rIns="90425" bIns="452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800" y="8"/>
            <a:ext cx="2895442" cy="490617"/>
          </a:xfrm>
          <a:prstGeom prst="rect">
            <a:avLst/>
          </a:prstGeom>
        </p:spPr>
        <p:txBody>
          <a:bodyPr vert="horz" lIns="90425" tIns="45212" rIns="90425" bIns="4521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736600"/>
            <a:ext cx="5205412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2" rIns="90425" bIns="452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180" y="4660873"/>
            <a:ext cx="5345430" cy="4415552"/>
          </a:xfrm>
          <a:prstGeom prst="rect">
            <a:avLst/>
          </a:prstGeom>
        </p:spPr>
        <p:txBody>
          <a:bodyPr vert="horz" lIns="90425" tIns="45212" rIns="90425" bIns="45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20027"/>
            <a:ext cx="2895442" cy="490617"/>
          </a:xfrm>
          <a:prstGeom prst="rect">
            <a:avLst/>
          </a:prstGeom>
        </p:spPr>
        <p:txBody>
          <a:bodyPr vert="horz" lIns="90425" tIns="45212" rIns="90425" bIns="452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800" y="9320027"/>
            <a:ext cx="2895442" cy="490617"/>
          </a:xfrm>
          <a:prstGeom prst="rect">
            <a:avLst/>
          </a:prstGeom>
        </p:spPr>
        <p:txBody>
          <a:bodyPr vert="horz" lIns="90425" tIns="45212" rIns="90425" bIns="4521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58347"/>
              </p:ext>
            </p:extLst>
          </p:nvPr>
        </p:nvGraphicFramePr>
        <p:xfrm>
          <a:off x="450156" y="1332359"/>
          <a:ext cx="10081119" cy="59664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99301"/>
                <a:gridCol w="3207216"/>
                <a:gridCol w="2574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Ожидаемый результат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ПОВЫШЕНИЕ ЭФФЕКТИВНОСТИ ИСПОЛЬЗОВАНИЯ ИНСТРУМЕНТОВ НАЛОГОВОГО АДМИНИСТРИРОВАНИЯ, НАПРАВЛЕННЫХ НА МОТИВИРОВАНИЕ НАЛОГОПЛАТЕЛЬЩИКОВ И ПЛАТЕЛЬЩИКОВ СТРАХОВЫХ ВЗНОСОВ К ДОБРОВОЛЬНОЙ УПЛАТЕ НАЛОГОВ, СБОРОВ И СТРАХОВЫХ ВЗНОСОВ, И ПРИМЕНЕНИЮ В СДЕЛКАХ ЦЕН, СООТВЕТСТВУЮЩИХ РЫНОЧНЫМ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инструментов риск-анализа и дистанционного автоматизированного контроля,  снижение количества выездных налоговых проверок при одновременном повышении их эффективности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управление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камерального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</a:t>
                      </a:r>
                    </a:p>
                    <a:p>
                      <a:r>
                        <a:rPr lang="ru-RU" sz="11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трансфертного ценообразования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УСЛОВИЙ ДЛЯ ЗАЩИТЫ ИНТЕРЕСОВ НАЛОГОПЛАТЕЛЬЩИКОВ В РАМКАХ ДОСУДЕБНОГО УРЕГУЛИРОВАНИЯ СПОРОВ И СНИЖЕНИЯ КОЛИЧЕСТВА НАЛОГОВЫХ СПОРОВ В СУДАХ</a:t>
                      </a:r>
                      <a:endParaRPr lang="ru-RU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Досудебный порядок урегулирования налоговых споров способствует доведению до суда наиболее значимых дел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досудебного урегулирования налоговых споров</a:t>
                      </a:r>
                    </a:p>
                    <a:p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ПОВЫШЕНИЕ ЭФФЕКТИВНОСТИ МЕР УРЕГУЛИРОВАНИЯ ЗАДОЛЖЕННОСТИ ПО НАЛОГАМ, СБОРАМ И СТРАХОВЫМ ВЗНСАМ  И СНИЖЕНИЕ РИСКОВ ОБРАЗОВАНИЯ НОВОЙ ЗАДОЛЖЕННОСТИ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низкого уровня соотношения объема задолженности и объема поступлений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по работе с задолженностью</a:t>
                      </a:r>
                      <a:endParaRPr lang="ru-RU" sz="11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ЭФФЕКТИВНОЕ ПРИМЕНЕНИЕ ИНСТИТУТА БАНКРОТСТВА ДЛЯ ВЗЫСКАНИЯ ЗАДОЛЖЕННОСТИ ПЕРЕД РОССИЙСКОЙ ФЕДЕРАЦИЕЙ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эффективности представления интересов Российской Федерации как кредитора в делах о банкротстве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обеспечения процедур банкротства </a:t>
                      </a:r>
                      <a:endParaRPr lang="ru-RU" sz="11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СОВЕРШЕНСТВОВАНИЕ УСЛУГ, ОКАЗЫВАЕМЫХ НАЛОГОПЛАТЕЛЬЩИКАМ И ПЛАТЕЛЬЩИКАМ СТРАХОВЫХ ВЗНОСОВ, ПОВЫШЕНИЕ НАЛОГОВОЙ ГРАМОТНОСТИ НАСЕЛЕНИЯ И ФОРМИРОВАНИЕ ПОЛОЖИТЕЛЬНОГО ИМИДЖА НАЛОГОВОЙ СЛУЖБЫ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стабильно высокой доли налогоплательщиков, удовлетворительно оценивающих качество работы налоговых органов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стандартов и международного сотрудничества</a:t>
                      </a:r>
                    </a:p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информационных технологий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ОПТИМИЗАЦИЯ ПРОЦЕДУР, СВЯЗАННЫХ С РЕГИСТРАЦИЕЙ ЮРИДИЧЕСКИХ ЛИЦ И ИНДИВИДУАЛЬНЫХ ПРЕДПРИНИМАТЕЛЕЙ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возможностей он-</a:t>
                      </a:r>
                      <a:r>
                        <a:rPr lang="ru-RU" sz="1100" b="1" i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11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регистрации </a:t>
                      </a:r>
                      <a:endParaRPr lang="ru-RU" sz="11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регистрации и учета налогоплательщиков</a:t>
                      </a:r>
                      <a:endParaRPr lang="ru-RU" sz="11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СОВЕРШЕНСТВОВАНИЕ МЕР ПО ПРОТИВОДЕЙСТВИЮ КОРРУПЦИИ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i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налогоплательщиков, дающих высокий уровень оценки работе, проводимой ФНС России по противодействию коррупции</a:t>
                      </a:r>
                      <a:endParaRPr lang="ru-RU" sz="11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кадров</a:t>
                      </a:r>
                      <a:endParaRPr lang="ru-RU" sz="11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156" y="282474"/>
            <a:ext cx="1008112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КАРТА ПЕРСОНАЛЬНОЙ ОТВЕТСТВЕННОСТИ СТРУКТУРНЫХ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ПОДРАЗДЕЛЕНИЙ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ФНС РОССИИ ЗА ДОСТИЖЕНИЕ РЕЗУЛЬТАТОВ ПОКАЗАТЕЛЕЙ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ПУБЛИЧНОЙ ДЕКЛАРАЦИИ ЦЕЛЕЙ И ЗАДАЧ ФНС РОССИИ НА 2017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3870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16743</TotalTime>
  <Words>275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346</cp:revision>
  <cp:lastPrinted>2017-03-01T09:26:50Z</cp:lastPrinted>
  <dcterms:created xsi:type="dcterms:W3CDTF">2013-03-01T11:19:43Z</dcterms:created>
  <dcterms:modified xsi:type="dcterms:W3CDTF">2017-03-01T12:14:42Z</dcterms:modified>
</cp:coreProperties>
</file>