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5</c:v>
                </c:pt>
                <c:pt idx="1">
                  <c:v>1.7</c:v>
                </c:pt>
                <c:pt idx="2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86718704"/>
        <c:axId val="186714784"/>
      </c:barChart>
      <c:catAx>
        <c:axId val="186718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714784"/>
        <c:crosses val="autoZero"/>
        <c:auto val="1"/>
        <c:lblAlgn val="ctr"/>
        <c:lblOffset val="100"/>
        <c:noMultiLvlLbl val="0"/>
      </c:catAx>
      <c:valAx>
        <c:axId val="18671478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8671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4</c:v>
                </c:pt>
                <c:pt idx="1">
                  <c:v>2.4</c:v>
                </c:pt>
                <c:pt idx="2" formatCode="#,##0.0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86717920"/>
        <c:axId val="186720664"/>
      </c:barChart>
      <c:catAx>
        <c:axId val="186717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720664"/>
        <c:crosses val="autoZero"/>
        <c:auto val="1"/>
        <c:lblAlgn val="ctr"/>
        <c:lblOffset val="100"/>
        <c:noMultiLvlLbl val="0"/>
      </c:catAx>
      <c:valAx>
        <c:axId val="18672066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867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752</c:v>
                </c:pt>
                <c:pt idx="1">
                  <c:v>1129.9000000000001</c:v>
                </c:pt>
                <c:pt idx="2">
                  <c:v>1580.3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86713608"/>
        <c:axId val="186715176"/>
      </c:barChart>
      <c:catAx>
        <c:axId val="186713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715176"/>
        <c:crosses val="autoZero"/>
        <c:auto val="1"/>
        <c:lblAlgn val="ctr"/>
        <c:lblOffset val="100"/>
        <c:noMultiLvlLbl val="0"/>
      </c:catAx>
      <c:valAx>
        <c:axId val="18671517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8671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0.95099999999999996</c:v>
                </c:pt>
                <c:pt idx="1">
                  <c:v>0.99280000000000002</c:v>
                </c:pt>
                <c:pt idx="2">
                  <c:v>0.99460000000000004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86721056"/>
        <c:axId val="186716744"/>
      </c:barChart>
      <c:catAx>
        <c:axId val="186721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716744"/>
        <c:crosses val="autoZero"/>
        <c:auto val="1"/>
        <c:lblAlgn val="ctr"/>
        <c:lblOffset val="100"/>
        <c:noMultiLvlLbl val="0"/>
      </c:catAx>
      <c:valAx>
        <c:axId val="1867167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8672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0.71</c:v>
                </c:pt>
                <c:pt idx="1">
                  <c:v>0.82</c:v>
                </c:pt>
                <c:pt idx="2">
                  <c:v>0.94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86717528"/>
        <c:axId val="186718312"/>
      </c:barChart>
      <c:catAx>
        <c:axId val="186717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718312"/>
        <c:crosses val="autoZero"/>
        <c:auto val="1"/>
        <c:lblAlgn val="ctr"/>
        <c:lblOffset val="100"/>
        <c:noMultiLvlLbl val="0"/>
      </c:catAx>
      <c:valAx>
        <c:axId val="1867183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6717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0.98</c:v>
                </c:pt>
                <c:pt idx="1">
                  <c:v>0.99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96889288"/>
        <c:axId val="196885368"/>
      </c:barChart>
      <c:catAx>
        <c:axId val="196889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6885368"/>
        <c:crosses val="autoZero"/>
        <c:auto val="1"/>
        <c:lblAlgn val="ctr"/>
        <c:lblOffset val="100"/>
        <c:noMultiLvlLbl val="0"/>
      </c:catAx>
      <c:valAx>
        <c:axId val="1968853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6889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22.7</c:v>
                </c:pt>
                <c:pt idx="1">
                  <c:v>27.2</c:v>
                </c:pt>
                <c:pt idx="2">
                  <c:v>42.1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96888504"/>
        <c:axId val="196892032"/>
      </c:barChart>
      <c:catAx>
        <c:axId val="196888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6892032"/>
        <c:crosses val="autoZero"/>
        <c:auto val="1"/>
        <c:lblAlgn val="ctr"/>
        <c:lblOffset val="100"/>
        <c:noMultiLvlLbl val="0"/>
      </c:catAx>
      <c:valAx>
        <c:axId val="19689203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96888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58E5111D-9A22-4D95-9795-810938D3BF30}"/>
              </a:ext>
            </a:extLst>
          </p:cNvPr>
          <p:cNvSpPr/>
          <p:nvPr/>
        </p:nvSpPr>
        <p:spPr>
          <a:xfrm>
            <a:off x="0" y="-11681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xmlns="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I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 ПОЛУГОДИЕ 2021 ГОДА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полугодие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полугодие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полугодие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2019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2020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2021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743021" y="3318645"/>
            <a:ext cx="2953406" cy="1644859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xmlns="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xmlns="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:a16="http://schemas.microsoft.com/office/drawing/2014/main" xmlns="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:a16="http://schemas.microsoft.com/office/drawing/2014/main" xmlns="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3,4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ТЫС.ЕД.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:a16="http://schemas.microsoft.com/office/drawing/2014/main" xmlns="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16272100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1475656" y="3319737"/>
            <a:ext cx="2970069" cy="1646758"/>
            <a:chOff x="6156176" y="1561505"/>
            <a:chExt cx="2970069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xmlns="" id="{E15E5F7C-0447-4069-86EA-B3AE2988D59D}"/>
                </a:ext>
              </a:extLst>
            </p:cNvPr>
            <p:cNvSpPr/>
            <p:nvPr/>
          </p:nvSpPr>
          <p:spPr>
            <a:xfrm>
              <a:off x="6156176" y="1561505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:a16="http://schemas.microsoft.com/office/drawing/2014/main" xmlns="" id="{C6C19F22-CCD5-4DC7-AC45-D2B0A2783D30}"/>
                </a:ext>
              </a:extLst>
            </p:cNvPr>
            <p:cNvSpPr/>
            <p:nvPr/>
          </p:nvSpPr>
          <p:spPr>
            <a:xfrm>
              <a:off x="6285146" y="170664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xmlns="" id="{083888CB-9994-443A-99E9-3C529E4D9CB0}"/>
                </a:ext>
              </a:extLst>
            </p:cNvPr>
            <p:cNvSpPr/>
            <p:nvPr/>
          </p:nvSpPr>
          <p:spPr>
            <a:xfrm>
              <a:off x="6588224" y="1667472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РЕШЕНИЙ СУДОВ </a:t>
              </a:r>
              <a:b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</a:b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ПО СПОРАМ, ПРОШЕДШИМ ДОСУДЕБНОЕ УРЕГУЛИРОВАНИЕ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xmlns="" id="{2E52324C-7A48-4993-AFFA-D314101BA7DB}"/>
                </a:ext>
              </a:extLst>
            </p:cNvPr>
            <p:cNvSpPr/>
            <p:nvPr/>
          </p:nvSpPr>
          <p:spPr>
            <a:xfrm>
              <a:off x="6227963" y="229570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2,2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ДЕЛ</a:t>
              </a: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:a16="http://schemas.microsoft.com/office/drawing/2014/main" xmlns="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37544874"/>
                </p:ext>
              </p:extLst>
            </p:nvPr>
          </p:nvGraphicFramePr>
          <p:xfrm>
            <a:off x="8119848" y="2196079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141049" y="1592036"/>
            <a:ext cx="2983128" cy="1624251"/>
            <a:chOff x="107504" y="3244909"/>
            <a:chExt cx="2983128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xmlns="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:a16="http://schemas.microsoft.com/office/drawing/2014/main" xmlns="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:a16="http://schemas.microsoft.com/office/drawing/2014/main" xmlns="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ДОКУМЕНТОВ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ПРЕДСТАВЛЕННЫХ ДЛЯ ГОСУДАРСТВЕННОЙ РЕГИСТРАЦИИ В ЭЛЕКТРОННОМ ВИДЕ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6" name="Rectangle 29">
              <a:extLst>
                <a:ext uri="{FF2B5EF4-FFF2-40B4-BE49-F238E27FC236}">
                  <a16:creationId xmlns:a16="http://schemas.microsoft.com/office/drawing/2014/main" xmlns="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956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1 580,3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:a16="http://schemas.microsoft.com/office/drawing/2014/main" xmlns="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29617007"/>
                </p:ext>
              </p:extLst>
            </p:nvPr>
          </p:nvGraphicFramePr>
          <p:xfrm>
            <a:off x="1571081" y="3856976"/>
            <a:ext cx="151955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50540" y="1592036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8324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99,5%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:a16="http://schemas.microsoft.com/office/drawing/2014/main" xmlns="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08177344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6169440" y="5059110"/>
            <a:ext cx="2944417" cy="1731501"/>
            <a:chOff x="6136720" y="3244909"/>
            <a:chExt cx="2944417" cy="1688604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xmlns="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xmlns="" id="{518D64A3-4207-4375-A840-B12F5DE3D406}"/>
                </a:ext>
              </a:extLst>
            </p:cNvPr>
            <p:cNvSpPr/>
            <p:nvPr/>
          </p:nvSpPr>
          <p:spPr>
            <a:xfrm>
              <a:off x="6240037" y="3415224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xmlns="" id="{A4D4DDFB-2C11-4A9D-B772-035026C40A81}"/>
                </a:ext>
              </a:extLst>
            </p:cNvPr>
            <p:cNvSpPr/>
            <p:nvPr/>
          </p:nvSpPr>
          <p:spPr>
            <a:xfrm>
              <a:off x="6543115" y="3320008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ДАЮЩИХ ВЫСОКИЙ УРОВЕНЬ ОЦЕНКИ РАБОТЕ, ПРОВОДИМОЙ ФНС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:a16="http://schemas.microsoft.com/office/drawing/2014/main" xmlns="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94%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:a16="http://schemas.microsoft.com/office/drawing/2014/main" xmlns="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89534608"/>
                </p:ext>
              </p:extLst>
            </p:nvPr>
          </p:nvGraphicFramePr>
          <p:xfrm>
            <a:off x="7956376" y="3933057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3131840" y="5060745"/>
            <a:ext cx="2969966" cy="1665514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xmlns="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:a16="http://schemas.microsoft.com/office/drawing/2014/main" xmlns="" id="{C9194B6A-B73A-49D6-B28B-1973CF2BE426}"/>
                </a:ext>
              </a:extLst>
            </p:cNvPr>
            <p:cNvSpPr/>
            <p:nvPr/>
          </p:nvSpPr>
          <p:spPr>
            <a:xfrm>
              <a:off x="236370" y="5082176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</a:p>
          </p:txBody>
        </p:sp>
        <p:sp>
          <p:nvSpPr>
            <p:cNvPr id="90" name="Rectangle 29">
              <a:extLst>
                <a:ext uri="{FF2B5EF4-FFF2-40B4-BE49-F238E27FC236}">
                  <a16:creationId xmlns:a16="http://schemas.microsoft.com/office/drawing/2014/main" xmlns="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:a16="http://schemas.microsoft.com/office/drawing/2014/main" xmlns="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:a16="http://schemas.microsoft.com/office/drawing/2014/main" xmlns="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87790932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126249" y="5059110"/>
            <a:ext cx="2972987" cy="1665947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:a16="http://schemas.microsoft.com/office/drawing/2014/main" xmlns="" id="{825057DE-39D6-45F9-8755-07923419096B}"/>
                </a:ext>
              </a:extLst>
            </p:cNvPr>
            <p:cNvSpPr/>
            <p:nvPr/>
          </p:nvSpPr>
          <p:spPr>
            <a:xfrm>
              <a:off x="239392" y="179032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xmlns="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673675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42,1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МЛН. 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xmlns="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16177037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6138538" y="1592036"/>
            <a:ext cx="2987998" cy="1558065"/>
            <a:chOff x="3151685" y="4921486"/>
            <a:chExt cx="2987998" cy="15580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9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8"/>
              <a:ext cx="2556054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УВЕЛИЧЕНИЕ КОЛИЧЕСТВА НАЛОГОПЛАТЕЛЬЩИКОВ, В ОТНОШЕНИИ КОТОРЫХ ПРОВОДИТСЯ НАЛОГОВЫЙ МОНИТОРИНГ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0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20%*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3" name="Rectangle 29">
            <a:extLst>
              <a:ext uri="{FF2B5EF4-FFF2-40B4-BE49-F238E27FC236}">
                <a16:creationId xmlns:a16="http://schemas.microsoft.com/office/drawing/2014/main" xmlns="" id="{F1B6124B-DF65-4C29-B8CF-45E163A341A1}"/>
              </a:ext>
            </a:extLst>
          </p:cNvPr>
          <p:cNvSpPr/>
          <p:nvPr/>
        </p:nvSpPr>
        <p:spPr>
          <a:xfrm>
            <a:off x="7548714" y="2747045"/>
            <a:ext cx="1704627" cy="3831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показатель, </a:t>
            </a:r>
          </a:p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введен с 2021 года</a:t>
            </a:r>
            <a:endParaRPr lang="ru-RU" sz="1050" dirty="0">
              <a:ln w="9525">
                <a:noFill/>
              </a:ln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124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Roboto Condensed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26</cp:revision>
  <dcterms:created xsi:type="dcterms:W3CDTF">2020-05-18T08:53:00Z</dcterms:created>
  <dcterms:modified xsi:type="dcterms:W3CDTF">2021-09-03T09:26:53Z</dcterms:modified>
</cp:coreProperties>
</file>