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17"/>
  </p:notesMasterIdLst>
  <p:sldIdLst>
    <p:sldId id="1336" r:id="rId4"/>
    <p:sldId id="1458" r:id="rId5"/>
    <p:sldId id="1474" r:id="rId6"/>
    <p:sldId id="1460" r:id="rId7"/>
    <p:sldId id="1475" r:id="rId8"/>
    <p:sldId id="1463" r:id="rId9"/>
    <p:sldId id="1467" r:id="rId10"/>
    <p:sldId id="1466" r:id="rId11"/>
    <p:sldId id="1478" r:id="rId12"/>
    <p:sldId id="1477" r:id="rId13"/>
    <p:sldId id="1476" r:id="rId14"/>
    <p:sldId id="1469" r:id="rId15"/>
    <p:sldId id="1468" r:id="rId16"/>
  </p:sldIdLst>
  <p:sldSz cx="12192000" cy="6858000"/>
  <p:notesSz cx="6794500" cy="9906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D2"/>
    <a:srgbClr val="E3801D"/>
    <a:srgbClr val="2470AE"/>
    <a:srgbClr val="EF6011"/>
    <a:srgbClr val="287ABE"/>
    <a:srgbClr val="539DDB"/>
    <a:srgbClr val="348CD4"/>
    <a:srgbClr val="63A7DF"/>
    <a:srgbClr val="77B2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144" y="-470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999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31313141414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222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333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1555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16666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177777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8888888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14.2</c:v>
                </c:pt>
                <c:pt idx="1">
                  <c:v>9.3000000000000007</c:v>
                </c:pt>
                <c:pt idx="2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65704832"/>
        <c:axId val="165706368"/>
      </c:barChart>
      <c:catAx>
        <c:axId val="165704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706368"/>
        <c:crosses val="autoZero"/>
        <c:auto val="1"/>
        <c:lblAlgn val="ctr"/>
        <c:lblOffset val="100"/>
        <c:noMultiLvlLbl val="0"/>
      </c:catAx>
      <c:valAx>
        <c:axId val="16570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70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1.3571555321513844E-2"/>
          <c:w val="0.95247457492138266"/>
          <c:h val="0.8304520422906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C61-4377-9A49-0E7AA51619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C61-4377-9A49-0E7AA516192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C61-4377-9A49-0E7AA516192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61-4377-9A49-0E7AA516192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C61-4377-9A49-0E7AA516192D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8.9</c:v>
                </c:pt>
                <c:pt idx="2">
                  <c:v>7.5</c:v>
                </c:pt>
                <c:pt idx="3">
                  <c:v>5.0999999999999996</c:v>
                </c:pt>
                <c:pt idx="4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61-4377-9A49-0E7AA5161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85192448"/>
        <c:axId val="185193984"/>
      </c:barChart>
      <c:catAx>
        <c:axId val="18519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185193984"/>
        <c:crosses val="autoZero"/>
        <c:auto val="1"/>
        <c:lblAlgn val="ctr"/>
        <c:lblOffset val="100"/>
        <c:noMultiLvlLbl val="0"/>
      </c:catAx>
      <c:valAx>
        <c:axId val="185193984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8519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15667910234935E-2"/>
          <c:y val="0"/>
          <c:w val="0.98628442993513499"/>
          <c:h val="0.8711171980122337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latin typeface="Roboto Condensed" panose="020B0604020202020204" charset="0"/>
                    <a:ea typeface="Roboto Condensed" panose="020B060402020202020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15.8</c:v>
                </c:pt>
                <c:pt idx="1">
                  <c:v>22.7</c:v>
                </c:pt>
                <c:pt idx="2">
                  <c:v>33.299999999999997</c:v>
                </c:pt>
                <c:pt idx="3">
                  <c:v>33.200000000000003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C01-4995-B684-37FD7DF5B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87456"/>
        <c:axId val="209988992"/>
      </c:lineChart>
      <c:catAx>
        <c:axId val="20998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9988992"/>
        <c:crosses val="autoZero"/>
        <c:auto val="1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9987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04859675362477E-3"/>
          <c:y val="0.12461679891744487"/>
          <c:w val="0.98628442993513499"/>
          <c:h val="0.8711171980122337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3.493663811693494E-2"/>
                  <c:y val="-7.4389614268921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961205619738972E-2"/>
                  <c:y val="-6.2125892097270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767645596453764E-2"/>
                  <c:y val="-6.4067487166545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8D-4ABA-8F2D-28B3DA72B14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685772050891707E-2"/>
                  <c:y val="-5.9979579775995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8D-4ABA-8F2D-28B3DA72B1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756594011364823E-2"/>
                  <c:y val="7.9009271502714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8D-4ABA-8F2D-28B3DA72B1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20.2</c:v>
                </c:pt>
                <c:pt idx="1">
                  <c:v>14.2</c:v>
                </c:pt>
                <c:pt idx="2">
                  <c:v>9.3000000000000007</c:v>
                </c:pt>
                <c:pt idx="3">
                  <c:v>6.1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28D-4ABA-8F2D-28B3DA72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27264"/>
        <c:axId val="210028800"/>
      </c:lineChart>
      <c:catAx>
        <c:axId val="21002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0028800"/>
        <c:crosses val="autoZero"/>
        <c:auto val="1"/>
        <c:lblAlgn val="ctr"/>
        <c:lblOffset val="100"/>
        <c:noMultiLvlLbl val="0"/>
      </c:catAx>
      <c:valAx>
        <c:axId val="2100288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00272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078621909657576"/>
          <c:w val="0.95247457492138266"/>
          <c:h val="0.7361613465808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2C87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72-43A4-912F-5E185F18B3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2-43A4-912F-5E185F18B3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72-43A4-912F-5E185F18B3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72-43A4-912F-5E185F18B3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72-43A4-912F-5E185F18B3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72-43A4-912F-5E185F18B337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b="0" dirty="0" smtClean="0"/>
                      <a:t>не менее</a:t>
                    </a:r>
                  </a:p>
                  <a:p>
                    <a:r>
                      <a:rPr lang="en-US" dirty="0" smtClean="0"/>
                      <a:t>95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0.99</c:v>
                </c:pt>
                <c:pt idx="2">
                  <c:v>0.97</c:v>
                </c:pt>
                <c:pt idx="3">
                  <c:v>0.99</c:v>
                </c:pt>
                <c:pt idx="4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72-43A4-912F-5E185F18B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08790656"/>
        <c:axId val="208792192"/>
      </c:barChart>
      <c:catAx>
        <c:axId val="20879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208792192"/>
        <c:crosses val="autoZero"/>
        <c:auto val="1"/>
        <c:lblAlgn val="ctr"/>
        <c:lblOffset val="100"/>
        <c:noMultiLvlLbl val="0"/>
      </c:catAx>
      <c:valAx>
        <c:axId val="208792192"/>
        <c:scaling>
          <c:orientation val="minMax"/>
          <c:max val="1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08790656"/>
        <c:crosses val="autoZero"/>
        <c:crossBetween val="between"/>
        <c:majorUnit val="2.0000000000000004E-2"/>
        <c:minorUnit val="4.000000000000001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3814315160587229"/>
          <c:w val="0.95247457492138266"/>
          <c:h val="0.71563721499040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8-4EF3-A1F3-3437F9DAD7B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E78-4EF3-A1F3-3437F9DAD7B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78-4EF3-A1F3-3437F9DAD7B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E78-4EF3-A1F3-3437F9DAD7B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78-4EF3-A1F3-3437F9DAD7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0.87</c:v>
                </c:pt>
                <c:pt idx="1">
                  <c:v>0.87</c:v>
                </c:pt>
                <c:pt idx="2">
                  <c:v>0.82</c:v>
                </c:pt>
                <c:pt idx="3">
                  <c:v>0.86</c:v>
                </c:pt>
                <c:pt idx="4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78-4EF3-A1F3-3437F9DAD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08920576"/>
        <c:axId val="208922112"/>
      </c:barChart>
      <c:catAx>
        <c:axId val="2089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208922112"/>
        <c:crosses val="autoZero"/>
        <c:auto val="1"/>
        <c:lblAlgn val="ctr"/>
        <c:lblOffset val="100"/>
        <c:noMultiLvlLbl val="0"/>
      </c:catAx>
      <c:valAx>
        <c:axId val="208922112"/>
        <c:scaling>
          <c:orientation val="minMax"/>
          <c:max val="0.88000000000000012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08920576"/>
        <c:crosses val="autoZero"/>
        <c:crossBetween val="between"/>
        <c:majorUnit val="1.0000000000000002E-2"/>
        <c:minorUnit val="2.0000000000000005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8.9</c:v>
                </c:pt>
                <c:pt idx="1">
                  <c:v>7.5</c:v>
                </c:pt>
                <c:pt idx="2" formatCode="General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68240640"/>
        <c:axId val="168242176"/>
      </c:barChart>
      <c:catAx>
        <c:axId val="168240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242176"/>
        <c:crosses val="autoZero"/>
        <c:auto val="1"/>
        <c:lblAlgn val="ctr"/>
        <c:lblOffset val="100"/>
        <c:noMultiLvlLbl val="0"/>
      </c:catAx>
      <c:valAx>
        <c:axId val="16824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2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31384892293495"/>
          <c:y val="0.13801838400923153"/>
          <c:w val="0.59041349500763651"/>
          <c:h val="0.723963231981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0.0">
                  <c:v>897.7</c:v>
                </c:pt>
                <c:pt idx="1">
                  <c:v>1809.5</c:v>
                </c:pt>
                <c:pt idx="2">
                  <c:v>2781.6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83200000"/>
        <c:axId val="183214080"/>
      </c:barChart>
      <c:catAx>
        <c:axId val="1832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214080"/>
        <c:crosses val="autoZero"/>
        <c:auto val="1"/>
        <c:lblAlgn val="ctr"/>
        <c:lblOffset val="100"/>
        <c:noMultiLvlLbl val="0"/>
      </c:catAx>
      <c:valAx>
        <c:axId val="1832140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32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</c:v>
                </c:pt>
                <c:pt idx="1">
                  <c:v>0.96960000000000002</c:v>
                </c:pt>
                <c:pt idx="2">
                  <c:v>0.99380000000000002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83261824"/>
        <c:axId val="183271808"/>
      </c:barChart>
      <c:catAx>
        <c:axId val="18326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271808"/>
        <c:crosses val="autoZero"/>
        <c:auto val="1"/>
        <c:lblAlgn val="ctr"/>
        <c:lblOffset val="100"/>
        <c:noMultiLvlLbl val="0"/>
      </c:catAx>
      <c:valAx>
        <c:axId val="1832718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2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</c:v>
                </c:pt>
                <c:pt idx="1">
                  <c:v>0.82</c:v>
                </c:pt>
                <c:pt idx="2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84511488"/>
        <c:axId val="184517376"/>
      </c:barChart>
      <c:catAx>
        <c:axId val="18451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517376"/>
        <c:crosses val="autoZero"/>
        <c:auto val="1"/>
        <c:lblAlgn val="ctr"/>
        <c:lblOffset val="100"/>
        <c:noMultiLvlLbl val="0"/>
      </c:catAx>
      <c:valAx>
        <c:axId val="184517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5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0.99</c:v>
                </c:pt>
                <c:pt idx="1">
                  <c:v>0.97</c:v>
                </c:pt>
                <c:pt idx="2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84552832"/>
        <c:axId val="184558720"/>
      </c:barChart>
      <c:catAx>
        <c:axId val="18455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558720"/>
        <c:crosses val="autoZero"/>
        <c:auto val="1"/>
        <c:lblAlgn val="ctr"/>
        <c:lblOffset val="100"/>
        <c:noMultiLvlLbl val="0"/>
      </c:catAx>
      <c:valAx>
        <c:axId val="184558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5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22.7</c:v>
                </c:pt>
                <c:pt idx="1">
                  <c:v>33.299999999999997</c:v>
                </c:pt>
                <c:pt idx="2" formatCode="General">
                  <c:v>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84262656"/>
        <c:axId val="184264192"/>
      </c:barChart>
      <c:catAx>
        <c:axId val="1842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264192"/>
        <c:crosses val="autoZero"/>
        <c:auto val="1"/>
        <c:lblAlgn val="ctr"/>
        <c:lblOffset val="100"/>
        <c:noMultiLvlLbl val="0"/>
      </c:catAx>
      <c:valAx>
        <c:axId val="18426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2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1.3571555321513844E-2"/>
          <c:w val="0.95247457492138266"/>
          <c:h val="0.8304520422906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1-40BE-8CD1-DD9A810C1810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971-40BE-8CD1-DD9A810C1810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971-40BE-8CD1-DD9A810C1810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971-40BE-8CD1-DD9A810C181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971-40BE-8CD1-DD9A810C181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705.1</c:v>
                </c:pt>
                <c:pt idx="1">
                  <c:v>897.7</c:v>
                </c:pt>
                <c:pt idx="2">
                  <c:v>1809.5</c:v>
                </c:pt>
                <c:pt idx="3">
                  <c:v>2781.6</c:v>
                </c:pt>
                <c:pt idx="4" formatCode="0.0">
                  <c:v>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71-40BE-8CD1-DD9A810C1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83007872"/>
        <c:axId val="183009664"/>
      </c:barChart>
      <c:catAx>
        <c:axId val="18300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183009664"/>
        <c:crosses val="autoZero"/>
        <c:auto val="1"/>
        <c:lblAlgn val="ctr"/>
        <c:lblOffset val="100"/>
        <c:noMultiLvlLbl val="0"/>
      </c:catAx>
      <c:valAx>
        <c:axId val="183009664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83007872"/>
        <c:crosses val="autoZero"/>
        <c:crossBetween val="between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078621909657576"/>
          <c:w val="0.95247457492138266"/>
          <c:h val="0.7361613465808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72-43A4-912F-5E185F18B3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2-43A4-912F-5E185F18B3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72-43A4-912F-5E185F18B3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72-43A4-912F-5E185F18B3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72-43A4-912F-5E185F18B3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72-43A4-912F-5E185F18B337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b="0" dirty="0" smtClean="0"/>
                      <a:t>не менее</a:t>
                    </a:r>
                  </a:p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,00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0.96</c:v>
                </c:pt>
                <c:pt idx="1">
                  <c:v>0.96960000000000002</c:v>
                </c:pt>
                <c:pt idx="2">
                  <c:v>0.99380000000000002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72-43A4-912F-5E185F18B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83161600"/>
        <c:axId val="183163136"/>
      </c:barChart>
      <c:catAx>
        <c:axId val="183161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183163136"/>
        <c:crosses val="autoZero"/>
        <c:auto val="1"/>
        <c:lblAlgn val="ctr"/>
        <c:lblOffset val="100"/>
        <c:noMultiLvlLbl val="0"/>
      </c:catAx>
      <c:valAx>
        <c:axId val="183163136"/>
        <c:scaling>
          <c:orientation val="minMax"/>
          <c:max val="1.02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83161600"/>
        <c:crosses val="autoZero"/>
        <c:crossBetween val="between"/>
        <c:majorUnit val="2.0000000000000004E-2"/>
        <c:minorUnit val="4.000000000000001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0.01263</cdr:x>
      <cdr:y>0.21826</cdr:y>
    </cdr:from>
    <cdr:to>
      <cdr:x>0.06545</cdr:x>
      <cdr:y>0.42912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6200000">
          <a:off x="-198560" y="1154041"/>
          <a:ext cx="85203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Roboto Condensed" panose="020B0604020202020204" charset="0"/>
              <a:ea typeface="Roboto Condensed" panose="020B0604020202020204" charset="0"/>
            </a:rPr>
            <a:t>90,00%</a:t>
          </a:r>
          <a:endParaRPr lang="ru-RU" sz="1400" dirty="0"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0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3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4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7.svg"/><Relationship Id="rId10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8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9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016167C-DE2B-4507-87E9-1D6540ED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1126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МОСКВА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2021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027548" y="2597657"/>
            <a:ext cx="70179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34FF5F-C05B-4B1F-8B2B-A5240EE71B76}"/>
              </a:ext>
            </a:extLst>
          </p:cNvPr>
          <p:cNvSpPr txBox="1"/>
          <p:nvPr/>
        </p:nvSpPr>
        <p:spPr>
          <a:xfrm>
            <a:off x="2027548" y="3643860"/>
            <a:ext cx="7596844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600" b="1" dirty="0" smtClean="0">
                <a:latin typeface="Roboto Condensed" panose="02000000000000000000" pitchFamily="2" charset="0"/>
              </a:rPr>
              <a:t>202</a:t>
            </a:r>
            <a:r>
              <a:rPr lang="ru-RU" sz="9600" b="1" dirty="0" smtClean="0">
                <a:latin typeface="Roboto Condensed" panose="02000000000000000000" pitchFamily="2" charset="0"/>
              </a:rPr>
              <a:t>1</a:t>
            </a:r>
            <a:endParaRPr lang="ru-RU" sz="9600" b="1" dirty="0">
              <a:latin typeface="Roboto Condensed" panose="02000000000000000000" pitchFamily="2" charset="0"/>
            </a:endParaRPr>
          </a:p>
        </p:txBody>
      </p:sp>
      <p:grpSp>
        <p:nvGrpSpPr>
          <p:cNvPr id="6" name="Рисунок 4">
            <a:extLst>
              <a:ext uri="{FF2B5EF4-FFF2-40B4-BE49-F238E27FC236}">
                <a16:creationId xmlns:a16="http://schemas.microsoft.com/office/drawing/2014/main" xmlns="" id="{B0D195E9-48F3-4933-B33B-103A0F8178C2}"/>
              </a:ext>
            </a:extLst>
          </p:cNvPr>
          <p:cNvGrpSpPr/>
          <p:nvPr/>
        </p:nvGrpSpPr>
        <p:grpSpPr>
          <a:xfrm>
            <a:off x="9228348" y="2491732"/>
            <a:ext cx="1477327" cy="1423987"/>
            <a:chOff x="9228348" y="2491732"/>
            <a:chExt cx="1477327" cy="1423987"/>
          </a:xfrm>
          <a:solidFill>
            <a:srgbClr val="000000"/>
          </a:solidFill>
        </p:grpSpPr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xmlns="" id="{B0D195E9-48F3-4933-B33B-103A0F8178C2}"/>
                </a:ext>
              </a:extLst>
            </p:cNvPr>
            <p:cNvGrpSpPr/>
            <p:nvPr/>
          </p:nvGrpSpPr>
          <p:grpSpPr>
            <a:xfrm>
              <a:off x="9228348" y="2527926"/>
              <a:ext cx="180975" cy="1387792"/>
              <a:chOff x="9228348" y="2527926"/>
              <a:chExt cx="180975" cy="1387792"/>
            </a:xfrm>
            <a:solidFill>
              <a:srgbClr val="000000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xmlns="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231205" y="2730809"/>
                <a:ext cx="175260" cy="1032510"/>
                <a:chOff x="9231205" y="2730809"/>
                <a:chExt cx="175260" cy="1032510"/>
              </a:xfrm>
              <a:solidFill>
                <a:srgbClr val="43D3E8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xmlns="" id="{0CFAAEEF-F57E-4DC9-A115-513AC1E4C8F0}"/>
                    </a:ext>
                  </a:extLst>
                </p:cNvPr>
                <p:cNvSpPr/>
                <p:nvPr/>
              </p:nvSpPr>
              <p:spPr>
                <a:xfrm>
                  <a:off x="9231205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xmlns="" id="{26811EE4-F54C-49BF-8B6E-92C640BE5ADB}"/>
                    </a:ext>
                  </a:extLst>
                </p:cNvPr>
                <p:cNvSpPr/>
                <p:nvPr/>
              </p:nvSpPr>
              <p:spPr>
                <a:xfrm>
                  <a:off x="9296928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xmlns="" id="{6BCDCA7B-A198-4C1B-BBBA-7C03C4B6D2AC}"/>
                    </a:ext>
                  </a:extLst>
                </p:cNvPr>
                <p:cNvSpPr/>
                <p:nvPr/>
              </p:nvSpPr>
              <p:spPr>
                <a:xfrm>
                  <a:off x="9363603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E969BF44-4EF8-42E3-B287-EB07394B0BA5}"/>
                  </a:ext>
                </a:extLst>
              </p:cNvPr>
              <p:cNvSpPr/>
              <p:nvPr/>
            </p:nvSpPr>
            <p:spPr>
              <a:xfrm>
                <a:off x="9231205" y="3741411"/>
                <a:ext cx="175260" cy="174307"/>
              </a:xfrm>
              <a:custGeom>
                <a:avLst/>
                <a:gdLst>
                  <a:gd name="connsiteX0" fmla="*/ 87630 w 175260"/>
                  <a:gd name="connsiteY0" fmla="*/ 174308 h 174307"/>
                  <a:gd name="connsiteX1" fmla="*/ 25718 w 175260"/>
                  <a:gd name="connsiteY1" fmla="*/ 148590 h 174307"/>
                  <a:gd name="connsiteX2" fmla="*/ 0 w 175260"/>
                  <a:gd name="connsiteY2" fmla="*/ 86678 h 174307"/>
                  <a:gd name="connsiteX3" fmla="*/ 0 w 175260"/>
                  <a:gd name="connsiteY3" fmla="*/ 0 h 174307"/>
                  <a:gd name="connsiteX4" fmla="*/ 175260 w 175260"/>
                  <a:gd name="connsiteY4" fmla="*/ 0 h 174307"/>
                  <a:gd name="connsiteX5" fmla="*/ 175260 w 175260"/>
                  <a:gd name="connsiteY5" fmla="*/ 86678 h 174307"/>
                  <a:gd name="connsiteX6" fmla="*/ 149543 w 175260"/>
                  <a:gd name="connsiteY6" fmla="*/ 148590 h 174307"/>
                  <a:gd name="connsiteX7" fmla="*/ 87630 w 175260"/>
                  <a:gd name="connsiteY7" fmla="*/ 174308 h 174307"/>
                  <a:gd name="connsiteX8" fmla="*/ 42863 w 175260"/>
                  <a:gd name="connsiteY8" fmla="*/ 42863 h 174307"/>
                  <a:gd name="connsiteX9" fmla="*/ 42863 w 175260"/>
                  <a:gd name="connsiteY9" fmla="*/ 86678 h 174307"/>
                  <a:gd name="connsiteX10" fmla="*/ 56198 w 175260"/>
                  <a:gd name="connsiteY10" fmla="*/ 118110 h 174307"/>
                  <a:gd name="connsiteX11" fmla="*/ 87630 w 175260"/>
                  <a:gd name="connsiteY11" fmla="*/ 131445 h 174307"/>
                  <a:gd name="connsiteX12" fmla="*/ 119063 w 175260"/>
                  <a:gd name="connsiteY12" fmla="*/ 118110 h 174307"/>
                  <a:gd name="connsiteX13" fmla="*/ 132398 w 175260"/>
                  <a:gd name="connsiteY13" fmla="*/ 86678 h 174307"/>
                  <a:gd name="connsiteX14" fmla="*/ 132398 w 175260"/>
                  <a:gd name="connsiteY14" fmla="*/ 42863 h 174307"/>
                  <a:gd name="connsiteX15" fmla="*/ 42863 w 175260"/>
                  <a:gd name="connsiteY15" fmla="*/ 42863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260" h="174307">
                    <a:moveTo>
                      <a:pt x="87630" y="174308"/>
                    </a:moveTo>
                    <a:cubicBezTo>
                      <a:pt x="63818" y="174308"/>
                      <a:pt x="41910" y="164783"/>
                      <a:pt x="25718" y="148590"/>
                    </a:cubicBezTo>
                    <a:cubicBezTo>
                      <a:pt x="9525" y="132398"/>
                      <a:pt x="0" y="109538"/>
                      <a:pt x="0" y="86678"/>
                    </a:cubicBezTo>
                    <a:lnTo>
                      <a:pt x="0" y="0"/>
                    </a:lnTo>
                    <a:lnTo>
                      <a:pt x="175260" y="0"/>
                    </a:lnTo>
                    <a:lnTo>
                      <a:pt x="175260" y="86678"/>
                    </a:lnTo>
                    <a:cubicBezTo>
                      <a:pt x="175260" y="110490"/>
                      <a:pt x="165735" y="132398"/>
                      <a:pt x="149543" y="148590"/>
                    </a:cubicBezTo>
                    <a:cubicBezTo>
                      <a:pt x="132398" y="164783"/>
                      <a:pt x="110490" y="174308"/>
                      <a:pt x="87630" y="174308"/>
                    </a:cubicBezTo>
                    <a:close/>
                    <a:moveTo>
                      <a:pt x="42863" y="42863"/>
                    </a:moveTo>
                    <a:lnTo>
                      <a:pt x="42863" y="86678"/>
                    </a:lnTo>
                    <a:cubicBezTo>
                      <a:pt x="42863" y="99060"/>
                      <a:pt x="47625" y="109538"/>
                      <a:pt x="56198" y="118110"/>
                    </a:cubicBezTo>
                    <a:cubicBezTo>
                      <a:pt x="64770" y="126683"/>
                      <a:pt x="76200" y="131445"/>
                      <a:pt x="87630" y="131445"/>
                    </a:cubicBezTo>
                    <a:cubicBezTo>
                      <a:pt x="100013" y="131445"/>
                      <a:pt x="110490" y="126683"/>
                      <a:pt x="119063" y="118110"/>
                    </a:cubicBezTo>
                    <a:cubicBezTo>
                      <a:pt x="127635" y="109538"/>
                      <a:pt x="132398" y="98108"/>
                      <a:pt x="132398" y="86678"/>
                    </a:cubicBezTo>
                    <a:lnTo>
                      <a:pt x="132398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8F7E2BBC-531A-4010-9B7E-FDBC8A026791}"/>
                  </a:ext>
                </a:extLst>
              </p:cNvPr>
              <p:cNvSpPr/>
              <p:nvPr/>
            </p:nvSpPr>
            <p:spPr>
              <a:xfrm>
                <a:off x="9228348" y="2527926"/>
                <a:ext cx="180975" cy="207645"/>
              </a:xfrm>
              <a:custGeom>
                <a:avLst/>
                <a:gdLst>
                  <a:gd name="connsiteX0" fmla="*/ 180975 w 180975"/>
                  <a:gd name="connsiteY0" fmla="*/ 207645 h 207645"/>
                  <a:gd name="connsiteX1" fmla="*/ 0 w 180975"/>
                  <a:gd name="connsiteY1" fmla="*/ 207645 h 207645"/>
                  <a:gd name="connsiteX2" fmla="*/ 90488 w 180975"/>
                  <a:gd name="connsiteY2" fmla="*/ 0 h 207645"/>
                  <a:gd name="connsiteX3" fmla="*/ 180975 w 180975"/>
                  <a:gd name="connsiteY3" fmla="*/ 207645 h 207645"/>
                  <a:gd name="connsiteX4" fmla="*/ 65723 w 180975"/>
                  <a:gd name="connsiteY4" fmla="*/ 164783 h 207645"/>
                  <a:gd name="connsiteX5" fmla="*/ 115253 w 180975"/>
                  <a:gd name="connsiteY5" fmla="*/ 164783 h 207645"/>
                  <a:gd name="connsiteX6" fmla="*/ 90488 w 180975"/>
                  <a:gd name="connsiteY6" fmla="*/ 107633 h 207645"/>
                  <a:gd name="connsiteX7" fmla="*/ 65723 w 180975"/>
                  <a:gd name="connsiteY7" fmla="*/ 164783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07645">
                    <a:moveTo>
                      <a:pt x="180975" y="207645"/>
                    </a:moveTo>
                    <a:lnTo>
                      <a:pt x="0" y="207645"/>
                    </a:lnTo>
                    <a:lnTo>
                      <a:pt x="90488" y="0"/>
                    </a:lnTo>
                    <a:lnTo>
                      <a:pt x="180975" y="207645"/>
                    </a:lnTo>
                    <a:close/>
                    <a:moveTo>
                      <a:pt x="65723" y="164783"/>
                    </a:moveTo>
                    <a:lnTo>
                      <a:pt x="115253" y="164783"/>
                    </a:lnTo>
                    <a:lnTo>
                      <a:pt x="90488" y="107633"/>
                    </a:lnTo>
                    <a:lnTo>
                      <a:pt x="65723" y="16478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0" name="Рисунок 4">
              <a:extLst>
                <a:ext uri="{FF2B5EF4-FFF2-40B4-BE49-F238E27FC236}">
                  <a16:creationId xmlns:a16="http://schemas.microsoft.com/office/drawing/2014/main" xmlns="" id="{B0D195E9-48F3-4933-B33B-103A0F8178C2}"/>
                </a:ext>
              </a:extLst>
            </p:cNvPr>
            <p:cNvGrpSpPr/>
            <p:nvPr/>
          </p:nvGrpSpPr>
          <p:grpSpPr>
            <a:xfrm>
              <a:off x="9496000" y="2491732"/>
              <a:ext cx="1209675" cy="1423987"/>
              <a:chOff x="9496000" y="2491732"/>
              <a:chExt cx="1209675" cy="1423987"/>
            </a:xfrm>
            <a:solidFill>
              <a:srgbClr val="000000"/>
            </a:solidFill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CD0BA5AE-B554-4DC1-9AFF-09826766CF57}"/>
                  </a:ext>
                </a:extLst>
              </p:cNvPr>
              <p:cNvSpPr/>
              <p:nvPr/>
            </p:nvSpPr>
            <p:spPr>
              <a:xfrm>
                <a:off x="10087502" y="2560311"/>
                <a:ext cx="455295" cy="1170622"/>
              </a:xfrm>
              <a:custGeom>
                <a:avLst/>
                <a:gdLst>
                  <a:gd name="connsiteX0" fmla="*/ 455295 w 455295"/>
                  <a:gd name="connsiteY0" fmla="*/ 1170623 h 1170622"/>
                  <a:gd name="connsiteX1" fmla="*/ 412433 w 455295"/>
                  <a:gd name="connsiteY1" fmla="*/ 1170623 h 1170622"/>
                  <a:gd name="connsiteX2" fmla="*/ 412433 w 455295"/>
                  <a:gd name="connsiteY2" fmla="*/ 42863 h 1170622"/>
                  <a:gd name="connsiteX3" fmla="*/ 0 w 455295"/>
                  <a:gd name="connsiteY3" fmla="*/ 42863 h 1170622"/>
                  <a:gd name="connsiteX4" fmla="*/ 0 w 455295"/>
                  <a:gd name="connsiteY4" fmla="*/ 0 h 1170622"/>
                  <a:gd name="connsiteX5" fmla="*/ 455295 w 455295"/>
                  <a:gd name="connsiteY5" fmla="*/ 0 h 117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95" h="1170622">
                    <a:moveTo>
                      <a:pt x="455295" y="1170623"/>
                    </a:moveTo>
                    <a:lnTo>
                      <a:pt x="412433" y="1170623"/>
                    </a:lnTo>
                    <a:lnTo>
                      <a:pt x="412433" y="42863"/>
                    </a:lnTo>
                    <a:lnTo>
                      <a:pt x="0" y="42863"/>
                    </a:lnTo>
                    <a:lnTo>
                      <a:pt x="0" y="0"/>
                    </a:lnTo>
                    <a:lnTo>
                      <a:pt x="455295" y="0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E38B99FC-9861-483F-AF0D-F3FCE86AE475}"/>
                  </a:ext>
                </a:extLst>
              </p:cNvPr>
              <p:cNvSpPr/>
              <p:nvPr/>
            </p:nvSpPr>
            <p:spPr>
              <a:xfrm>
                <a:off x="9496000" y="2560311"/>
                <a:ext cx="455295" cy="1355407"/>
              </a:xfrm>
              <a:custGeom>
                <a:avLst/>
                <a:gdLst>
                  <a:gd name="connsiteX0" fmla="*/ 184785 w 455295"/>
                  <a:gd name="connsiteY0" fmla="*/ 1355408 h 1355407"/>
                  <a:gd name="connsiteX1" fmla="*/ 0 w 455295"/>
                  <a:gd name="connsiteY1" fmla="*/ 1170623 h 1355407"/>
                  <a:gd name="connsiteX2" fmla="*/ 0 w 455295"/>
                  <a:gd name="connsiteY2" fmla="*/ 0 h 1355407"/>
                  <a:gd name="connsiteX3" fmla="*/ 455295 w 455295"/>
                  <a:gd name="connsiteY3" fmla="*/ 0 h 1355407"/>
                  <a:gd name="connsiteX4" fmla="*/ 455295 w 455295"/>
                  <a:gd name="connsiteY4" fmla="*/ 42863 h 1355407"/>
                  <a:gd name="connsiteX5" fmla="*/ 42862 w 455295"/>
                  <a:gd name="connsiteY5" fmla="*/ 42863 h 1355407"/>
                  <a:gd name="connsiteX6" fmla="*/ 42862 w 455295"/>
                  <a:gd name="connsiteY6" fmla="*/ 1170623 h 1355407"/>
                  <a:gd name="connsiteX7" fmla="*/ 184785 w 455295"/>
                  <a:gd name="connsiteY7" fmla="*/ 1312545 h 1355407"/>
                  <a:gd name="connsiteX8" fmla="*/ 184785 w 455295"/>
                  <a:gd name="connsiteY8" fmla="*/ 1355408 h 135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95" h="1355407">
                    <a:moveTo>
                      <a:pt x="184785" y="1355408"/>
                    </a:moveTo>
                    <a:cubicBezTo>
                      <a:pt x="82867" y="1355408"/>
                      <a:pt x="0" y="1272540"/>
                      <a:pt x="0" y="1170623"/>
                    </a:cubicBezTo>
                    <a:lnTo>
                      <a:pt x="0" y="0"/>
                    </a:lnTo>
                    <a:lnTo>
                      <a:pt x="455295" y="0"/>
                    </a:lnTo>
                    <a:lnTo>
                      <a:pt x="455295" y="42863"/>
                    </a:lnTo>
                    <a:lnTo>
                      <a:pt x="42862" y="42863"/>
                    </a:lnTo>
                    <a:lnTo>
                      <a:pt x="42862" y="1170623"/>
                    </a:lnTo>
                    <a:cubicBezTo>
                      <a:pt x="42862" y="1248728"/>
                      <a:pt x="106680" y="1312545"/>
                      <a:pt x="184785" y="1312545"/>
                    </a:cubicBezTo>
                    <a:lnTo>
                      <a:pt x="184785" y="1355408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xmlns="" id="{5A9EEC83-79F4-4AB4-9031-C24E0B570D81}"/>
                  </a:ext>
                </a:extLst>
              </p:cNvPr>
              <p:cNvSpPr/>
              <p:nvPr/>
            </p:nvSpPr>
            <p:spPr>
              <a:xfrm>
                <a:off x="9929387" y="2491732"/>
                <a:ext cx="179070" cy="179069"/>
              </a:xfrm>
              <a:custGeom>
                <a:avLst/>
                <a:gdLst>
                  <a:gd name="connsiteX0" fmla="*/ 89535 w 179070"/>
                  <a:gd name="connsiteY0" fmla="*/ 179070 h 179069"/>
                  <a:gd name="connsiteX1" fmla="*/ 0 w 179070"/>
                  <a:gd name="connsiteY1" fmla="*/ 89535 h 179069"/>
                  <a:gd name="connsiteX2" fmla="*/ 89535 w 179070"/>
                  <a:gd name="connsiteY2" fmla="*/ 0 h 179069"/>
                  <a:gd name="connsiteX3" fmla="*/ 179070 w 179070"/>
                  <a:gd name="connsiteY3" fmla="*/ 89535 h 179069"/>
                  <a:gd name="connsiteX4" fmla="*/ 89535 w 179070"/>
                  <a:gd name="connsiteY4" fmla="*/ 179070 h 179069"/>
                  <a:gd name="connsiteX5" fmla="*/ 89535 w 179070"/>
                  <a:gd name="connsiteY5" fmla="*/ 42863 h 179069"/>
                  <a:gd name="connsiteX6" fmla="*/ 42863 w 179070"/>
                  <a:gd name="connsiteY6" fmla="*/ 89535 h 179069"/>
                  <a:gd name="connsiteX7" fmla="*/ 89535 w 179070"/>
                  <a:gd name="connsiteY7" fmla="*/ 136208 h 179069"/>
                  <a:gd name="connsiteX8" fmla="*/ 136208 w 179070"/>
                  <a:gd name="connsiteY8" fmla="*/ 89535 h 179069"/>
                  <a:gd name="connsiteX9" fmla="*/ 89535 w 179070"/>
                  <a:gd name="connsiteY9" fmla="*/ 42863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70" h="179069">
                    <a:moveTo>
                      <a:pt x="89535" y="179070"/>
                    </a:moveTo>
                    <a:cubicBezTo>
                      <a:pt x="40005" y="179070"/>
                      <a:pt x="0" y="139065"/>
                      <a:pt x="0" y="89535"/>
                    </a:cubicBezTo>
                    <a:cubicBezTo>
                      <a:pt x="0" y="40005"/>
                      <a:pt x="40005" y="0"/>
                      <a:pt x="89535" y="0"/>
                    </a:cubicBezTo>
                    <a:cubicBezTo>
                      <a:pt x="139065" y="0"/>
                      <a:pt x="179070" y="40005"/>
                      <a:pt x="179070" y="89535"/>
                    </a:cubicBezTo>
                    <a:cubicBezTo>
                      <a:pt x="179070" y="139065"/>
                      <a:pt x="139065" y="179070"/>
                      <a:pt x="89535" y="179070"/>
                    </a:cubicBezTo>
                    <a:close/>
                    <a:moveTo>
                      <a:pt x="89535" y="42863"/>
                    </a:moveTo>
                    <a:cubicBezTo>
                      <a:pt x="63818" y="42863"/>
                      <a:pt x="42863" y="63818"/>
                      <a:pt x="42863" y="89535"/>
                    </a:cubicBezTo>
                    <a:cubicBezTo>
                      <a:pt x="42863" y="115253"/>
                      <a:pt x="63818" y="136208"/>
                      <a:pt x="89535" y="136208"/>
                    </a:cubicBezTo>
                    <a:cubicBezTo>
                      <a:pt x="115252" y="136208"/>
                      <a:pt x="136208" y="115253"/>
                      <a:pt x="136208" y="89535"/>
                    </a:cubicBezTo>
                    <a:cubicBezTo>
                      <a:pt x="136208" y="63818"/>
                      <a:pt x="115252" y="42863"/>
                      <a:pt x="89535" y="42863"/>
                    </a:cubicBezTo>
                    <a:close/>
                  </a:path>
                </a:pathLst>
              </a:custGeom>
              <a:solidFill>
                <a:srgbClr val="F962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FC093DFF-3EE7-41CF-99B7-19EF9AB62556}"/>
                  </a:ext>
                </a:extLst>
              </p:cNvPr>
              <p:cNvSpPr/>
              <p:nvPr/>
            </p:nvSpPr>
            <p:spPr>
              <a:xfrm>
                <a:off x="9680785" y="3709027"/>
                <a:ext cx="1024890" cy="206692"/>
              </a:xfrm>
              <a:custGeom>
                <a:avLst/>
                <a:gdLst>
                  <a:gd name="connsiteX0" fmla="*/ 840105 w 1024890"/>
                  <a:gd name="connsiteY0" fmla="*/ 206692 h 206692"/>
                  <a:gd name="connsiteX1" fmla="*/ 0 w 1024890"/>
                  <a:gd name="connsiteY1" fmla="*/ 206692 h 206692"/>
                  <a:gd name="connsiteX2" fmla="*/ 0 w 1024890"/>
                  <a:gd name="connsiteY2" fmla="*/ 163830 h 206692"/>
                  <a:gd name="connsiteX3" fmla="*/ 141923 w 1024890"/>
                  <a:gd name="connsiteY3" fmla="*/ 21908 h 206692"/>
                  <a:gd name="connsiteX4" fmla="*/ 141923 w 1024890"/>
                  <a:gd name="connsiteY4" fmla="*/ 0 h 206692"/>
                  <a:gd name="connsiteX5" fmla="*/ 1024890 w 1024890"/>
                  <a:gd name="connsiteY5" fmla="*/ 0 h 206692"/>
                  <a:gd name="connsiteX6" fmla="*/ 1024890 w 1024890"/>
                  <a:gd name="connsiteY6" fmla="*/ 21908 h 206692"/>
                  <a:gd name="connsiteX7" fmla="*/ 840105 w 1024890"/>
                  <a:gd name="connsiteY7" fmla="*/ 206692 h 206692"/>
                  <a:gd name="connsiteX8" fmla="*/ 118110 w 1024890"/>
                  <a:gd name="connsiteY8" fmla="*/ 163830 h 206692"/>
                  <a:gd name="connsiteX9" fmla="*/ 840105 w 1024890"/>
                  <a:gd name="connsiteY9" fmla="*/ 163830 h 206692"/>
                  <a:gd name="connsiteX10" fmla="*/ 980122 w 1024890"/>
                  <a:gd name="connsiteY10" fmla="*/ 43815 h 206692"/>
                  <a:gd name="connsiteX11" fmla="*/ 182880 w 1024890"/>
                  <a:gd name="connsiteY11" fmla="*/ 43815 h 206692"/>
                  <a:gd name="connsiteX12" fmla="*/ 118110 w 1024890"/>
                  <a:gd name="connsiteY12" fmla="*/ 163830 h 20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4890" h="206692">
                    <a:moveTo>
                      <a:pt x="840105" y="206692"/>
                    </a:moveTo>
                    <a:lnTo>
                      <a:pt x="0" y="206692"/>
                    </a:lnTo>
                    <a:lnTo>
                      <a:pt x="0" y="163830"/>
                    </a:lnTo>
                    <a:cubicBezTo>
                      <a:pt x="78105" y="163830"/>
                      <a:pt x="141923" y="100013"/>
                      <a:pt x="141923" y="21908"/>
                    </a:cubicBezTo>
                    <a:lnTo>
                      <a:pt x="141923" y="0"/>
                    </a:lnTo>
                    <a:lnTo>
                      <a:pt x="1024890" y="0"/>
                    </a:lnTo>
                    <a:lnTo>
                      <a:pt x="1024890" y="21908"/>
                    </a:lnTo>
                    <a:cubicBezTo>
                      <a:pt x="1024890" y="123825"/>
                      <a:pt x="942022" y="206692"/>
                      <a:pt x="840105" y="206692"/>
                    </a:cubicBezTo>
                    <a:close/>
                    <a:moveTo>
                      <a:pt x="118110" y="163830"/>
                    </a:moveTo>
                    <a:lnTo>
                      <a:pt x="840105" y="163830"/>
                    </a:lnTo>
                    <a:cubicBezTo>
                      <a:pt x="910590" y="163830"/>
                      <a:pt x="969645" y="111442"/>
                      <a:pt x="980122" y="43815"/>
                    </a:cubicBezTo>
                    <a:lnTo>
                      <a:pt x="182880" y="43815"/>
                    </a:lnTo>
                    <a:cubicBezTo>
                      <a:pt x="178117" y="91440"/>
                      <a:pt x="153352" y="134302"/>
                      <a:pt x="118110" y="163830"/>
                    </a:cubicBez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5" name="Рисунок 4">
                <a:extLst>
                  <a:ext uri="{FF2B5EF4-FFF2-40B4-BE49-F238E27FC236}">
                    <a16:creationId xmlns:a16="http://schemas.microsoft.com/office/drawing/2014/main" xmlns="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639828" y="2783197"/>
                <a:ext cx="738187" cy="814387"/>
                <a:chOff x="9639828" y="2783197"/>
                <a:chExt cx="738187" cy="814387"/>
              </a:xfrm>
              <a:solidFill>
                <a:srgbClr val="000000"/>
              </a:solidFill>
            </p:grpSpPr>
            <p:grpSp>
              <p:nvGrpSpPr>
                <p:cNvPr id="26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783197"/>
                  <a:ext cx="738187" cy="128587"/>
                  <a:chOff x="9639828" y="2783197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27" name="Полилиния: фигура 26">
                    <a:extLst>
                      <a:ext uri="{FF2B5EF4-FFF2-40B4-BE49-F238E27FC236}">
                        <a16:creationId xmlns:a16="http://schemas.microsoft.com/office/drawing/2014/main" xmlns="" id="{E7CEEA5A-59A1-4FF8-9372-577CF9AC5F69}"/>
                      </a:ext>
                    </a:extLst>
                  </p:cNvPr>
                  <p:cNvSpPr/>
                  <p:nvPr/>
                </p:nvSpPr>
                <p:spPr>
                  <a:xfrm>
                    <a:off x="9639828" y="2783197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7 h 128587"/>
                      <a:gd name="connsiteX1" fmla="*/ 0 w 128587"/>
                      <a:gd name="connsiteY1" fmla="*/ 128587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7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2 h 128587"/>
                      <a:gd name="connsiteX8" fmla="*/ 42863 w 128587"/>
                      <a:gd name="connsiteY8" fmla="*/ 42862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7"/>
                        </a:moveTo>
                        <a:lnTo>
                          <a:pt x="0" y="128587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7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2"/>
                        </a:lnTo>
                        <a:lnTo>
                          <a:pt x="42863" y="42862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:a16="http://schemas.microsoft.com/office/drawing/2014/main" xmlns="" id="{776FFBFB-4203-4A2D-91BA-A8CF2DD887E6}"/>
                      </a:ext>
                    </a:extLst>
                  </p:cNvPr>
                  <p:cNvSpPr/>
                  <p:nvPr/>
                </p:nvSpPr>
                <p:spPr>
                  <a:xfrm>
                    <a:off x="9811278" y="27831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:a16="http://schemas.microsoft.com/office/drawing/2014/main" xmlns="" id="{A7F80D1B-7DD6-4000-8B1D-55BC8C506F9C}"/>
                      </a:ext>
                    </a:extLst>
                  </p:cNvPr>
                  <p:cNvSpPr/>
                  <p:nvPr/>
                </p:nvSpPr>
                <p:spPr>
                  <a:xfrm>
                    <a:off x="9811278" y="28689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954646"/>
                  <a:ext cx="738187" cy="128587"/>
                  <a:chOff x="9639828" y="29546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1" name="Полилиния: фигура 30">
                    <a:extLst>
                      <a:ext uri="{FF2B5EF4-FFF2-40B4-BE49-F238E27FC236}">
                        <a16:creationId xmlns:a16="http://schemas.microsoft.com/office/drawing/2014/main" xmlns="" id="{D6B4F442-EA7E-4493-ABB3-63B88C2A3262}"/>
                      </a:ext>
                    </a:extLst>
                  </p:cNvPr>
                  <p:cNvSpPr/>
                  <p:nvPr/>
                </p:nvSpPr>
                <p:spPr>
                  <a:xfrm>
                    <a:off x="9639828" y="29546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Полилиния: фигура 31">
                    <a:extLst>
                      <a:ext uri="{FF2B5EF4-FFF2-40B4-BE49-F238E27FC236}">
                        <a16:creationId xmlns:a16="http://schemas.microsoft.com/office/drawing/2014/main" xmlns="" id="{47E877DD-4C53-46A0-82E3-FC6B02DD8B28}"/>
                      </a:ext>
                    </a:extLst>
                  </p:cNvPr>
                  <p:cNvSpPr/>
                  <p:nvPr/>
                </p:nvSpPr>
                <p:spPr>
                  <a:xfrm>
                    <a:off x="9811278" y="29546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Полилиния: фигура 32">
                    <a:extLst>
                      <a:ext uri="{FF2B5EF4-FFF2-40B4-BE49-F238E27FC236}">
                        <a16:creationId xmlns:a16="http://schemas.microsoft.com/office/drawing/2014/main" xmlns="" id="{BB76F992-A7CF-4A2E-B220-CDE11D1AC955}"/>
                      </a:ext>
                    </a:extLst>
                  </p:cNvPr>
                  <p:cNvSpPr/>
                  <p:nvPr/>
                </p:nvSpPr>
                <p:spPr>
                  <a:xfrm>
                    <a:off x="9811278" y="30403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126096"/>
                  <a:ext cx="738187" cy="128587"/>
                  <a:chOff x="9639828" y="31260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5" name="Полилиния: фигура 34">
                    <a:extLst>
                      <a:ext uri="{FF2B5EF4-FFF2-40B4-BE49-F238E27FC236}">
                        <a16:creationId xmlns:a16="http://schemas.microsoft.com/office/drawing/2014/main" xmlns="" id="{FBB347E6-542F-4DF1-89C1-24EC310B9E2B}"/>
                      </a:ext>
                    </a:extLst>
                  </p:cNvPr>
                  <p:cNvSpPr/>
                  <p:nvPr/>
                </p:nvSpPr>
                <p:spPr>
                  <a:xfrm>
                    <a:off x="9639828" y="31260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:a16="http://schemas.microsoft.com/office/drawing/2014/main" xmlns="" id="{325593A6-4825-46A3-9055-484F6378DE8E}"/>
                      </a:ext>
                    </a:extLst>
                  </p:cNvPr>
                  <p:cNvSpPr/>
                  <p:nvPr/>
                </p:nvSpPr>
                <p:spPr>
                  <a:xfrm>
                    <a:off x="9811278" y="31260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:a16="http://schemas.microsoft.com/office/drawing/2014/main" xmlns="" id="{956E818C-9ABD-4706-918B-F83546AAB771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118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297546"/>
                  <a:ext cx="738187" cy="128587"/>
                  <a:chOff x="9639828" y="32975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xmlns="" id="{40EACBC6-F092-42BB-A065-9E9B787B8EBF}"/>
                      </a:ext>
                    </a:extLst>
                  </p:cNvPr>
                  <p:cNvSpPr/>
                  <p:nvPr/>
                </p:nvSpPr>
                <p:spPr>
                  <a:xfrm>
                    <a:off x="9639828" y="32975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xmlns="" id="{1DCFD4DE-0F0C-434A-AD72-BFC35B9B7F1F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975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Полилиния: фигура 40">
                    <a:extLst>
                      <a:ext uri="{FF2B5EF4-FFF2-40B4-BE49-F238E27FC236}">
                        <a16:creationId xmlns:a16="http://schemas.microsoft.com/office/drawing/2014/main" xmlns="" id="{1A8EFA1C-36FD-4006-A592-8097D408C91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3832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468996"/>
                  <a:ext cx="738187" cy="128587"/>
                  <a:chOff x="9639828" y="34689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:a16="http://schemas.microsoft.com/office/drawing/2014/main" xmlns="" id="{E6DF06FF-C63D-4FCC-9C25-1E670EC6A302}"/>
                      </a:ext>
                    </a:extLst>
                  </p:cNvPr>
                  <p:cNvSpPr/>
                  <p:nvPr/>
                </p:nvSpPr>
                <p:spPr>
                  <a:xfrm>
                    <a:off x="9639828" y="34689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Полилиния: фигура 43">
                    <a:extLst>
                      <a:ext uri="{FF2B5EF4-FFF2-40B4-BE49-F238E27FC236}">
                        <a16:creationId xmlns:a16="http://schemas.microsoft.com/office/drawing/2014/main" xmlns="" id="{98E52A12-642B-48B7-94BF-62586226FC37}"/>
                      </a:ext>
                    </a:extLst>
                  </p:cNvPr>
                  <p:cNvSpPr/>
                  <p:nvPr/>
                </p:nvSpPr>
                <p:spPr>
                  <a:xfrm>
                    <a:off x="9811278" y="34689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xmlns="" id="{A8BD066B-7EFF-43C1-A90A-455A41547432}"/>
                      </a:ext>
                    </a:extLst>
                  </p:cNvPr>
                  <p:cNvSpPr/>
                  <p:nvPr/>
                </p:nvSpPr>
                <p:spPr>
                  <a:xfrm>
                    <a:off x="9811278" y="35547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DB672F5-BD58-4F4F-A6FE-6DFE374A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6FA96FBA-58C1-42CB-8846-4D7A873DBE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353562"/>
            <a:ext cx="7272807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4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1290771-E4AD-4A80-BFB2-6A536D40CE1D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313F8605-D949-409B-9D16-B5020ACF722F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xmlns="" id="{D418779F-23AC-4BC1-B63D-2252078280B1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5ABC9710-98B5-46F9-8DE0-A9DA0B4D6782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xmlns="" id="{25B58226-ADDE-4DD4-ACB2-280E0C2FBA35}"/>
              </a:ext>
            </a:extLst>
          </p:cNvPr>
          <p:cNvSpPr/>
          <p:nvPr/>
        </p:nvSpPr>
        <p:spPr>
          <a:xfrm>
            <a:off x="947428" y="2320168"/>
            <a:ext cx="441783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ЕДИНОЙ ПРАВОПРИМЕНИТЕЛЬНОЙ ПРАКТИКИ, СПОСОБСТВУЮЩЕЙ ОДНОЗНАЧНОМУ ТРАКТОВАНИЮ НОРМ ЗАКОНОДАТЕЛЬСТВА НАЛОГОВЫМИ ОРГАНАМИ,  НАЛОГОПЛАТЕЛЬЩИКАМИ И ПЛАТЕЛЬЩИКАМИ СТРАХОВЫХ ВЗНОСОВ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51343D-FEDC-45DB-A77A-D0B7AA80AEF7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6" name="Pentagon 16">
            <a:extLst>
              <a:ext uri="{FF2B5EF4-FFF2-40B4-BE49-F238E27FC236}">
                <a16:creationId xmlns:a16="http://schemas.microsoft.com/office/drawing/2014/main" xmlns="" id="{290E483B-F626-4DD1-B7E0-EEB86468853B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B74E9D-2B7B-4524-AC54-7B174E3E9FE2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9" name="Pentagon 16">
            <a:extLst>
              <a:ext uri="{FF2B5EF4-FFF2-40B4-BE49-F238E27FC236}">
                <a16:creationId xmlns:a16="http://schemas.microsoft.com/office/drawing/2014/main" xmlns="" id="{746C5DA7-F2A5-434C-9FD5-2C872DA5781C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9A8D1F-52C3-449F-9BB3-D9C4CA666A25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xmlns="" id="{39029B2E-F643-4BE7-BED7-A9D1FEF2C048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УДОБНЫХ ДЛЯ НАЛОГОПЛАТЕЛЬЩИКОВ И ПЛАТЕЛЬЩИКОВ СТРАХОВЫХ ВЗНОСОВ СЕРВИСОВ С ЦЕЛЬЮ ВЗАИМОДЕЙСТВИЯ С НАЛОГОВЫМИ ОРГАНАМИ В РАМКАХ ДОСУДЕБНОГО УРЕГУЛИРОВАНИЯ СПОРОВ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A7F7E5C5-7B9D-4C60-8986-192CB1984C60}"/>
              </a:ext>
            </a:extLst>
          </p:cNvPr>
          <p:cNvSpPr/>
          <p:nvPr/>
        </p:nvSpPr>
        <p:spPr>
          <a:xfrm>
            <a:off x="947428" y="5119720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ДОСУДЕБНЫХ (ВНЕСУДЕБНЫХ) СПОСОБОВ УРЕГУЛИРОВАНИЯ СПОРОВ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83109C43-5596-4139-A257-4F64CC790795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ДОСУДЕБНЫЙ ПОРЯДОК УРЕГУЛИРОВАНИЯ НАЛОГОВЫХ СПОРОВ СПОСОБСТВУЕТ ДОВЕДЕНИЮ ДО СУДА НАИБОЛЕЕ ЗНАЧИМЫХ ДЕЛ, ТЫС. ДЕЛ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62799CF-4E37-4DAC-B4F4-CFBE5936A975}"/>
              </a:ext>
            </a:extLst>
          </p:cNvPr>
          <p:cNvSpPr/>
          <p:nvPr/>
        </p:nvSpPr>
        <p:spPr>
          <a:xfrm>
            <a:off x="10799170" y="2709966"/>
            <a:ext cx="985462" cy="3743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8" name="Content Placeholder 5">
            <a:extLst>
              <a:ext uri="{FF2B5EF4-FFF2-40B4-BE49-F238E27FC236}">
                <a16:creationId xmlns:a16="http://schemas.microsoft.com/office/drawing/2014/main" xmlns="" id="{D82443B3-D77E-40E9-8298-2E75FE1AD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10943"/>
              </p:ext>
            </p:extLst>
          </p:nvPr>
        </p:nvGraphicFramePr>
        <p:xfrm>
          <a:off x="6096001" y="2852936"/>
          <a:ext cx="5826334" cy="385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44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2BBA42-A59A-457A-AA68-495F0060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EA60194C-6E92-4C74-BEA2-0ACE91A054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230452"/>
            <a:ext cx="7272807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СБОРОВ И ПРИМЕНЕНИЮ В СДЕЛКАХ ЦЕН, СООТВЕТСТВУЮЩИХ РЫНОЧНЫМ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5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7BDC380-275D-4196-9A72-171728060D9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9">
            <a:extLst>
              <a:ext uri="{FF2B5EF4-FFF2-40B4-BE49-F238E27FC236}">
                <a16:creationId xmlns="" xmlns:a16="http://schemas.microsoft.com/office/drawing/2014/main" id="{C02A69C5-B866-48E7-AC6E-BF13E194064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20" name="Rectangle 29">
            <a:extLst>
              <a:ext uri="{FF2B5EF4-FFF2-40B4-BE49-F238E27FC236}">
                <a16:creationId xmlns="" xmlns:a16="http://schemas.microsoft.com/office/drawing/2014/main" id="{727CE39B-01B9-4FDF-A99A-12DD143DA4C5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31" name="Pentagon 16">
            <a:extLst>
              <a:ext uri="{FF2B5EF4-FFF2-40B4-BE49-F238E27FC236}">
                <a16:creationId xmlns="" xmlns:a16="http://schemas.microsoft.com/office/drawing/2014/main" id="{24B814AA-5562-4895-AB90-EE835EAF9FC4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Rectangle 29">
            <a:extLst>
              <a:ext uri="{FF2B5EF4-FFF2-40B4-BE49-F238E27FC236}">
                <a16:creationId xmlns="" xmlns:a16="http://schemas.microsoft.com/office/drawing/2014/main" id="{CB786E49-3A7C-4106-B268-0227FD644F06}"/>
              </a:ext>
            </a:extLst>
          </p:cNvPr>
          <p:cNvSpPr/>
          <p:nvPr/>
        </p:nvSpPr>
        <p:spPr>
          <a:xfrm>
            <a:off x="947428" y="2403268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ИСПОЛЬЗОВАНИЕ КРИТЕРИЕВ ОЦЕНКИ НАЛОГОВЫХ РИСКОВ ДЛЯ ЭФФЕКТИВНОГО ВЫЯВЛЕНИЯ НАЛОГОПЛАТЕЛЬЩИКОВ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КОНТРОЛИРУЕМЫХ СДЕЛОК, ПОПАДАЮЩИХ В ЗОНУ РИСКА НАРУШЕНИЯ НАЛОГОВОГО ЗАКОНОДАТЕЛЬСТВА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C4752D0-5542-47F7-A6D4-91C18B084938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53" name="Pentagon 16">
            <a:extLst>
              <a:ext uri="{FF2B5EF4-FFF2-40B4-BE49-F238E27FC236}">
                <a16:creationId xmlns="" xmlns:a16="http://schemas.microsoft.com/office/drawing/2014/main" id="{F376E41D-7383-4B42-A456-CD26A4FB0CF5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819CEF5-00B4-4EDF-9424-5A52975C210D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55" name="Pentagon 16">
            <a:extLst>
              <a:ext uri="{FF2B5EF4-FFF2-40B4-BE49-F238E27FC236}">
                <a16:creationId xmlns="" xmlns:a16="http://schemas.microsoft.com/office/drawing/2014/main" id="{F8E53E5F-86BD-4ABD-910F-124FBE5D8065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CD384E8-45F0-4AED-9894-8E03D67EDE66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456D538F-BAE1-4D45-9483-A2348C5EBAFF}"/>
              </a:ext>
            </a:extLst>
          </p:cNvPr>
          <p:cNvSpPr/>
          <p:nvPr/>
        </p:nvSpPr>
        <p:spPr>
          <a:xfrm>
            <a:off x="947428" y="3603685"/>
            <a:ext cx="441783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 СОВЕРШЕНСТВОВАНИЕ МЕТОДОВ ПОБУЖДЕНИЯ НАЛОГОПЛАТЕЛЬЩИКОВ К ДОБРОВОЛЬНОМУ ИСПОЛНЕНИЮ НАЛОГОВЫХ ОБЯЗАТЕЛЬСТВ, В ТОМ ЧИСЛЕ ПУТЕМ СОВЕРШЕНСТВОВАНИЯ СИСТЕМЫ УПРАВЛЕНИЯ НАЛОГОВЫМИ РИСКАМИ </a:t>
            </a:r>
          </a:p>
        </p:txBody>
      </p:sp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35018F9F-BA29-43B1-B38A-831B2A84041B}"/>
              </a:ext>
            </a:extLst>
          </p:cNvPr>
          <p:cNvSpPr/>
          <p:nvPr/>
        </p:nvSpPr>
        <p:spPr>
          <a:xfrm>
            <a:off x="947428" y="4953521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МЕХАНИЗМОВ РАСШИРЕННОГО ВЗАИМОДЕЙСТВИЯ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КРУПНЕЙШИМИ НАЛОГОПЛАТЕЛЬЩИКАМИ (ПЕРЕХОД НА НАЛОГОВЫЙ МОНИТОРИНГ, ЗАКЛЮЧЕНИЕ СОГЛАШЕНИЙ О ЦЕНООБРАЗОВАНИИ)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="" xmlns:a16="http://schemas.microsoft.com/office/drawing/2014/main" id="{F7BFCE95-FBA4-40FC-BC5C-64C5086A0CF1}"/>
              </a:ext>
            </a:extLst>
          </p:cNvPr>
          <p:cNvSpPr/>
          <p:nvPr/>
        </p:nvSpPr>
        <p:spPr>
          <a:xfrm>
            <a:off x="6465577" y="1952836"/>
            <a:ext cx="5456765" cy="9787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 И ДИСТАНЦИОННОГО АВТОМАТИЗИРОВАННОГО КОНТРОЛЯ,  ДОБРОВОЛЬНОЕ ИСПОЛНЕНИЕ НАЛОГОПЛАТЕЛЬЩИКОМ СВОИХ ОБЯЗАТЕЛЬСТВ В ПОЛНОМ ОБЪЕМЕ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345643C5-6038-477E-8CE8-340680D1350E}"/>
              </a:ext>
            </a:extLst>
          </p:cNvPr>
          <p:cNvSpPr/>
          <p:nvPr/>
        </p:nvSpPr>
        <p:spPr>
          <a:xfrm>
            <a:off x="10860234" y="2864152"/>
            <a:ext cx="985462" cy="346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55154BBC-E93B-4FF8-93D7-E0866B149BF6}"/>
              </a:ext>
            </a:extLst>
          </p:cNvPr>
          <p:cNvCxnSpPr>
            <a:cxnSpLocks/>
          </p:cNvCxnSpPr>
          <p:nvPr/>
        </p:nvCxnSpPr>
        <p:spPr>
          <a:xfrm flipV="1">
            <a:off x="10430885" y="5332087"/>
            <a:ext cx="877727" cy="7435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D07AF102-005E-484A-A294-216D74744FB6}"/>
              </a:ext>
            </a:extLst>
          </p:cNvPr>
          <p:cNvCxnSpPr>
            <a:cxnSpLocks/>
          </p:cNvCxnSpPr>
          <p:nvPr/>
        </p:nvCxnSpPr>
        <p:spPr>
          <a:xfrm flipV="1">
            <a:off x="10343340" y="3365471"/>
            <a:ext cx="853739" cy="23821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81AFE67-A4C6-4142-82E1-93A8EF4624EE}"/>
              </a:ext>
            </a:extLst>
          </p:cNvPr>
          <p:cNvSpPr/>
          <p:nvPr/>
        </p:nvSpPr>
        <p:spPr>
          <a:xfrm>
            <a:off x="6312024" y="5690744"/>
            <a:ext cx="758869" cy="4642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06B5AC97-BF71-463C-84DC-AEE6628654AD}"/>
              </a:ext>
            </a:extLst>
          </p:cNvPr>
          <p:cNvSpPr/>
          <p:nvPr/>
        </p:nvSpPr>
        <p:spPr>
          <a:xfrm>
            <a:off x="7526674" y="5720239"/>
            <a:ext cx="758875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4D25FD82-4C6E-492B-A061-4D5268FB0337}"/>
              </a:ext>
            </a:extLst>
          </p:cNvPr>
          <p:cNvSpPr/>
          <p:nvPr/>
        </p:nvSpPr>
        <p:spPr>
          <a:xfrm>
            <a:off x="6582847" y="6315707"/>
            <a:ext cx="553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выездных налоговых проверок (тысяч)</a:t>
            </a:r>
          </a:p>
          <a:p>
            <a:endParaRPr lang="ru-RU" sz="200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Эффективность налоговых проверок (доначислено на 1 выездную проверку, млн рублей)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55CE1DE-1FE5-4642-AA22-FF3F4C7222DE}"/>
              </a:ext>
            </a:extLst>
          </p:cNvPr>
          <p:cNvGrpSpPr/>
          <p:nvPr/>
        </p:nvGrpSpPr>
        <p:grpSpPr>
          <a:xfrm>
            <a:off x="6312024" y="6438163"/>
            <a:ext cx="224485" cy="204781"/>
            <a:chOff x="6215268" y="6438163"/>
            <a:chExt cx="367579" cy="204781"/>
          </a:xfrm>
        </p:grpSpPr>
        <p:cxnSp>
          <p:nvCxnSpPr>
            <p:cNvPr id="85" name="Прямая соединительная линия 84">
              <a:extLst>
                <a:ext uri="{FF2B5EF4-FFF2-40B4-BE49-F238E27FC236}">
                  <a16:creationId xmlns="" xmlns:a16="http://schemas.microsoft.com/office/drawing/2014/main" id="{191B0A06-EE52-47F3-BCC4-B85A9F600889}"/>
                </a:ext>
              </a:extLst>
            </p:cNvPr>
            <p:cNvCxnSpPr>
              <a:cxnSpLocks/>
            </p:cNvCxnSpPr>
            <p:nvPr/>
          </p:nvCxnSpPr>
          <p:spPr>
            <a:xfrm>
              <a:off x="6215268" y="6438163"/>
              <a:ext cx="367579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="" xmlns:a16="http://schemas.microsoft.com/office/drawing/2014/main" id="{4B843CE1-73EF-452F-B688-8B191C4CED1F}"/>
                </a:ext>
              </a:extLst>
            </p:cNvPr>
            <p:cNvCxnSpPr>
              <a:cxnSpLocks/>
            </p:cNvCxnSpPr>
            <p:nvPr/>
          </p:nvCxnSpPr>
          <p:spPr>
            <a:xfrm>
              <a:off x="6215268" y="6642944"/>
              <a:ext cx="367579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Прямая соединительная линия 86">
            <a:extLst>
              <a:ext uri="{FF2B5EF4-FFF2-40B4-BE49-F238E27FC236}">
                <a16:creationId xmlns="" xmlns:a16="http://schemas.microsoft.com/office/drawing/2014/main" id="{98ED04B7-3E12-4D86-9D31-7C0044E2206D}"/>
              </a:ext>
            </a:extLst>
          </p:cNvPr>
          <p:cNvCxnSpPr/>
          <p:nvPr/>
        </p:nvCxnSpPr>
        <p:spPr>
          <a:xfrm flipH="1">
            <a:off x="11119157" y="5334535"/>
            <a:ext cx="1652" cy="105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46D59DE-3CC5-4634-96FC-3D971330AD31}"/>
              </a:ext>
            </a:extLst>
          </p:cNvPr>
          <p:cNvSpPr/>
          <p:nvPr/>
        </p:nvSpPr>
        <p:spPr>
          <a:xfrm>
            <a:off x="8710940" y="5690744"/>
            <a:ext cx="758875" cy="4642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2019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75E63FDE-411C-4409-A8C5-B94261E226E7}"/>
              </a:ext>
            </a:extLst>
          </p:cNvPr>
          <p:cNvSpPr/>
          <p:nvPr/>
        </p:nvSpPr>
        <p:spPr>
          <a:xfrm>
            <a:off x="9926996" y="5720239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2020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872214D4-ADB2-4D03-A55A-0F62E5FE899C}"/>
              </a:ext>
            </a:extLst>
          </p:cNvPr>
          <p:cNvSpPr txBox="1"/>
          <p:nvPr/>
        </p:nvSpPr>
        <p:spPr>
          <a:xfrm>
            <a:off x="10691880" y="2940327"/>
            <a:ext cx="1252365" cy="22007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35,0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0031B4D-D98E-4DF3-BBDC-5EB5655D9C09}"/>
              </a:ext>
            </a:extLst>
          </p:cNvPr>
          <p:cNvSpPr txBox="1"/>
          <p:nvPr/>
        </p:nvSpPr>
        <p:spPr>
          <a:xfrm>
            <a:off x="10992544" y="4910587"/>
            <a:ext cx="853739" cy="2285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8,3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B3404BF2-0A28-46FE-A7AC-F3055CD76E21}"/>
              </a:ext>
            </a:extLst>
          </p:cNvPr>
          <p:cNvSpPr/>
          <p:nvPr/>
        </p:nvSpPr>
        <p:spPr>
          <a:xfrm>
            <a:off x="10911637" y="5717165"/>
            <a:ext cx="793950" cy="4642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2021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4AFF5FEE-340D-4BA5-B34C-942B912CFF6C}"/>
              </a:ext>
            </a:extLst>
          </p:cNvPr>
          <p:cNvSpPr/>
          <p:nvPr/>
        </p:nvSpPr>
        <p:spPr>
          <a:xfrm>
            <a:off x="11280576" y="5187887"/>
            <a:ext cx="257337" cy="257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EB7F234F-E85B-46C7-91A6-A7466C0D552C}"/>
              </a:ext>
            </a:extLst>
          </p:cNvPr>
          <p:cNvSpPr/>
          <p:nvPr/>
        </p:nvSpPr>
        <p:spPr>
          <a:xfrm>
            <a:off x="11172564" y="3212976"/>
            <a:ext cx="257337" cy="257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9" name="Диаграмма 118">
            <a:extLst>
              <a:ext uri="{FF2B5EF4-FFF2-40B4-BE49-F238E27FC236}">
                <a16:creationId xmlns="" xmlns:a16="http://schemas.microsoft.com/office/drawing/2014/main" id="{349AB4FF-BE64-4170-9C96-09F5E4848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266865"/>
              </p:ext>
            </p:extLst>
          </p:nvPr>
        </p:nvGraphicFramePr>
        <p:xfrm>
          <a:off x="6046765" y="3168173"/>
          <a:ext cx="4844237" cy="283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0" name="Диаграмма 119">
            <a:extLst>
              <a:ext uri="{FF2B5EF4-FFF2-40B4-BE49-F238E27FC236}">
                <a16:creationId xmlns="" xmlns:a16="http://schemas.microsoft.com/office/drawing/2014/main" id="{9BA7185A-3260-425B-A274-D956A0726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34425"/>
              </p:ext>
            </p:extLst>
          </p:nvPr>
        </p:nvGraphicFramePr>
        <p:xfrm>
          <a:off x="6096000" y="2973653"/>
          <a:ext cx="4945639" cy="310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3486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DF44E1-E8A9-45BB-B3F4-46540A8F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287221F0-424E-42E4-988D-C14D6A9DE8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107341"/>
            <a:ext cx="7272807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ПОВЫШЕНИЕ ЭФФЕКТИВНОСТИ КОНТРОЛЬНЫХ МЕРОПРИЯТИЙ ЗА ВАЛЮТНЫМИ ОПЕРАЦИЯМИ, А ТАКЖЕ ОРГАНИЗАЦИЯ УЧЕТА И КОНТРОЛЯ ЗА ПРЕДСТАВЛЕНИЕМ РЕЗИДЕНТАМИ УВЕДОМЛЕНИЙ О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СЧЕТАХ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ВКЛАДАХ)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БАНКАХ И ИНЫХ ОРГАНИЗАЦИЯХ ФИНАНСОВОГО РЫНКА, РАСПОЛОЖЕННЫХ ЗА ПРЕДЕЛАМИ РФ, И ОТЧЕТОВ О ДВИЖЕНИИ СРЕДСТВ ПО НИМ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xmlns="" id="{BF7A8AF4-FBE3-4F3B-BBDE-A4D54184303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AD8F2144-0736-4512-A287-D50F8891F65C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76B0BD24-C49A-46E6-92F0-B1F86C4D07C9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xmlns="" id="{19599A27-720C-4F3A-98F3-95205CF4143E}"/>
              </a:ext>
            </a:extLst>
          </p:cNvPr>
          <p:cNvSpPr/>
          <p:nvPr/>
        </p:nvSpPr>
        <p:spPr>
          <a:xfrm>
            <a:off x="947428" y="2320168"/>
            <a:ext cx="441783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МЕХАНИЗМА ВЫЯВЛЕНИЯ НАРУШЕНИЙ ВАЛЮТНОГО ЗАКОНОДАТЕЛЬСТВА С ИСПОЛЬЗОВАНИЕМ РИСК-ОРИЕНТИРОВАННОГО ПОДХОДА К ОТБОРУ ОБЪЕКТОВ ДЛЯ ПРОВЕДЕНИЯ ПРОВЕРОК, ЧТО ПОЗВОЛИТ СНИЗИТЬ КОЛИЧЕСТВО ПРОВЕРОК, ПОВЫСИВ ПРИ ЭТОМ ИХ РЕЗУЛЬТАТИВНОСТЬ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CB194C-F6A5-443A-AE9A-0678C507741C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:a16="http://schemas.microsoft.com/office/drawing/2014/main" xmlns="" id="{4D09ED69-5A1D-4529-9498-3AE3D10004AD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27D172-59FD-4B53-BB20-6190007F9FD8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B6B31FE9-9951-46FE-96E3-5CEACC0FCCCC}"/>
              </a:ext>
            </a:extLst>
          </p:cNvPr>
          <p:cNvSpPr/>
          <p:nvPr/>
        </p:nvSpPr>
        <p:spPr>
          <a:xfrm>
            <a:off x="947428" y="3852984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АВТОМАТИЗАЦИЯ ОРГАНИЗАЦИИ И ПРОВЕДЕНИЯ МЕРОПРИЯТИЙ ВАЛЮТНОГО КОНТРОЛЯ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93B46449-B21C-4427-A607-0E66DDBF4868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ДОСТИЖЕНИЕ ЗАЯВЛЕННОГО УРОВНЯ ЗНАЧЕНИЯ ПОКАЗАТЕЛЯ РЕЗУЛЬТАТИВНОСТИ  ПРОВЕРОК СОБЛЮДЕНИЯ ВАЛЮТНОГО ЗАКОНОДАТЕЛЬСТВА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BFBF09C-74F9-4ED6-8F40-4FE605B5A88C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0995807-6782-4F01-8A34-9A1999E9AADA}"/>
              </a:ext>
            </a:extLst>
          </p:cNvPr>
          <p:cNvSpPr/>
          <p:nvPr/>
        </p:nvSpPr>
        <p:spPr>
          <a:xfrm>
            <a:off x="10524492" y="2852935"/>
            <a:ext cx="1260140" cy="378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xmlns="" id="{7E532A5C-1F1D-4CCA-AB45-36B2B61E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423272"/>
              </p:ext>
            </p:extLst>
          </p:nvPr>
        </p:nvGraphicFramePr>
        <p:xfrm>
          <a:off x="6096001" y="2852935"/>
          <a:ext cx="5826334" cy="389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Pentagon 16">
            <a:extLst>
              <a:ext uri="{FF2B5EF4-FFF2-40B4-BE49-F238E27FC236}">
                <a16:creationId xmlns:a16="http://schemas.microsoft.com/office/drawing/2014/main" xmlns="" id="{BDE1B7F9-8979-46F6-9466-5806728C3E85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6C06E34-7176-462F-8C09-059AF8180460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43E6C83E-9D81-46CB-A23B-EDF9AD20EECB}"/>
              </a:ext>
            </a:extLst>
          </p:cNvPr>
          <p:cNvSpPr/>
          <p:nvPr/>
        </p:nvSpPr>
        <p:spPr>
          <a:xfrm>
            <a:off x="947428" y="5119720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ИНФОРМАЦИОННОГО ВЗАИМОДЕЙСТВИЯ ОРГАНОВ И АГЕНТОВ ВАЛЮТНОГО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413356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46EBCE-33FB-49A2-B1E5-10E8BD80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A577C0BF-4CB9-4DBC-A288-CF6012A07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599783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МЕР ПО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ПРОТИВОДЕЙСТВИЮ КОРРУПЦИИ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7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xmlns="" id="{89996FEA-77B8-4B27-8516-B134F805C66A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49641C10-DF81-4CE0-846C-AF874B1FB223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B415DE1C-C1AA-4E25-9BD6-985F9E1B4141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xmlns="" id="{CB8209D2-EDFE-43FD-A21C-CEE0F4AA2A5F}"/>
              </a:ext>
            </a:extLst>
          </p:cNvPr>
          <p:cNvSpPr/>
          <p:nvPr/>
        </p:nvSpPr>
        <p:spPr>
          <a:xfrm>
            <a:off x="947428" y="2403268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И ПЛАТЕЛЬЩИКАМИ СТРАХОВЫХ ВЗНОСОВ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7E1056-AD55-4D80-AD70-7A6CB7A5745A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:a16="http://schemas.microsoft.com/office/drawing/2014/main" xmlns="" id="{042B9F97-8440-4B3F-BD50-F15AD1AC309E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78C4CC-BDBE-4C0A-97FF-0D451597B0DF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688D45EF-0B76-42E0-AC9D-5C776CBD08D9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УРОВНЯ ПРАВОСОЗНАНИЯ ГОСУДАРСТВЕННЫХ ГРАЖДАНСКИХ СЛУЖАЩИХ ФНС РОССИИ  И ВНЕДРЕНИЕ АНТИКОРРУПЦИОННЫХ СТАНДАРТОВ ПОВЕДЕНИЯ, ОСНОВАННЫХ НА ЗНАНИИ ОБЩИХ ПРАВ И ОБЯЗАННОСТЕЙ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6569491D-2C92-41A1-B13F-0C388431C8F0}"/>
              </a:ext>
            </a:extLst>
          </p:cNvPr>
          <p:cNvSpPr/>
          <p:nvPr/>
        </p:nvSpPr>
        <p:spPr>
          <a:xfrm>
            <a:off x="6465577" y="1952836"/>
            <a:ext cx="5456765" cy="9787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ВЫСОКОЙ ДОЛИ НАЛОГОПЛАТЕЛЬЩИКОВ, ДАЮЩИХ ВЫСОКИЙ УРОВЕНЬ ОЦЕНКИ РАБОТЕ, ПРОВОДИМОЙ ФНС  РОССИИ ПО ПРОТИВОДЕЙСТВИЮ КОРРУПЦИИ*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0C213CD-CF7E-4E8B-A231-5CE3FF28E190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CDAC6C3-9BB1-47E9-967B-01EAD4F4ABE4}"/>
              </a:ext>
            </a:extLst>
          </p:cNvPr>
          <p:cNvSpPr/>
          <p:nvPr/>
        </p:nvSpPr>
        <p:spPr>
          <a:xfrm>
            <a:off x="10799170" y="2852936"/>
            <a:ext cx="985462" cy="3644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xmlns="" id="{176F5468-A9AA-4002-9F5D-78D5818F6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64664"/>
              </p:ext>
            </p:extLst>
          </p:nvPr>
        </p:nvGraphicFramePr>
        <p:xfrm>
          <a:off x="6096001" y="2983219"/>
          <a:ext cx="5826334" cy="365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Pentagon 16">
            <a:extLst>
              <a:ext uri="{FF2B5EF4-FFF2-40B4-BE49-F238E27FC236}">
                <a16:creationId xmlns:a16="http://schemas.microsoft.com/office/drawing/2014/main" xmlns="" id="{A931FAE3-0345-4408-B456-013FB6763BB9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858EFA-7A1D-4B0F-ACFC-BC62471B8BD7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91258C91-5D03-4879-BDBA-7A2C035626FF}"/>
              </a:ext>
            </a:extLst>
          </p:cNvPr>
          <p:cNvSpPr/>
          <p:nvPr/>
        </p:nvSpPr>
        <p:spPr>
          <a:xfrm>
            <a:off x="947428" y="5036621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У ГОСУДАРСТВЕННЫХ ГРАЖДАНСКИХ СЛУЖАЩИХ ФНС РОССИИ НЕГАТИВНОГО ОТНОШЕНИЯ К КОРРУПЦИИ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10FE995-DC1E-40C8-84E0-40FD567A0C43}"/>
              </a:ext>
            </a:extLst>
          </p:cNvPr>
          <p:cNvSpPr/>
          <p:nvPr/>
        </p:nvSpPr>
        <p:spPr>
          <a:xfrm>
            <a:off x="6582847" y="6497708"/>
            <a:ext cx="5535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 — по данным </a:t>
            </a:r>
            <a:r>
              <a:rPr lang="ru-RU" sz="1100" dirty="0" err="1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online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-анкетирования на официальном Интернет-сайте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932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8">
            <a:extLst>
              <a:ext uri="{FF2B5EF4-FFF2-40B4-BE49-F238E27FC236}">
                <a16:creationId xmlns:a16="http://schemas.microsoft.com/office/drawing/2014/main" xmlns="" id="{B661B58D-F3C4-4CDF-B687-5ED53586E698}"/>
              </a:ext>
            </a:extLst>
          </p:cNvPr>
          <p:cNvSpPr/>
          <p:nvPr/>
        </p:nvSpPr>
        <p:spPr>
          <a:xfrm>
            <a:off x="4007768" y="0"/>
            <a:ext cx="81842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5E18D5A-18D2-4EE3-ABBC-E4DA2E0A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D652492A-175D-49C5-988E-4FD68AAC2DE1}"/>
              </a:ext>
            </a:extLst>
          </p:cNvPr>
          <p:cNvSpPr/>
          <p:nvPr/>
        </p:nvSpPr>
        <p:spPr>
          <a:xfrm>
            <a:off x="0" y="1905000"/>
            <a:ext cx="11996112" cy="3038475"/>
          </a:xfrm>
          <a:custGeom>
            <a:avLst/>
            <a:gdLst>
              <a:gd name="connsiteX0" fmla="*/ 11772900 w 12192000"/>
              <a:gd name="connsiteY0" fmla="*/ 3038475 h 3038475"/>
              <a:gd name="connsiteX1" fmla="*/ 0 w 12192000"/>
              <a:gd name="connsiteY1" fmla="*/ 3038475 h 3038475"/>
              <a:gd name="connsiteX2" fmla="*/ 0 w 12192000"/>
              <a:gd name="connsiteY2" fmla="*/ 0 h 3038475"/>
              <a:gd name="connsiteX3" fmla="*/ 11744325 w 12192000"/>
              <a:gd name="connsiteY3" fmla="*/ 0 h 3038475"/>
              <a:gd name="connsiteX4" fmla="*/ 12192000 w 12192000"/>
              <a:gd name="connsiteY4" fmla="*/ 1533525 h 3038475"/>
              <a:gd name="connsiteX5" fmla="*/ 11772900 w 12192000"/>
              <a:gd name="connsiteY5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038475">
                <a:moveTo>
                  <a:pt x="11772900" y="3038475"/>
                </a:moveTo>
                <a:lnTo>
                  <a:pt x="0" y="3038475"/>
                </a:lnTo>
                <a:lnTo>
                  <a:pt x="0" y="0"/>
                </a:lnTo>
                <a:lnTo>
                  <a:pt x="11744325" y="0"/>
                </a:lnTo>
                <a:lnTo>
                  <a:pt x="12192000" y="1533525"/>
                </a:lnTo>
                <a:lnTo>
                  <a:pt x="11772900" y="3038475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4007768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92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34FF5F-C05B-4B1F-8B2B-A5240EE71B76}"/>
              </a:ext>
            </a:extLst>
          </p:cNvPr>
          <p:cNvSpPr txBox="1"/>
          <p:nvPr/>
        </p:nvSpPr>
        <p:spPr>
          <a:xfrm>
            <a:off x="625480" y="-28548"/>
            <a:ext cx="2658105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600" b="1" dirty="0" smtClean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9600" b="1" dirty="0" smtClean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9600" b="1" dirty="0">
              <a:solidFill>
                <a:schemeClr val="tx1"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786533" y="433117"/>
            <a:ext cx="284431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CDCA7F9F-D2F1-49BB-B4FE-241AAB102C5F}"/>
              </a:ext>
            </a:extLst>
          </p:cNvPr>
          <p:cNvSpPr/>
          <p:nvPr/>
        </p:nvSpPr>
        <p:spPr>
          <a:xfrm>
            <a:off x="724828" y="2236366"/>
            <a:ext cx="309634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МИССИЯ ФНС РОССИИ </a:t>
            </a:r>
          </a:p>
          <a:p>
            <a:r>
              <a:rPr lang="ru-RU" sz="1600" dirty="0">
                <a:solidFill>
                  <a:schemeClr val="tx1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высокое качество услуг и комфортные условия для уплаты налогов при эффективном противодействии схемам незаконного уклонения от уплаты налогов для обеспечения справедливых и равных для всех условий ведения бизнеса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332C15E3-EACB-48C6-8416-C07C6C766277}"/>
              </a:ext>
            </a:extLst>
          </p:cNvPr>
          <p:cNvSpPr/>
          <p:nvPr/>
        </p:nvSpPr>
        <p:spPr>
          <a:xfrm>
            <a:off x="4542992" y="2274838"/>
            <a:ext cx="6351892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СЛУЖБА ТРАНСФОРМИРУЕТСЯ В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ЦИФРОВУЮ СЕРВИСНУЮ КОМПАНИЮ</a:t>
            </a: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ОБЕСПЕЧИВАЮЩАЯ НАДЕЖНОЕ И ЭФФЕКТИВНОЕ АДМИНИСТРИРОВАНИЕ И ОКАЗАНИЕ УСЛУГ ПО САМЫМ ВЫСОКИМ СТАНДАРТАМ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37CDC7A-D920-46F8-99A3-C79530B4589E}"/>
              </a:ext>
            </a:extLst>
          </p:cNvPr>
          <p:cNvSpPr txBox="1"/>
          <p:nvPr/>
        </p:nvSpPr>
        <p:spPr>
          <a:xfrm>
            <a:off x="220772" y="2059684"/>
            <a:ext cx="771737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600" b="1" dirty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«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B7F131B-5752-4FD4-980C-4C14583B4E4B}"/>
              </a:ext>
            </a:extLst>
          </p:cNvPr>
          <p:cNvSpPr txBox="1"/>
          <p:nvPr/>
        </p:nvSpPr>
        <p:spPr>
          <a:xfrm>
            <a:off x="3094703" y="3787876"/>
            <a:ext cx="771737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600" b="1" dirty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»</a:t>
            </a:r>
          </a:p>
        </p:txBody>
      </p:sp>
      <p:grpSp>
        <p:nvGrpSpPr>
          <p:cNvPr id="52" name="Рисунок 4">
            <a:extLst>
              <a:ext uri="{FF2B5EF4-FFF2-40B4-BE49-F238E27FC236}">
                <a16:creationId xmlns:a16="http://schemas.microsoft.com/office/drawing/2014/main" xmlns="" id="{59733A07-977A-44ED-A767-75246F703690}"/>
              </a:ext>
            </a:extLst>
          </p:cNvPr>
          <p:cNvGrpSpPr/>
          <p:nvPr/>
        </p:nvGrpSpPr>
        <p:grpSpPr>
          <a:xfrm>
            <a:off x="177129" y="463343"/>
            <a:ext cx="482267" cy="464854"/>
            <a:chOff x="9228348" y="2491732"/>
            <a:chExt cx="1477327" cy="1423987"/>
          </a:xfrm>
          <a:solidFill>
            <a:srgbClr val="000000"/>
          </a:solidFill>
        </p:grpSpPr>
        <p:grpSp>
          <p:nvGrpSpPr>
            <p:cNvPr id="53" name="Рисунок 4">
              <a:extLst>
                <a:ext uri="{FF2B5EF4-FFF2-40B4-BE49-F238E27FC236}">
                  <a16:creationId xmlns:a16="http://schemas.microsoft.com/office/drawing/2014/main" xmlns="" id="{8EFE5194-413E-4C12-A7D8-42297C786A07}"/>
                </a:ext>
              </a:extLst>
            </p:cNvPr>
            <p:cNvGrpSpPr/>
            <p:nvPr/>
          </p:nvGrpSpPr>
          <p:grpSpPr>
            <a:xfrm>
              <a:off x="9228348" y="2527926"/>
              <a:ext cx="180975" cy="1387792"/>
              <a:chOff x="9228348" y="2527926"/>
              <a:chExt cx="180975" cy="1387792"/>
            </a:xfrm>
            <a:solidFill>
              <a:srgbClr val="000000"/>
            </a:solidFill>
          </p:grpSpPr>
          <p:grpSp>
            <p:nvGrpSpPr>
              <p:cNvPr id="80" name="Рисунок 4">
                <a:extLst>
                  <a:ext uri="{FF2B5EF4-FFF2-40B4-BE49-F238E27FC236}">
                    <a16:creationId xmlns:a16="http://schemas.microsoft.com/office/drawing/2014/main" xmlns="" id="{00D5A34F-4FBD-41B9-84C5-C28615A5A6EE}"/>
                  </a:ext>
                </a:extLst>
              </p:cNvPr>
              <p:cNvGrpSpPr/>
              <p:nvPr/>
            </p:nvGrpSpPr>
            <p:grpSpPr>
              <a:xfrm>
                <a:off x="9231205" y="2730809"/>
                <a:ext cx="175260" cy="1032510"/>
                <a:chOff x="9231205" y="2730809"/>
                <a:chExt cx="175260" cy="1032510"/>
              </a:xfrm>
              <a:solidFill>
                <a:srgbClr val="43D3E8"/>
              </a:solidFill>
            </p:grpSpPr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xmlns="" id="{69C266C5-7A71-460C-AB9B-24B0E7016711}"/>
                    </a:ext>
                  </a:extLst>
                </p:cNvPr>
                <p:cNvSpPr/>
                <p:nvPr/>
              </p:nvSpPr>
              <p:spPr>
                <a:xfrm>
                  <a:off x="9231205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xmlns="" id="{581518A8-B5CC-4DF8-B609-437B3392848B}"/>
                    </a:ext>
                  </a:extLst>
                </p:cNvPr>
                <p:cNvSpPr/>
                <p:nvPr/>
              </p:nvSpPr>
              <p:spPr>
                <a:xfrm>
                  <a:off x="9296928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xmlns="" id="{E91F79E0-507D-4334-B845-F4C4E4DDEAB4}"/>
                    </a:ext>
                  </a:extLst>
                </p:cNvPr>
                <p:cNvSpPr/>
                <p:nvPr/>
              </p:nvSpPr>
              <p:spPr>
                <a:xfrm>
                  <a:off x="9363603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xmlns="" id="{876FB361-A57E-45BB-A155-5CCAD7A0A9F1}"/>
                  </a:ext>
                </a:extLst>
              </p:cNvPr>
              <p:cNvSpPr/>
              <p:nvPr/>
            </p:nvSpPr>
            <p:spPr>
              <a:xfrm>
                <a:off x="9231205" y="3741411"/>
                <a:ext cx="175260" cy="174307"/>
              </a:xfrm>
              <a:custGeom>
                <a:avLst/>
                <a:gdLst>
                  <a:gd name="connsiteX0" fmla="*/ 87630 w 175260"/>
                  <a:gd name="connsiteY0" fmla="*/ 174308 h 174307"/>
                  <a:gd name="connsiteX1" fmla="*/ 25718 w 175260"/>
                  <a:gd name="connsiteY1" fmla="*/ 148590 h 174307"/>
                  <a:gd name="connsiteX2" fmla="*/ 0 w 175260"/>
                  <a:gd name="connsiteY2" fmla="*/ 86678 h 174307"/>
                  <a:gd name="connsiteX3" fmla="*/ 0 w 175260"/>
                  <a:gd name="connsiteY3" fmla="*/ 0 h 174307"/>
                  <a:gd name="connsiteX4" fmla="*/ 175260 w 175260"/>
                  <a:gd name="connsiteY4" fmla="*/ 0 h 174307"/>
                  <a:gd name="connsiteX5" fmla="*/ 175260 w 175260"/>
                  <a:gd name="connsiteY5" fmla="*/ 86678 h 174307"/>
                  <a:gd name="connsiteX6" fmla="*/ 149543 w 175260"/>
                  <a:gd name="connsiteY6" fmla="*/ 148590 h 174307"/>
                  <a:gd name="connsiteX7" fmla="*/ 87630 w 175260"/>
                  <a:gd name="connsiteY7" fmla="*/ 174308 h 174307"/>
                  <a:gd name="connsiteX8" fmla="*/ 42863 w 175260"/>
                  <a:gd name="connsiteY8" fmla="*/ 42863 h 174307"/>
                  <a:gd name="connsiteX9" fmla="*/ 42863 w 175260"/>
                  <a:gd name="connsiteY9" fmla="*/ 86678 h 174307"/>
                  <a:gd name="connsiteX10" fmla="*/ 56198 w 175260"/>
                  <a:gd name="connsiteY10" fmla="*/ 118110 h 174307"/>
                  <a:gd name="connsiteX11" fmla="*/ 87630 w 175260"/>
                  <a:gd name="connsiteY11" fmla="*/ 131445 h 174307"/>
                  <a:gd name="connsiteX12" fmla="*/ 119063 w 175260"/>
                  <a:gd name="connsiteY12" fmla="*/ 118110 h 174307"/>
                  <a:gd name="connsiteX13" fmla="*/ 132398 w 175260"/>
                  <a:gd name="connsiteY13" fmla="*/ 86678 h 174307"/>
                  <a:gd name="connsiteX14" fmla="*/ 132398 w 175260"/>
                  <a:gd name="connsiteY14" fmla="*/ 42863 h 174307"/>
                  <a:gd name="connsiteX15" fmla="*/ 42863 w 175260"/>
                  <a:gd name="connsiteY15" fmla="*/ 42863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260" h="174307">
                    <a:moveTo>
                      <a:pt x="87630" y="174308"/>
                    </a:moveTo>
                    <a:cubicBezTo>
                      <a:pt x="63818" y="174308"/>
                      <a:pt x="41910" y="164783"/>
                      <a:pt x="25718" y="148590"/>
                    </a:cubicBezTo>
                    <a:cubicBezTo>
                      <a:pt x="9525" y="132398"/>
                      <a:pt x="0" y="109538"/>
                      <a:pt x="0" y="86678"/>
                    </a:cubicBezTo>
                    <a:lnTo>
                      <a:pt x="0" y="0"/>
                    </a:lnTo>
                    <a:lnTo>
                      <a:pt x="175260" y="0"/>
                    </a:lnTo>
                    <a:lnTo>
                      <a:pt x="175260" y="86678"/>
                    </a:lnTo>
                    <a:cubicBezTo>
                      <a:pt x="175260" y="110490"/>
                      <a:pt x="165735" y="132398"/>
                      <a:pt x="149543" y="148590"/>
                    </a:cubicBezTo>
                    <a:cubicBezTo>
                      <a:pt x="132398" y="164783"/>
                      <a:pt x="110490" y="174308"/>
                      <a:pt x="87630" y="174308"/>
                    </a:cubicBezTo>
                    <a:close/>
                    <a:moveTo>
                      <a:pt x="42863" y="42863"/>
                    </a:moveTo>
                    <a:lnTo>
                      <a:pt x="42863" y="86678"/>
                    </a:lnTo>
                    <a:cubicBezTo>
                      <a:pt x="42863" y="99060"/>
                      <a:pt x="47625" y="109538"/>
                      <a:pt x="56198" y="118110"/>
                    </a:cubicBezTo>
                    <a:cubicBezTo>
                      <a:pt x="64770" y="126683"/>
                      <a:pt x="76200" y="131445"/>
                      <a:pt x="87630" y="131445"/>
                    </a:cubicBezTo>
                    <a:cubicBezTo>
                      <a:pt x="100013" y="131445"/>
                      <a:pt x="110490" y="126683"/>
                      <a:pt x="119063" y="118110"/>
                    </a:cubicBezTo>
                    <a:cubicBezTo>
                      <a:pt x="127635" y="109538"/>
                      <a:pt x="132398" y="98108"/>
                      <a:pt x="132398" y="86678"/>
                    </a:cubicBezTo>
                    <a:lnTo>
                      <a:pt x="132398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xmlns="" id="{BE8EA711-B295-4A8E-922B-A3B21151B5DF}"/>
                  </a:ext>
                </a:extLst>
              </p:cNvPr>
              <p:cNvSpPr/>
              <p:nvPr/>
            </p:nvSpPr>
            <p:spPr>
              <a:xfrm>
                <a:off x="9228348" y="2527926"/>
                <a:ext cx="180975" cy="207645"/>
              </a:xfrm>
              <a:custGeom>
                <a:avLst/>
                <a:gdLst>
                  <a:gd name="connsiteX0" fmla="*/ 180975 w 180975"/>
                  <a:gd name="connsiteY0" fmla="*/ 207645 h 207645"/>
                  <a:gd name="connsiteX1" fmla="*/ 0 w 180975"/>
                  <a:gd name="connsiteY1" fmla="*/ 207645 h 207645"/>
                  <a:gd name="connsiteX2" fmla="*/ 90488 w 180975"/>
                  <a:gd name="connsiteY2" fmla="*/ 0 h 207645"/>
                  <a:gd name="connsiteX3" fmla="*/ 180975 w 180975"/>
                  <a:gd name="connsiteY3" fmla="*/ 207645 h 207645"/>
                  <a:gd name="connsiteX4" fmla="*/ 65723 w 180975"/>
                  <a:gd name="connsiteY4" fmla="*/ 164783 h 207645"/>
                  <a:gd name="connsiteX5" fmla="*/ 115253 w 180975"/>
                  <a:gd name="connsiteY5" fmla="*/ 164783 h 207645"/>
                  <a:gd name="connsiteX6" fmla="*/ 90488 w 180975"/>
                  <a:gd name="connsiteY6" fmla="*/ 107633 h 207645"/>
                  <a:gd name="connsiteX7" fmla="*/ 65723 w 180975"/>
                  <a:gd name="connsiteY7" fmla="*/ 164783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07645">
                    <a:moveTo>
                      <a:pt x="180975" y="207645"/>
                    </a:moveTo>
                    <a:lnTo>
                      <a:pt x="0" y="207645"/>
                    </a:lnTo>
                    <a:lnTo>
                      <a:pt x="90488" y="0"/>
                    </a:lnTo>
                    <a:lnTo>
                      <a:pt x="180975" y="207645"/>
                    </a:lnTo>
                    <a:close/>
                    <a:moveTo>
                      <a:pt x="65723" y="164783"/>
                    </a:moveTo>
                    <a:lnTo>
                      <a:pt x="115253" y="164783"/>
                    </a:lnTo>
                    <a:lnTo>
                      <a:pt x="90488" y="107633"/>
                    </a:lnTo>
                    <a:lnTo>
                      <a:pt x="65723" y="16478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4" name="Рисунок 4">
              <a:extLst>
                <a:ext uri="{FF2B5EF4-FFF2-40B4-BE49-F238E27FC236}">
                  <a16:creationId xmlns:a16="http://schemas.microsoft.com/office/drawing/2014/main" xmlns="" id="{1F97E43A-E0DD-4291-BF19-93B83743D523}"/>
                </a:ext>
              </a:extLst>
            </p:cNvPr>
            <p:cNvGrpSpPr/>
            <p:nvPr/>
          </p:nvGrpSpPr>
          <p:grpSpPr>
            <a:xfrm>
              <a:off x="9496000" y="2491732"/>
              <a:ext cx="1209675" cy="1423987"/>
              <a:chOff x="9496000" y="2491732"/>
              <a:chExt cx="1209675" cy="1423987"/>
            </a:xfrm>
            <a:solidFill>
              <a:srgbClr val="000000"/>
            </a:solidFill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xmlns="" id="{5714E2F0-756B-481B-A1E9-A2D5471FEA1E}"/>
                  </a:ext>
                </a:extLst>
              </p:cNvPr>
              <p:cNvSpPr/>
              <p:nvPr/>
            </p:nvSpPr>
            <p:spPr>
              <a:xfrm>
                <a:off x="10087502" y="2560311"/>
                <a:ext cx="455295" cy="1170622"/>
              </a:xfrm>
              <a:custGeom>
                <a:avLst/>
                <a:gdLst>
                  <a:gd name="connsiteX0" fmla="*/ 455295 w 455295"/>
                  <a:gd name="connsiteY0" fmla="*/ 1170623 h 1170622"/>
                  <a:gd name="connsiteX1" fmla="*/ 412433 w 455295"/>
                  <a:gd name="connsiteY1" fmla="*/ 1170623 h 1170622"/>
                  <a:gd name="connsiteX2" fmla="*/ 412433 w 455295"/>
                  <a:gd name="connsiteY2" fmla="*/ 42863 h 1170622"/>
                  <a:gd name="connsiteX3" fmla="*/ 0 w 455295"/>
                  <a:gd name="connsiteY3" fmla="*/ 42863 h 1170622"/>
                  <a:gd name="connsiteX4" fmla="*/ 0 w 455295"/>
                  <a:gd name="connsiteY4" fmla="*/ 0 h 1170622"/>
                  <a:gd name="connsiteX5" fmla="*/ 455295 w 455295"/>
                  <a:gd name="connsiteY5" fmla="*/ 0 h 117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95" h="1170622">
                    <a:moveTo>
                      <a:pt x="455295" y="1170623"/>
                    </a:moveTo>
                    <a:lnTo>
                      <a:pt x="412433" y="1170623"/>
                    </a:lnTo>
                    <a:lnTo>
                      <a:pt x="412433" y="42863"/>
                    </a:lnTo>
                    <a:lnTo>
                      <a:pt x="0" y="42863"/>
                    </a:lnTo>
                    <a:lnTo>
                      <a:pt x="0" y="0"/>
                    </a:lnTo>
                    <a:lnTo>
                      <a:pt x="455295" y="0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0520CBB9-29ED-437A-A288-175CC35AD8FA}"/>
                  </a:ext>
                </a:extLst>
              </p:cNvPr>
              <p:cNvSpPr/>
              <p:nvPr/>
            </p:nvSpPr>
            <p:spPr>
              <a:xfrm>
                <a:off x="9496000" y="2560311"/>
                <a:ext cx="455295" cy="1355407"/>
              </a:xfrm>
              <a:custGeom>
                <a:avLst/>
                <a:gdLst>
                  <a:gd name="connsiteX0" fmla="*/ 184785 w 455295"/>
                  <a:gd name="connsiteY0" fmla="*/ 1355408 h 1355407"/>
                  <a:gd name="connsiteX1" fmla="*/ 0 w 455295"/>
                  <a:gd name="connsiteY1" fmla="*/ 1170623 h 1355407"/>
                  <a:gd name="connsiteX2" fmla="*/ 0 w 455295"/>
                  <a:gd name="connsiteY2" fmla="*/ 0 h 1355407"/>
                  <a:gd name="connsiteX3" fmla="*/ 455295 w 455295"/>
                  <a:gd name="connsiteY3" fmla="*/ 0 h 1355407"/>
                  <a:gd name="connsiteX4" fmla="*/ 455295 w 455295"/>
                  <a:gd name="connsiteY4" fmla="*/ 42863 h 1355407"/>
                  <a:gd name="connsiteX5" fmla="*/ 42862 w 455295"/>
                  <a:gd name="connsiteY5" fmla="*/ 42863 h 1355407"/>
                  <a:gd name="connsiteX6" fmla="*/ 42862 w 455295"/>
                  <a:gd name="connsiteY6" fmla="*/ 1170623 h 1355407"/>
                  <a:gd name="connsiteX7" fmla="*/ 184785 w 455295"/>
                  <a:gd name="connsiteY7" fmla="*/ 1312545 h 1355407"/>
                  <a:gd name="connsiteX8" fmla="*/ 184785 w 455295"/>
                  <a:gd name="connsiteY8" fmla="*/ 1355408 h 135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95" h="1355407">
                    <a:moveTo>
                      <a:pt x="184785" y="1355408"/>
                    </a:moveTo>
                    <a:cubicBezTo>
                      <a:pt x="82867" y="1355408"/>
                      <a:pt x="0" y="1272540"/>
                      <a:pt x="0" y="1170623"/>
                    </a:cubicBezTo>
                    <a:lnTo>
                      <a:pt x="0" y="0"/>
                    </a:lnTo>
                    <a:lnTo>
                      <a:pt x="455295" y="0"/>
                    </a:lnTo>
                    <a:lnTo>
                      <a:pt x="455295" y="42863"/>
                    </a:lnTo>
                    <a:lnTo>
                      <a:pt x="42862" y="42863"/>
                    </a:lnTo>
                    <a:lnTo>
                      <a:pt x="42862" y="1170623"/>
                    </a:lnTo>
                    <a:cubicBezTo>
                      <a:pt x="42862" y="1248728"/>
                      <a:pt x="106680" y="1312545"/>
                      <a:pt x="184785" y="1312545"/>
                    </a:cubicBezTo>
                    <a:lnTo>
                      <a:pt x="184785" y="1355408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xmlns="" id="{2F1C5159-4E1C-419E-A265-C98845E75A05}"/>
                  </a:ext>
                </a:extLst>
              </p:cNvPr>
              <p:cNvSpPr/>
              <p:nvPr/>
            </p:nvSpPr>
            <p:spPr>
              <a:xfrm>
                <a:off x="9929387" y="2491732"/>
                <a:ext cx="179070" cy="179069"/>
              </a:xfrm>
              <a:custGeom>
                <a:avLst/>
                <a:gdLst>
                  <a:gd name="connsiteX0" fmla="*/ 89535 w 179070"/>
                  <a:gd name="connsiteY0" fmla="*/ 179070 h 179069"/>
                  <a:gd name="connsiteX1" fmla="*/ 0 w 179070"/>
                  <a:gd name="connsiteY1" fmla="*/ 89535 h 179069"/>
                  <a:gd name="connsiteX2" fmla="*/ 89535 w 179070"/>
                  <a:gd name="connsiteY2" fmla="*/ 0 h 179069"/>
                  <a:gd name="connsiteX3" fmla="*/ 179070 w 179070"/>
                  <a:gd name="connsiteY3" fmla="*/ 89535 h 179069"/>
                  <a:gd name="connsiteX4" fmla="*/ 89535 w 179070"/>
                  <a:gd name="connsiteY4" fmla="*/ 179070 h 179069"/>
                  <a:gd name="connsiteX5" fmla="*/ 89535 w 179070"/>
                  <a:gd name="connsiteY5" fmla="*/ 42863 h 179069"/>
                  <a:gd name="connsiteX6" fmla="*/ 42863 w 179070"/>
                  <a:gd name="connsiteY6" fmla="*/ 89535 h 179069"/>
                  <a:gd name="connsiteX7" fmla="*/ 89535 w 179070"/>
                  <a:gd name="connsiteY7" fmla="*/ 136208 h 179069"/>
                  <a:gd name="connsiteX8" fmla="*/ 136208 w 179070"/>
                  <a:gd name="connsiteY8" fmla="*/ 89535 h 179069"/>
                  <a:gd name="connsiteX9" fmla="*/ 89535 w 179070"/>
                  <a:gd name="connsiteY9" fmla="*/ 42863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70" h="179069">
                    <a:moveTo>
                      <a:pt x="89535" y="179070"/>
                    </a:moveTo>
                    <a:cubicBezTo>
                      <a:pt x="40005" y="179070"/>
                      <a:pt x="0" y="139065"/>
                      <a:pt x="0" y="89535"/>
                    </a:cubicBezTo>
                    <a:cubicBezTo>
                      <a:pt x="0" y="40005"/>
                      <a:pt x="40005" y="0"/>
                      <a:pt x="89535" y="0"/>
                    </a:cubicBezTo>
                    <a:cubicBezTo>
                      <a:pt x="139065" y="0"/>
                      <a:pt x="179070" y="40005"/>
                      <a:pt x="179070" y="89535"/>
                    </a:cubicBezTo>
                    <a:cubicBezTo>
                      <a:pt x="179070" y="139065"/>
                      <a:pt x="139065" y="179070"/>
                      <a:pt x="89535" y="179070"/>
                    </a:cubicBezTo>
                    <a:close/>
                    <a:moveTo>
                      <a:pt x="89535" y="42863"/>
                    </a:moveTo>
                    <a:cubicBezTo>
                      <a:pt x="63818" y="42863"/>
                      <a:pt x="42863" y="63818"/>
                      <a:pt x="42863" y="89535"/>
                    </a:cubicBezTo>
                    <a:cubicBezTo>
                      <a:pt x="42863" y="115253"/>
                      <a:pt x="63818" y="136208"/>
                      <a:pt x="89535" y="136208"/>
                    </a:cubicBezTo>
                    <a:cubicBezTo>
                      <a:pt x="115252" y="136208"/>
                      <a:pt x="136208" y="115253"/>
                      <a:pt x="136208" y="89535"/>
                    </a:cubicBezTo>
                    <a:cubicBezTo>
                      <a:pt x="136208" y="63818"/>
                      <a:pt x="115252" y="42863"/>
                      <a:pt x="89535" y="42863"/>
                    </a:cubicBezTo>
                    <a:close/>
                  </a:path>
                </a:pathLst>
              </a:custGeom>
              <a:solidFill>
                <a:srgbClr val="F962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xmlns="" id="{FF69DE3D-8A25-49F5-B243-54168A7CC407}"/>
                  </a:ext>
                </a:extLst>
              </p:cNvPr>
              <p:cNvSpPr/>
              <p:nvPr/>
            </p:nvSpPr>
            <p:spPr>
              <a:xfrm>
                <a:off x="9680785" y="3709027"/>
                <a:ext cx="1024890" cy="206692"/>
              </a:xfrm>
              <a:custGeom>
                <a:avLst/>
                <a:gdLst>
                  <a:gd name="connsiteX0" fmla="*/ 840105 w 1024890"/>
                  <a:gd name="connsiteY0" fmla="*/ 206692 h 206692"/>
                  <a:gd name="connsiteX1" fmla="*/ 0 w 1024890"/>
                  <a:gd name="connsiteY1" fmla="*/ 206692 h 206692"/>
                  <a:gd name="connsiteX2" fmla="*/ 0 w 1024890"/>
                  <a:gd name="connsiteY2" fmla="*/ 163830 h 206692"/>
                  <a:gd name="connsiteX3" fmla="*/ 141923 w 1024890"/>
                  <a:gd name="connsiteY3" fmla="*/ 21908 h 206692"/>
                  <a:gd name="connsiteX4" fmla="*/ 141923 w 1024890"/>
                  <a:gd name="connsiteY4" fmla="*/ 0 h 206692"/>
                  <a:gd name="connsiteX5" fmla="*/ 1024890 w 1024890"/>
                  <a:gd name="connsiteY5" fmla="*/ 0 h 206692"/>
                  <a:gd name="connsiteX6" fmla="*/ 1024890 w 1024890"/>
                  <a:gd name="connsiteY6" fmla="*/ 21908 h 206692"/>
                  <a:gd name="connsiteX7" fmla="*/ 840105 w 1024890"/>
                  <a:gd name="connsiteY7" fmla="*/ 206692 h 206692"/>
                  <a:gd name="connsiteX8" fmla="*/ 118110 w 1024890"/>
                  <a:gd name="connsiteY8" fmla="*/ 163830 h 206692"/>
                  <a:gd name="connsiteX9" fmla="*/ 840105 w 1024890"/>
                  <a:gd name="connsiteY9" fmla="*/ 163830 h 206692"/>
                  <a:gd name="connsiteX10" fmla="*/ 980122 w 1024890"/>
                  <a:gd name="connsiteY10" fmla="*/ 43815 h 206692"/>
                  <a:gd name="connsiteX11" fmla="*/ 182880 w 1024890"/>
                  <a:gd name="connsiteY11" fmla="*/ 43815 h 206692"/>
                  <a:gd name="connsiteX12" fmla="*/ 118110 w 1024890"/>
                  <a:gd name="connsiteY12" fmla="*/ 163830 h 20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4890" h="206692">
                    <a:moveTo>
                      <a:pt x="840105" y="206692"/>
                    </a:moveTo>
                    <a:lnTo>
                      <a:pt x="0" y="206692"/>
                    </a:lnTo>
                    <a:lnTo>
                      <a:pt x="0" y="163830"/>
                    </a:lnTo>
                    <a:cubicBezTo>
                      <a:pt x="78105" y="163830"/>
                      <a:pt x="141923" y="100013"/>
                      <a:pt x="141923" y="21908"/>
                    </a:cubicBezTo>
                    <a:lnTo>
                      <a:pt x="141923" y="0"/>
                    </a:lnTo>
                    <a:lnTo>
                      <a:pt x="1024890" y="0"/>
                    </a:lnTo>
                    <a:lnTo>
                      <a:pt x="1024890" y="21908"/>
                    </a:lnTo>
                    <a:cubicBezTo>
                      <a:pt x="1024890" y="123825"/>
                      <a:pt x="942022" y="206692"/>
                      <a:pt x="840105" y="206692"/>
                    </a:cubicBezTo>
                    <a:close/>
                    <a:moveTo>
                      <a:pt x="118110" y="163830"/>
                    </a:moveTo>
                    <a:lnTo>
                      <a:pt x="840105" y="163830"/>
                    </a:lnTo>
                    <a:cubicBezTo>
                      <a:pt x="910590" y="163830"/>
                      <a:pt x="969645" y="111442"/>
                      <a:pt x="980122" y="43815"/>
                    </a:cubicBezTo>
                    <a:lnTo>
                      <a:pt x="182880" y="43815"/>
                    </a:lnTo>
                    <a:cubicBezTo>
                      <a:pt x="178117" y="91440"/>
                      <a:pt x="153352" y="134302"/>
                      <a:pt x="118110" y="163830"/>
                    </a:cubicBez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59" name="Рисунок 4">
                <a:extLst>
                  <a:ext uri="{FF2B5EF4-FFF2-40B4-BE49-F238E27FC236}">
                    <a16:creationId xmlns:a16="http://schemas.microsoft.com/office/drawing/2014/main" xmlns="" id="{57699B0A-DD9E-4A76-ABC2-6D2B484C4B7A}"/>
                  </a:ext>
                </a:extLst>
              </p:cNvPr>
              <p:cNvGrpSpPr/>
              <p:nvPr/>
            </p:nvGrpSpPr>
            <p:grpSpPr>
              <a:xfrm>
                <a:off x="9639828" y="2783197"/>
                <a:ext cx="738187" cy="814387"/>
                <a:chOff x="9639828" y="2783197"/>
                <a:chExt cx="738187" cy="814387"/>
              </a:xfrm>
              <a:solidFill>
                <a:srgbClr val="000000"/>
              </a:solidFill>
            </p:grpSpPr>
            <p:grpSp>
              <p:nvGrpSpPr>
                <p:cNvPr id="60" name="Рисунок 4">
                  <a:extLst>
                    <a:ext uri="{FF2B5EF4-FFF2-40B4-BE49-F238E27FC236}">
                      <a16:creationId xmlns:a16="http://schemas.microsoft.com/office/drawing/2014/main" xmlns="" id="{EA04C736-2AF5-4019-A335-A7D30FE37841}"/>
                    </a:ext>
                  </a:extLst>
                </p:cNvPr>
                <p:cNvGrpSpPr/>
                <p:nvPr/>
              </p:nvGrpSpPr>
              <p:grpSpPr>
                <a:xfrm>
                  <a:off x="9639828" y="2783197"/>
                  <a:ext cx="738187" cy="128587"/>
                  <a:chOff x="9639828" y="2783197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xmlns="" id="{7BD4054F-3466-4DB2-894A-418550115A47}"/>
                      </a:ext>
                    </a:extLst>
                  </p:cNvPr>
                  <p:cNvSpPr/>
                  <p:nvPr/>
                </p:nvSpPr>
                <p:spPr>
                  <a:xfrm>
                    <a:off x="9639828" y="2783197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7 h 128587"/>
                      <a:gd name="connsiteX1" fmla="*/ 0 w 128587"/>
                      <a:gd name="connsiteY1" fmla="*/ 128587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7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2 h 128587"/>
                      <a:gd name="connsiteX8" fmla="*/ 42863 w 128587"/>
                      <a:gd name="connsiteY8" fmla="*/ 42862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7"/>
                        </a:moveTo>
                        <a:lnTo>
                          <a:pt x="0" y="128587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7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2"/>
                        </a:lnTo>
                        <a:lnTo>
                          <a:pt x="42863" y="42862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xmlns="" id="{CB760239-414C-4C66-8FD0-992D03A4D9DB}"/>
                      </a:ext>
                    </a:extLst>
                  </p:cNvPr>
                  <p:cNvSpPr/>
                  <p:nvPr/>
                </p:nvSpPr>
                <p:spPr>
                  <a:xfrm>
                    <a:off x="9811278" y="27831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:a16="http://schemas.microsoft.com/office/drawing/2014/main" xmlns="" id="{B8C18140-F960-41CB-A66F-00B0B67BB19E}"/>
                      </a:ext>
                    </a:extLst>
                  </p:cNvPr>
                  <p:cNvSpPr/>
                  <p:nvPr/>
                </p:nvSpPr>
                <p:spPr>
                  <a:xfrm>
                    <a:off x="9811278" y="28689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Рисунок 4">
                  <a:extLst>
                    <a:ext uri="{FF2B5EF4-FFF2-40B4-BE49-F238E27FC236}">
                      <a16:creationId xmlns:a16="http://schemas.microsoft.com/office/drawing/2014/main" xmlns="" id="{4AC6FAFE-3FDA-4118-BBF5-48CC09237B1F}"/>
                    </a:ext>
                  </a:extLst>
                </p:cNvPr>
                <p:cNvGrpSpPr/>
                <p:nvPr/>
              </p:nvGrpSpPr>
              <p:grpSpPr>
                <a:xfrm>
                  <a:off x="9639828" y="2954646"/>
                  <a:ext cx="738187" cy="128587"/>
                  <a:chOff x="9639828" y="29546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:a16="http://schemas.microsoft.com/office/drawing/2014/main" xmlns="" id="{77CB0F12-329B-4BE2-927E-4FF498818ADE}"/>
                      </a:ext>
                    </a:extLst>
                  </p:cNvPr>
                  <p:cNvSpPr/>
                  <p:nvPr/>
                </p:nvSpPr>
                <p:spPr>
                  <a:xfrm>
                    <a:off x="9639828" y="29546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xmlns="" id="{FDB5CACE-3FBB-4E95-A2FD-69604CD3372B}"/>
                      </a:ext>
                    </a:extLst>
                  </p:cNvPr>
                  <p:cNvSpPr/>
                  <p:nvPr/>
                </p:nvSpPr>
                <p:spPr>
                  <a:xfrm>
                    <a:off x="9811278" y="29546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xmlns="" id="{FF1DF229-3A35-4371-9B0E-BC1319421EC3}"/>
                      </a:ext>
                    </a:extLst>
                  </p:cNvPr>
                  <p:cNvSpPr/>
                  <p:nvPr/>
                </p:nvSpPr>
                <p:spPr>
                  <a:xfrm>
                    <a:off x="9811278" y="30403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" name="Рисунок 4">
                  <a:extLst>
                    <a:ext uri="{FF2B5EF4-FFF2-40B4-BE49-F238E27FC236}">
                      <a16:creationId xmlns:a16="http://schemas.microsoft.com/office/drawing/2014/main" xmlns="" id="{B2B15185-3335-4378-BBE0-DE3AAC093F76}"/>
                    </a:ext>
                  </a:extLst>
                </p:cNvPr>
                <p:cNvGrpSpPr/>
                <p:nvPr/>
              </p:nvGrpSpPr>
              <p:grpSpPr>
                <a:xfrm>
                  <a:off x="9639828" y="3126096"/>
                  <a:ext cx="738187" cy="128587"/>
                  <a:chOff x="9639828" y="31260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1" name="Полилиния: фигура 70">
                    <a:extLst>
                      <a:ext uri="{FF2B5EF4-FFF2-40B4-BE49-F238E27FC236}">
                        <a16:creationId xmlns:a16="http://schemas.microsoft.com/office/drawing/2014/main" xmlns="" id="{F94547BC-04DF-4A01-B494-13912980F539}"/>
                      </a:ext>
                    </a:extLst>
                  </p:cNvPr>
                  <p:cNvSpPr/>
                  <p:nvPr/>
                </p:nvSpPr>
                <p:spPr>
                  <a:xfrm>
                    <a:off x="9639828" y="31260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xmlns="" id="{774D807B-C3E2-431D-B6B2-DCC33C453CC9}"/>
                      </a:ext>
                    </a:extLst>
                  </p:cNvPr>
                  <p:cNvSpPr/>
                  <p:nvPr/>
                </p:nvSpPr>
                <p:spPr>
                  <a:xfrm>
                    <a:off x="9811278" y="31260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xmlns="" id="{CAC45566-236E-46A7-BEF9-0C0ABE81D721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118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Рисунок 4">
                  <a:extLst>
                    <a:ext uri="{FF2B5EF4-FFF2-40B4-BE49-F238E27FC236}">
                      <a16:creationId xmlns:a16="http://schemas.microsoft.com/office/drawing/2014/main" xmlns="" id="{114FE1DB-03BC-45ED-8D6E-24BFC875082F}"/>
                    </a:ext>
                  </a:extLst>
                </p:cNvPr>
                <p:cNvGrpSpPr/>
                <p:nvPr/>
              </p:nvGrpSpPr>
              <p:grpSpPr>
                <a:xfrm>
                  <a:off x="9639828" y="3297546"/>
                  <a:ext cx="738187" cy="128587"/>
                  <a:chOff x="9639828" y="32975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68" name="Полилиния: фигура 67">
                    <a:extLst>
                      <a:ext uri="{FF2B5EF4-FFF2-40B4-BE49-F238E27FC236}">
                        <a16:creationId xmlns:a16="http://schemas.microsoft.com/office/drawing/2014/main" xmlns="" id="{4B7BD753-4586-4DD5-90BD-1ECD4E703188}"/>
                      </a:ext>
                    </a:extLst>
                  </p:cNvPr>
                  <p:cNvSpPr/>
                  <p:nvPr/>
                </p:nvSpPr>
                <p:spPr>
                  <a:xfrm>
                    <a:off x="9639828" y="32975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:a16="http://schemas.microsoft.com/office/drawing/2014/main" xmlns="" id="{C5F782C8-07AF-45E4-B917-F18EEF3A59FD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975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:a16="http://schemas.microsoft.com/office/drawing/2014/main" xmlns="" id="{91164252-E9B0-42C7-A6F4-B70EFC5E854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3832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Рисунок 4">
                  <a:extLst>
                    <a:ext uri="{FF2B5EF4-FFF2-40B4-BE49-F238E27FC236}">
                      <a16:creationId xmlns:a16="http://schemas.microsoft.com/office/drawing/2014/main" xmlns="" id="{6B8922BE-3098-4167-8B64-43802575E06D}"/>
                    </a:ext>
                  </a:extLst>
                </p:cNvPr>
                <p:cNvGrpSpPr/>
                <p:nvPr/>
              </p:nvGrpSpPr>
              <p:grpSpPr>
                <a:xfrm>
                  <a:off x="9639828" y="3468996"/>
                  <a:ext cx="738187" cy="128587"/>
                  <a:chOff x="9639828" y="34689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65" name="Полилиния: фигура 64">
                    <a:extLst>
                      <a:ext uri="{FF2B5EF4-FFF2-40B4-BE49-F238E27FC236}">
                        <a16:creationId xmlns:a16="http://schemas.microsoft.com/office/drawing/2014/main" xmlns="" id="{6E333F36-5489-4F90-A524-0FB3C5241354}"/>
                      </a:ext>
                    </a:extLst>
                  </p:cNvPr>
                  <p:cNvSpPr/>
                  <p:nvPr/>
                </p:nvSpPr>
                <p:spPr>
                  <a:xfrm>
                    <a:off x="9639828" y="34689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:a16="http://schemas.microsoft.com/office/drawing/2014/main" xmlns="" id="{AB07B2FD-3C22-4DAE-ABAB-E7536F65335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4689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:a16="http://schemas.microsoft.com/office/drawing/2014/main" xmlns="" id="{751FFE7D-24D0-413C-AB52-A318AE29625E}"/>
                      </a:ext>
                    </a:extLst>
                  </p:cNvPr>
                  <p:cNvSpPr/>
                  <p:nvPr/>
                </p:nvSpPr>
                <p:spPr>
                  <a:xfrm>
                    <a:off x="9811278" y="35547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9754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7E96A82-663F-48E5-A2AD-5FB8206B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18">
            <a:extLst>
              <a:ext uri="{FF2B5EF4-FFF2-40B4-BE49-F238E27FC236}">
                <a16:creationId xmlns="" xmlns:a16="http://schemas.microsoft.com/office/drawing/2014/main" id="{859D8F75-A7F1-45ED-8424-E74F361DC9CF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="" xmlns:a16="http://schemas.microsoft.com/office/drawing/2014/main" id="{047F756B-95A0-4B00-9651-DE71B947589C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1923DE3-614A-41EA-A5F2-7468A9A63C28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C8A2940-9E94-432E-984F-87B7D11ED109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8F03D2B-458E-457C-BCDC-DDAC5427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7E21049-8281-4D07-AD7F-55DA17EFD66C}"/>
              </a:ext>
            </a:extLst>
          </p:cNvPr>
          <p:cNvSpPr txBox="1"/>
          <p:nvPr/>
        </p:nvSpPr>
        <p:spPr>
          <a:xfrm>
            <a:off x="3251684" y="415118"/>
            <a:ext cx="850805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9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КЛЮЧЕВЫХ НАПРАВЛЕНИЙ ДЕЯТЕЛЬНОСТИ ФНС РОССИИ</a:t>
            </a: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 СОЗДАНИЮ БЛАГОПРИЯТНОЙ НАЛОГОВОЙ СРЕДЫ</a:t>
            </a:r>
          </a:p>
        </p:txBody>
      </p:sp>
      <p:sp>
        <p:nvSpPr>
          <p:cNvPr id="122" name="Rectangle 29">
            <a:extLst>
              <a:ext uri="{FF2B5EF4-FFF2-40B4-BE49-F238E27FC236}">
                <a16:creationId xmlns="" xmlns:a16="http://schemas.microsoft.com/office/drawing/2014/main" id="{71518B46-56C1-4F3E-81FB-35DC4308FBD2}"/>
              </a:ext>
            </a:extLst>
          </p:cNvPr>
          <p:cNvSpPr/>
          <p:nvPr/>
        </p:nvSpPr>
        <p:spPr>
          <a:xfrm>
            <a:off x="1257527" y="1899589"/>
            <a:ext cx="484274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РЕГИСТРАЦИОННЫХ ПРОЦЕДУР ДЛЯ ЮРИДИЧЕСКИХ ЛИЦ И ИНДИВИДУАЛЬНЫХ ПРЕДПРИНИМАТЕЛЕЙ</a:t>
            </a:r>
          </a:p>
        </p:txBody>
      </p:sp>
      <p:sp>
        <p:nvSpPr>
          <p:cNvPr id="124" name="Oval 35">
            <a:extLst>
              <a:ext uri="{FF2B5EF4-FFF2-40B4-BE49-F238E27FC236}">
                <a16:creationId xmlns="" xmlns:a16="http://schemas.microsoft.com/office/drawing/2014/main" id="{53F855A6-38B3-496F-9876-ED1B91E9CA02}"/>
              </a:ext>
            </a:extLst>
          </p:cNvPr>
          <p:cNvSpPr/>
          <p:nvPr/>
        </p:nvSpPr>
        <p:spPr>
          <a:xfrm>
            <a:off x="375309" y="1899589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5" name="Rectangle 29">
            <a:extLst>
              <a:ext uri="{FF2B5EF4-FFF2-40B4-BE49-F238E27FC236}">
                <a16:creationId xmlns="" xmlns:a16="http://schemas.microsoft.com/office/drawing/2014/main" id="{278598F6-14C8-480B-AF4F-E543EABBCA35}"/>
              </a:ext>
            </a:extLst>
          </p:cNvPr>
          <p:cNvSpPr/>
          <p:nvPr/>
        </p:nvSpPr>
        <p:spPr>
          <a:xfrm>
            <a:off x="1257526" y="2790275"/>
            <a:ext cx="48427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Упрощение и сокращение процедур по регистрации юридических лиц и индивидуальных предпринимателей. Сокращение сроков регистрации. </a:t>
            </a:r>
            <a:r>
              <a:rPr lang="ru-RU" sz="1600" dirty="0" err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Оnline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-регистрация </a:t>
            </a:r>
          </a:p>
        </p:txBody>
      </p:sp>
      <p:sp>
        <p:nvSpPr>
          <p:cNvPr id="147" name="Rectangle 29">
            <a:extLst>
              <a:ext uri="{FF2B5EF4-FFF2-40B4-BE49-F238E27FC236}">
                <a16:creationId xmlns="" xmlns:a16="http://schemas.microsoft.com/office/drawing/2014/main" id="{35C4210A-8591-456A-ACC6-90455C1FD48A}"/>
              </a:ext>
            </a:extLst>
          </p:cNvPr>
          <p:cNvSpPr/>
          <p:nvPr/>
        </p:nvSpPr>
        <p:spPr>
          <a:xfrm>
            <a:off x="1219649" y="4423820"/>
            <a:ext cx="49434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КОМФОРТНЫХ УСЛОВИЙ ДЛЯ УПЛАТЫ НАЛОГОВ, СБОРОВ И СТРАХОВЫХ ВЗНОСОВ </a:t>
            </a:r>
          </a:p>
        </p:txBody>
      </p:sp>
      <p:sp>
        <p:nvSpPr>
          <p:cNvPr id="148" name="Oval 35">
            <a:extLst>
              <a:ext uri="{FF2B5EF4-FFF2-40B4-BE49-F238E27FC236}">
                <a16:creationId xmlns="" xmlns:a16="http://schemas.microsoft.com/office/drawing/2014/main" id="{CCD45358-995C-4A6E-8E94-25DBAC062987}"/>
              </a:ext>
            </a:extLst>
          </p:cNvPr>
          <p:cNvSpPr/>
          <p:nvPr/>
        </p:nvSpPr>
        <p:spPr>
          <a:xfrm>
            <a:off x="371364" y="4423820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9" name="Rectangle 29">
            <a:extLst>
              <a:ext uri="{FF2B5EF4-FFF2-40B4-BE49-F238E27FC236}">
                <a16:creationId xmlns="" xmlns:a16="http://schemas.microsoft.com/office/drawing/2014/main" id="{1011454C-77CF-487B-9E68-65F1A50BE400}"/>
              </a:ext>
            </a:extLst>
          </p:cNvPr>
          <p:cNvSpPr/>
          <p:nvPr/>
        </p:nvSpPr>
        <p:spPr>
          <a:xfrm>
            <a:off x="1219648" y="5294587"/>
            <a:ext cx="49434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Качество предоставления госуслуг — фактор мотивации налогоплательщиков и плательщиков страховых взносов к добровольной уплате налогов, сборов и страховых взносов 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xmlns="" id="{53F855A6-38B3-496F-9876-ED1B91E9CA02}"/>
              </a:ext>
            </a:extLst>
          </p:cNvPr>
          <p:cNvSpPr/>
          <p:nvPr/>
        </p:nvSpPr>
        <p:spPr>
          <a:xfrm>
            <a:off x="6225048" y="1899767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xmlns="" id="{71518B46-56C1-4F3E-81FB-35DC4308FBD2}"/>
              </a:ext>
            </a:extLst>
          </p:cNvPr>
          <p:cNvSpPr/>
          <p:nvPr/>
        </p:nvSpPr>
        <p:spPr>
          <a:xfrm>
            <a:off x="7053435" y="1899767"/>
            <a:ext cx="48427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СЕРВИСОВ ДЛЯ ВОЗМОЖНОСТИ ПОЛУЧЕНИЯ НАЛОГОПЛАТЕЛЬЩИКОМ И ПЛАТЕЛЬЩИКОМ СТРАХОВЫХ ВЗНОСОВ ИНФОРМАЦИИ И УСЛУГ ЧЕРЕЗ ИНТЕРНЕТ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278598F6-14C8-480B-AF4F-E543EABBCA35}"/>
              </a:ext>
            </a:extLst>
          </p:cNvPr>
          <p:cNvSpPr/>
          <p:nvPr/>
        </p:nvSpPr>
        <p:spPr>
          <a:xfrm>
            <a:off x="7053434" y="2981325"/>
            <a:ext cx="48427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Интернет-сайте ФНС России размещено более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электронных сервисов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35C4210A-8591-456A-ACC6-90455C1FD48A}"/>
              </a:ext>
            </a:extLst>
          </p:cNvPr>
          <p:cNvSpPr/>
          <p:nvPr/>
        </p:nvSpPr>
        <p:spPr>
          <a:xfrm>
            <a:off x="7086012" y="4418329"/>
            <a:ext cx="49434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НАЛОГОВОЙ ГРАМОТНОСТИ НАЛОГОПЛАТЕЛЬЩИКОВ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1011454C-77CF-487B-9E68-65F1A50BE400}"/>
              </a:ext>
            </a:extLst>
          </p:cNvPr>
          <p:cNvSpPr/>
          <p:nvPr/>
        </p:nvSpPr>
        <p:spPr>
          <a:xfrm>
            <a:off x="7086012" y="5146169"/>
            <a:ext cx="49434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Размещение разъяснений на Интернет-сайте ФНС России и материалов в СМИ</a:t>
            </a: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xmlns="" id="{53F855A6-38B3-496F-9876-ED1B91E9CA02}"/>
              </a:ext>
            </a:extLst>
          </p:cNvPr>
          <p:cNvSpPr/>
          <p:nvPr/>
        </p:nvSpPr>
        <p:spPr>
          <a:xfrm>
            <a:off x="6224842" y="4418329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8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23FF482-F9E4-4DFA-8B08-F774FC16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07645B1-F668-4160-A63C-3D381C363845}"/>
              </a:ext>
            </a:extLst>
          </p:cNvPr>
          <p:cNvSpPr/>
          <p:nvPr/>
        </p:nvSpPr>
        <p:spPr>
          <a:xfrm>
            <a:off x="-3009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29">
            <a:extLst>
              <a:ext uri="{FF2B5EF4-FFF2-40B4-BE49-F238E27FC236}">
                <a16:creationId xmlns:a16="http://schemas.microsoft.com/office/drawing/2014/main" xmlns="" id="{03073772-7FED-4CBC-B89D-DCF9CEF0B8E6}"/>
              </a:ext>
            </a:extLst>
          </p:cNvPr>
          <p:cNvSpPr/>
          <p:nvPr/>
        </p:nvSpPr>
        <p:spPr>
          <a:xfrm>
            <a:off x="7233710" y="3781206"/>
            <a:ext cx="448270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ЭФФЕКТИВНОЕ РАЗРЕШЕНИЕ СПОРОВ С БИЗНЕСОМ. СНИЖЕНИЕ НАГРУЗКИ НА СУДЫ</a:t>
            </a:r>
          </a:p>
        </p:txBody>
      </p:sp>
      <p:sp>
        <p:nvSpPr>
          <p:cNvPr id="88" name="Oval 35">
            <a:extLst>
              <a:ext uri="{FF2B5EF4-FFF2-40B4-BE49-F238E27FC236}">
                <a16:creationId xmlns:a16="http://schemas.microsoft.com/office/drawing/2014/main" xmlns="" id="{11A251B8-4EA1-47FF-B44E-98992EAD120C}"/>
              </a:ext>
            </a:extLst>
          </p:cNvPr>
          <p:cNvSpPr/>
          <p:nvPr/>
        </p:nvSpPr>
        <p:spPr>
          <a:xfrm>
            <a:off x="6415284" y="3781206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xmlns="" id="{74AD4AA0-31E7-41DC-AF40-26AFA361CF95}"/>
              </a:ext>
            </a:extLst>
          </p:cNvPr>
          <p:cNvSpPr/>
          <p:nvPr/>
        </p:nvSpPr>
        <p:spPr>
          <a:xfrm>
            <a:off x="7233710" y="1845203"/>
            <a:ext cx="435628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ОСУЩЕСТВЛЕНИЕ ВАЛЮТНОГО КОНТРОЛЯ НА ОСНОВЕ РИСК-ОРИЕНТИРОВАННОГО ПОДХОДА И АВТОМАТИЗАЦИЯ ОБМЕНА ИНФОРМАЦИЕЙ МЕЖДУ ОРГАНАМИ И АГЕНТАМИ ВАЛЮТНОГО КОНТРОЛЯ И УЧАСТНИКАМИ ВЭД</a:t>
            </a:r>
          </a:p>
        </p:txBody>
      </p:sp>
      <p:sp>
        <p:nvSpPr>
          <p:cNvPr id="123" name="Oval 35">
            <a:extLst>
              <a:ext uri="{FF2B5EF4-FFF2-40B4-BE49-F238E27FC236}">
                <a16:creationId xmlns:a16="http://schemas.microsoft.com/office/drawing/2014/main" xmlns="" id="{8F2A826E-2210-4402-BB38-516B982BE66D}"/>
              </a:ext>
            </a:extLst>
          </p:cNvPr>
          <p:cNvSpPr/>
          <p:nvPr/>
        </p:nvSpPr>
        <p:spPr>
          <a:xfrm>
            <a:off x="6415284" y="1845203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8" name="Oval 35">
            <a:extLst>
              <a:ext uri="{FF2B5EF4-FFF2-40B4-BE49-F238E27FC236}">
                <a16:creationId xmlns:a16="http://schemas.microsoft.com/office/drawing/2014/main" xmlns="" id="{CCD45358-995C-4A6E-8E94-25DBAC062987}"/>
              </a:ext>
            </a:extLst>
          </p:cNvPr>
          <p:cNvSpPr/>
          <p:nvPr/>
        </p:nvSpPr>
        <p:spPr>
          <a:xfrm>
            <a:off x="195900" y="1845203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4" y="415118"/>
            <a:ext cx="850805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9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КЛЮЧЕВЫХ НАПРАВЛЕНИЙ ДЕЯТЕЛЬНОСТИ ФНС РОССИИ</a:t>
            </a: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 СОЗДАНИЮ БЛАГОПРИЯТНОЙ НАЛОГОВОЙ СРЕДЫ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35C4210A-8591-456A-ACC6-90455C1FD48A}"/>
              </a:ext>
            </a:extLst>
          </p:cNvPr>
          <p:cNvSpPr/>
          <p:nvPr/>
        </p:nvSpPr>
        <p:spPr>
          <a:xfrm>
            <a:off x="1035532" y="1845203"/>
            <a:ext cx="49434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СИСТЕМЫ НАЛОГОВОГО МОНИТОРИНГА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320E9F21-B70F-4977-9CCC-BABB0CD516A7}"/>
              </a:ext>
            </a:extLst>
          </p:cNvPr>
          <p:cNvSpPr/>
          <p:nvPr/>
        </p:nvSpPr>
        <p:spPr>
          <a:xfrm>
            <a:off x="7233710" y="4509046"/>
            <a:ext cx="46179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досудебных (внесудебных) способов урегулирования налоговых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споров. Подход к поступлению жалобы как к инциденту, анализ причин возникновения споров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="" xmlns:a16="http://schemas.microsoft.com/office/drawing/2014/main" id="{03073772-7FED-4CBC-B89D-DCF9CEF0B8E6}"/>
              </a:ext>
            </a:extLst>
          </p:cNvPr>
          <p:cNvSpPr/>
          <p:nvPr/>
        </p:nvSpPr>
        <p:spPr>
          <a:xfrm>
            <a:off x="1035532" y="3076794"/>
            <a:ext cx="44827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НАЛОГОВЫЙ КОНТРОЛЬ НА ОСНОВЕ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РИСК-АНАЛИЗА И ПОБУЖДЕНИЕ НАЛОГОПЛАТЕЛЬЩИКА К ДОБРОВОЛЬНОМУ ИСПОЛНЕНИЮ СВОИХ ОБЯЗАТЕЛЬСТВ</a:t>
            </a:r>
          </a:p>
        </p:txBody>
      </p:sp>
      <p:sp>
        <p:nvSpPr>
          <p:cNvPr id="35" name="Oval 35">
            <a:extLst>
              <a:ext uri="{FF2B5EF4-FFF2-40B4-BE49-F238E27FC236}">
                <a16:creationId xmlns="" xmlns:a16="http://schemas.microsoft.com/office/drawing/2014/main" id="{11A251B8-4EA1-47FF-B44E-98992EAD120C}"/>
              </a:ext>
            </a:extLst>
          </p:cNvPr>
          <p:cNvSpPr/>
          <p:nvPr/>
        </p:nvSpPr>
        <p:spPr>
          <a:xfrm>
            <a:off x="195900" y="3076794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="" xmlns:a16="http://schemas.microsoft.com/office/drawing/2014/main" id="{320E9F21-B70F-4977-9CCC-BABB0CD516A7}"/>
              </a:ext>
            </a:extLst>
          </p:cNvPr>
          <p:cNvSpPr/>
          <p:nvPr/>
        </p:nvSpPr>
        <p:spPr>
          <a:xfrm>
            <a:off x="1035532" y="4400602"/>
            <a:ext cx="46179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риск-анализа, дистанционного автоматизированного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контроля и мониторинга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74AD4AA0-31E7-41DC-AF40-26AFA361CF95}"/>
              </a:ext>
            </a:extLst>
          </p:cNvPr>
          <p:cNvSpPr/>
          <p:nvPr/>
        </p:nvSpPr>
        <p:spPr>
          <a:xfrm>
            <a:off x="1035532" y="5589240"/>
            <a:ext cx="461792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НЕДОПУЩЕНИЕ ПРИМЕНЕНИЯ БАНКРОТСТВА ДЛЯ УКЛОНЕНИЯ ОТ УПЛАТЫ НАЛОГОВ, СБОРОВ И СТРАХОВЫХ ВЗНОСОВ</a:t>
            </a:r>
          </a:p>
        </p:txBody>
      </p:sp>
      <p:sp>
        <p:nvSpPr>
          <p:cNvPr id="38" name="Oval 35">
            <a:extLst>
              <a:ext uri="{FF2B5EF4-FFF2-40B4-BE49-F238E27FC236}">
                <a16:creationId xmlns="" xmlns:a16="http://schemas.microsoft.com/office/drawing/2014/main" id="{8F2A826E-2210-4402-BB38-516B982BE66D}"/>
              </a:ext>
            </a:extLst>
          </p:cNvPr>
          <p:cNvSpPr/>
          <p:nvPr/>
        </p:nvSpPr>
        <p:spPr>
          <a:xfrm>
            <a:off x="195900" y="5577911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30CBFF-A533-4917-A9E8-4D2DE816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" y="0"/>
            <a:ext cx="1218598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Rectangle 18">
            <a:extLst>
              <a:ext uri="{FF2B5EF4-FFF2-40B4-BE49-F238E27FC236}">
                <a16:creationId xmlns="" xmlns:a16="http://schemas.microsoft.com/office/drawing/2014/main" id="{58E5111D-9A22-4D95-9795-810938D3BF30}"/>
              </a:ext>
            </a:extLst>
          </p:cNvPr>
          <p:cNvSpPr/>
          <p:nvPr/>
        </p:nvSpPr>
        <p:spPr>
          <a:xfrm>
            <a:off x="35971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3251685" y="0"/>
            <a:ext cx="8940316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-1" y="0"/>
            <a:ext cx="3179071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593387" y="166165"/>
            <a:ext cx="258568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272758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ПУБЛИЧНАЯ Д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047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4" y="271104"/>
            <a:ext cx="879308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ПОКАЗАТЕЛИ ДЕЯТЕЛЬНОСТИ ФНС РОССИИ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2020 ГОД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599073B-5207-456F-991E-70A6C9A796EA}"/>
              </a:ext>
            </a:extLst>
          </p:cNvPr>
          <p:cNvSpPr/>
          <p:nvPr/>
        </p:nvSpPr>
        <p:spPr>
          <a:xfrm>
            <a:off x="3460394" y="930841"/>
            <a:ext cx="5535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    2018	            2019	                       2020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828373C-A7CF-4ADB-87DF-FB83EC936A76}"/>
              </a:ext>
            </a:extLst>
          </p:cNvPr>
          <p:cNvSpPr/>
          <p:nvPr/>
        </p:nvSpPr>
        <p:spPr>
          <a:xfrm>
            <a:off x="3337290" y="980730"/>
            <a:ext cx="262433" cy="26243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D2C0F7C-5848-4310-983E-8E947126F334}"/>
              </a:ext>
            </a:extLst>
          </p:cNvPr>
          <p:cNvSpPr/>
          <p:nvPr/>
        </p:nvSpPr>
        <p:spPr>
          <a:xfrm>
            <a:off x="4860064" y="980730"/>
            <a:ext cx="262433" cy="262433"/>
          </a:xfrm>
          <a:prstGeom prst="rect">
            <a:avLst/>
          </a:prstGeom>
          <a:solidFill>
            <a:srgbClr val="247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 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EA4B65F-0004-4AB1-A626-4D161F5A54E1}"/>
              </a:ext>
            </a:extLst>
          </p:cNvPr>
          <p:cNvSpPr/>
          <p:nvPr/>
        </p:nvSpPr>
        <p:spPr>
          <a:xfrm>
            <a:off x="6544801" y="980730"/>
            <a:ext cx="262433" cy="262433"/>
          </a:xfrm>
          <a:prstGeom prst="rect">
            <a:avLst/>
          </a:prstGeom>
          <a:solidFill>
            <a:srgbClr val="E38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59575" y="1563002"/>
            <a:ext cx="3937875" cy="1643767"/>
            <a:chOff x="3114203" y="1618771"/>
            <a:chExt cx="2953406" cy="1643767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FF3888F5-A089-418D-819E-F8B73DBBCD26}"/>
                </a:ext>
              </a:extLst>
            </p:cNvPr>
            <p:cNvSpPr/>
            <p:nvPr/>
          </p:nvSpPr>
          <p:spPr>
            <a:xfrm>
              <a:off x="3114203" y="161877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5" name="Oval 35">
              <a:extLst>
                <a:ext uri="{FF2B5EF4-FFF2-40B4-BE49-F238E27FC236}">
                  <a16:creationId xmlns="" xmlns:a16="http://schemas.microsoft.com/office/drawing/2014/main" id="{B069A2D8-020D-4AB2-A0C8-9B6939FEBB24}"/>
                </a:ext>
              </a:extLst>
            </p:cNvPr>
            <p:cNvSpPr/>
            <p:nvPr/>
          </p:nvSpPr>
          <p:spPr>
            <a:xfrm>
              <a:off x="3226510" y="176091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56" name="Rectangle 29">
              <a:extLst>
                <a:ext uri="{FF2B5EF4-FFF2-40B4-BE49-F238E27FC236}">
                  <a16:creationId xmlns="" xmlns:a16="http://schemas.microsoft.com/office/drawing/2014/main" id="{0B7F4703-2F95-4646-B8F0-B3FD0E07687D}"/>
                </a:ext>
              </a:extLst>
            </p:cNvPr>
            <p:cNvSpPr/>
            <p:nvPr/>
          </p:nvSpPr>
          <p:spPr>
            <a:xfrm>
              <a:off x="3529588" y="1736044"/>
              <a:ext cx="2403269" cy="3831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ВЫЕЗДНЫХ </a:t>
              </a:r>
            </a:p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НАЛОГОВЫХ ПРОВЕРОК</a:t>
              </a:r>
            </a:p>
          </p:txBody>
        </p:sp>
        <p:sp>
          <p:nvSpPr>
            <p:cNvPr id="57" name="Rectangle 29">
              <a:extLst>
                <a:ext uri="{FF2B5EF4-FFF2-40B4-BE49-F238E27FC236}">
                  <a16:creationId xmlns="" xmlns:a16="http://schemas.microsoft.com/office/drawing/2014/main" id="{30FE08AF-402F-4B77-9BA4-B4B108350CA7}"/>
                </a:ext>
              </a:extLst>
            </p:cNvPr>
            <p:cNvSpPr/>
            <p:nvPr/>
          </p:nvSpPr>
          <p:spPr>
            <a:xfrm>
              <a:off x="3169327" y="2349977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6,1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. ЕД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.</a:t>
              </a:r>
            </a:p>
          </p:txBody>
        </p:sp>
        <p:graphicFrame>
          <p:nvGraphicFramePr>
            <p:cNvPr id="58" name="Диаграмма 57">
              <a:extLst>
                <a:ext uri="{FF2B5EF4-FFF2-40B4-BE49-F238E27FC236}">
                  <a16:creationId xmlns="" xmlns:a16="http://schemas.microsoft.com/office/drawing/2014/main" id="{126F6DE5-9D20-4C39-8F7E-198946A3D3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395081"/>
                </p:ext>
              </p:extLst>
            </p:nvPr>
          </p:nvGraphicFramePr>
          <p:xfrm>
            <a:off x="4903122" y="2262082"/>
            <a:ext cx="1164487" cy="1000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8" name="Группа 17"/>
          <p:cNvGrpSpPr/>
          <p:nvPr/>
        </p:nvGrpSpPr>
        <p:grpSpPr>
          <a:xfrm>
            <a:off x="8208235" y="1561505"/>
            <a:ext cx="3960092" cy="1646758"/>
            <a:chOff x="6136720" y="1618771"/>
            <a:chExt cx="2970069" cy="1646758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E15E5F7C-0447-4069-86EA-B3AE2988D59D}"/>
                </a:ext>
              </a:extLst>
            </p:cNvPr>
            <p:cNvSpPr/>
            <p:nvPr/>
          </p:nvSpPr>
          <p:spPr>
            <a:xfrm>
              <a:off x="6136720" y="161877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9" name="Oval 35">
              <a:extLst>
                <a:ext uri="{FF2B5EF4-FFF2-40B4-BE49-F238E27FC236}">
                  <a16:creationId xmlns="" xmlns:a16="http://schemas.microsoft.com/office/drawing/2014/main" id="{C6C19F22-CCD5-4DC7-AC45-D2B0A2783D30}"/>
                </a:ext>
              </a:extLst>
            </p:cNvPr>
            <p:cNvSpPr/>
            <p:nvPr/>
          </p:nvSpPr>
          <p:spPr>
            <a:xfrm>
              <a:off x="6265690" y="176390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60" name="Rectangle 29">
              <a:extLst>
                <a:ext uri="{FF2B5EF4-FFF2-40B4-BE49-F238E27FC236}">
                  <a16:creationId xmlns="" xmlns:a16="http://schemas.microsoft.com/office/drawing/2014/main" id="{083888CB-9994-443A-99E9-3C529E4D9CB0}"/>
                </a:ext>
              </a:extLst>
            </p:cNvPr>
            <p:cNvSpPr/>
            <p:nvPr/>
          </p:nvSpPr>
          <p:spPr>
            <a:xfrm>
              <a:off x="6568768" y="1724738"/>
              <a:ext cx="2403269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РЕШЕНИЙ СУДОВ </a:t>
              </a:r>
              <a:b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</a:b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ПО СПОРАМ, ПРОШЕДШИМ ДОСУДЕБНОЕ УРЕГУЛИРОВАНИЕ</a:t>
              </a:r>
            </a:p>
          </p:txBody>
        </p:sp>
        <p:sp>
          <p:nvSpPr>
            <p:cNvPr id="61" name="Rectangle 29">
              <a:extLst>
                <a:ext uri="{FF2B5EF4-FFF2-40B4-BE49-F238E27FC236}">
                  <a16:creationId xmlns="" xmlns:a16="http://schemas.microsoft.com/office/drawing/2014/main" id="{2E52324C-7A48-4993-AFFA-D314101BA7DB}"/>
                </a:ext>
              </a:extLst>
            </p:cNvPr>
            <p:cNvSpPr/>
            <p:nvPr/>
          </p:nvSpPr>
          <p:spPr>
            <a:xfrm>
              <a:off x="6208507" y="2352967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5,1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ТЫС. ДЕЛ</a:t>
              </a:r>
            </a:p>
          </p:txBody>
        </p:sp>
        <p:graphicFrame>
          <p:nvGraphicFramePr>
            <p:cNvPr id="62" name="Диаграмма 61">
              <a:extLst>
                <a:ext uri="{FF2B5EF4-FFF2-40B4-BE49-F238E27FC236}">
                  <a16:creationId xmlns="" xmlns:a16="http://schemas.microsoft.com/office/drawing/2014/main" id="{3A038763-2658-4B21-8BFD-ECCDF8AE89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9724357"/>
                </p:ext>
              </p:extLst>
            </p:nvPr>
          </p:nvGraphicFramePr>
          <p:xfrm>
            <a:off x="8008928" y="2253345"/>
            <a:ext cx="1097861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4152732" y="3267524"/>
            <a:ext cx="3977504" cy="1624251"/>
            <a:chOff x="107504" y="3244909"/>
            <a:chExt cx="2983128" cy="162425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04A133C7-BF3F-4010-9DBF-08CA156AF154}"/>
                </a:ext>
              </a:extLst>
            </p:cNvPr>
            <p:cNvSpPr/>
            <p:nvPr/>
          </p:nvSpPr>
          <p:spPr>
            <a:xfrm>
              <a:off x="107504" y="3244909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4" name="Oval 35">
              <a:extLst>
                <a:ext uri="{FF2B5EF4-FFF2-40B4-BE49-F238E27FC236}">
                  <a16:creationId xmlns="" xmlns:a16="http://schemas.microsoft.com/office/drawing/2014/main" id="{E244BBFC-B68B-4DAA-BD7C-811C97B1D663}"/>
                </a:ext>
              </a:extLst>
            </p:cNvPr>
            <p:cNvSpPr/>
            <p:nvPr/>
          </p:nvSpPr>
          <p:spPr>
            <a:xfrm>
              <a:off x="249530" y="3367541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75" name="Rectangle 29">
              <a:extLst>
                <a:ext uri="{FF2B5EF4-FFF2-40B4-BE49-F238E27FC236}">
                  <a16:creationId xmlns="" xmlns:a16="http://schemas.microsoft.com/office/drawing/2014/main" id="{05A63CBE-9DB3-43F1-8CDA-813743F741E6}"/>
                </a:ext>
              </a:extLst>
            </p:cNvPr>
            <p:cNvSpPr/>
            <p:nvPr/>
          </p:nvSpPr>
          <p:spPr>
            <a:xfrm>
              <a:off x="552607" y="3328369"/>
              <a:ext cx="2471470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ДОКУМЕНТОВ</a:t>
              </a: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,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ПРЕДСТАВЛЕННЫХ ДЛЯ ГОСУДАРСТВЕННОЙ РЕГИСТРАЦИИ В ЭЛЕКТРОННОМ ВИДЕ</a:t>
              </a:r>
              <a:endParaRPr lang="ru-RU" sz="105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="" xmlns:a16="http://schemas.microsoft.com/office/drawing/2014/main" id="{456C29B1-A5E6-4687-AF92-A33E80B6C144}"/>
                </a:ext>
              </a:extLst>
            </p:cNvPr>
            <p:cNvSpPr/>
            <p:nvPr/>
          </p:nvSpPr>
          <p:spPr>
            <a:xfrm>
              <a:off x="107504" y="3956599"/>
              <a:ext cx="2071470" cy="8402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40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2</a:t>
              </a:r>
              <a:r>
                <a:rPr lang="ru-RU" sz="40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781,6</a:t>
              </a:r>
              <a:r>
                <a:rPr lang="ru-RU" sz="12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. ЕД.</a:t>
              </a:r>
            </a:p>
          </p:txBody>
        </p:sp>
        <p:graphicFrame>
          <p:nvGraphicFramePr>
            <p:cNvPr id="77" name="Диаграмма 76">
              <a:extLst>
                <a:ext uri="{FF2B5EF4-FFF2-40B4-BE49-F238E27FC236}">
                  <a16:creationId xmlns="" xmlns:a16="http://schemas.microsoft.com/office/drawing/2014/main" id="{D21B017A-496F-411C-B1D1-D8AF04CBE8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1167385"/>
                </p:ext>
              </p:extLst>
            </p:nvPr>
          </p:nvGraphicFramePr>
          <p:xfrm>
            <a:off x="1348931" y="3856976"/>
            <a:ext cx="1741701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122239" y="4957559"/>
            <a:ext cx="3959956" cy="1638032"/>
            <a:chOff x="3151685" y="4921486"/>
            <a:chExt cx="2969967" cy="1638032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E5AA5C61-4271-4584-887F-7BA46ADB6009}"/>
                </a:ext>
              </a:extLst>
            </p:cNvPr>
            <p:cNvSpPr/>
            <p:nvPr/>
          </p:nvSpPr>
          <p:spPr>
            <a:xfrm>
              <a:off x="3151685" y="4921486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9" name="Oval 35">
              <a:extLst>
                <a:ext uri="{FF2B5EF4-FFF2-40B4-BE49-F238E27FC236}">
                  <a16:creationId xmlns="" xmlns:a16="http://schemas.microsoft.com/office/drawing/2014/main" id="{AA8C1351-ABF2-44B8-9006-6F91B361FF88}"/>
                </a:ext>
              </a:extLst>
            </p:cNvPr>
            <p:cNvSpPr/>
            <p:nvPr/>
          </p:nvSpPr>
          <p:spPr>
            <a:xfrm>
              <a:off x="3280551" y="505789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80" name="Rectangle 29">
              <a:extLst>
                <a:ext uri="{FF2B5EF4-FFF2-40B4-BE49-F238E27FC236}">
                  <a16:creationId xmlns="" xmlns:a16="http://schemas.microsoft.com/office/drawing/2014/main" id="{553A5538-48E7-4258-A83F-6110893C7287}"/>
                </a:ext>
              </a:extLst>
            </p:cNvPr>
            <p:cNvSpPr/>
            <p:nvPr/>
          </p:nvSpPr>
          <p:spPr>
            <a:xfrm>
              <a:off x="3583629" y="5018729"/>
              <a:ext cx="2403269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УРОВЕНЬ УДОВЛЕТВОРЕННОСТИ ГРАЖДАН </a:t>
              </a:r>
            </a:p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КАЧЕСТВОМ ПРЕДОСТАВЛЕНИЯ ГОСУДАРСТВЕННЫХ УСЛУГ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="" xmlns:a16="http://schemas.microsoft.com/office/drawing/2014/main" id="{F1B6124B-DF65-4C29-B8CF-45E163A341A1}"/>
                </a:ext>
              </a:extLst>
            </p:cNvPr>
            <p:cNvSpPr/>
            <p:nvPr/>
          </p:nvSpPr>
          <p:spPr>
            <a:xfrm>
              <a:off x="3184272" y="5646957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99,38%</a:t>
              </a:r>
              <a:endParaRPr lang="ru-RU" sz="4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82" name="Диаграмма 81">
              <a:extLst>
                <a:ext uri="{FF2B5EF4-FFF2-40B4-BE49-F238E27FC236}">
                  <a16:creationId xmlns="" xmlns:a16="http://schemas.microsoft.com/office/drawing/2014/main" id="{490E4905-F9B0-4858-BD91-7E1571C577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7458916"/>
                </p:ext>
              </p:extLst>
            </p:nvPr>
          </p:nvGraphicFramePr>
          <p:xfrm>
            <a:off x="4788286" y="5606265"/>
            <a:ext cx="1333366" cy="953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26" name="Группа 25"/>
          <p:cNvGrpSpPr/>
          <p:nvPr/>
        </p:nvGrpSpPr>
        <p:grpSpPr>
          <a:xfrm>
            <a:off x="4165569" y="4957559"/>
            <a:ext cx="3925889" cy="1688604"/>
            <a:chOff x="6136720" y="3244909"/>
            <a:chExt cx="2944417" cy="1688604"/>
          </a:xfrm>
        </p:grpSpPr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16A27723-20D9-4EC3-8656-3E4916D03433}"/>
                </a:ext>
              </a:extLst>
            </p:cNvPr>
            <p:cNvSpPr/>
            <p:nvPr/>
          </p:nvSpPr>
          <p:spPr>
            <a:xfrm>
              <a:off x="6136720" y="3244909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4" name="Oval 35">
              <a:extLst>
                <a:ext uri="{FF2B5EF4-FFF2-40B4-BE49-F238E27FC236}">
                  <a16:creationId xmlns="" xmlns:a16="http://schemas.microsoft.com/office/drawing/2014/main" id="{518D64A3-4207-4375-A840-B12F5DE3D406}"/>
                </a:ext>
              </a:extLst>
            </p:cNvPr>
            <p:cNvSpPr/>
            <p:nvPr/>
          </p:nvSpPr>
          <p:spPr>
            <a:xfrm>
              <a:off x="6240037" y="3431893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="" xmlns:a16="http://schemas.microsoft.com/office/drawing/2014/main" id="{A4D4DDFB-2C11-4A9D-B772-035026C40A81}"/>
                </a:ext>
              </a:extLst>
            </p:cNvPr>
            <p:cNvSpPr/>
            <p:nvPr/>
          </p:nvSpPr>
          <p:spPr>
            <a:xfrm>
              <a:off x="6543115" y="3392720"/>
              <a:ext cx="2403269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ДОЛЯ НАЛОГОПЛАТЕЛЬЩИКОВ, УДОВЛЕТВОРИТЕЛЬНО ОЦЕНИВАЮЩИХ РАБОТУ ФНС РОССИИ ПО ПРОТИВОДЕЙСТВИЮ КОРРУПЦИИ</a:t>
              </a:r>
            </a:p>
          </p:txBody>
        </p:sp>
        <p:sp>
          <p:nvSpPr>
            <p:cNvPr id="86" name="Rectangle 29">
              <a:extLst>
                <a:ext uri="{FF2B5EF4-FFF2-40B4-BE49-F238E27FC236}">
                  <a16:creationId xmlns="" xmlns:a16="http://schemas.microsoft.com/office/drawing/2014/main" id="{666F1288-A62F-4BFE-BC85-56DEDD2B73C7}"/>
                </a:ext>
              </a:extLst>
            </p:cNvPr>
            <p:cNvSpPr/>
            <p:nvPr/>
          </p:nvSpPr>
          <p:spPr>
            <a:xfrm>
              <a:off x="6182854" y="402095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86%</a:t>
              </a:r>
              <a:endParaRPr lang="ru-RU" sz="1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87" name="Диаграмма 86">
              <a:extLst>
                <a:ext uri="{FF2B5EF4-FFF2-40B4-BE49-F238E27FC236}">
                  <a16:creationId xmlns="" xmlns:a16="http://schemas.microsoft.com/office/drawing/2014/main" id="{EB4F5F47-67B1-4229-A3C3-905C761F26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8026215"/>
                </p:ext>
              </p:extLst>
            </p:nvPr>
          </p:nvGraphicFramePr>
          <p:xfrm>
            <a:off x="7921144" y="3933057"/>
            <a:ext cx="1159993" cy="1000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3" name="Группа 2"/>
          <p:cNvGrpSpPr/>
          <p:nvPr/>
        </p:nvGrpSpPr>
        <p:grpSpPr>
          <a:xfrm>
            <a:off x="8208372" y="4957559"/>
            <a:ext cx="3959955" cy="1624252"/>
            <a:chOff x="107504" y="4896441"/>
            <a:chExt cx="2969966" cy="1624252"/>
          </a:xfrm>
        </p:grpSpPr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443FCF10-A09A-4D7A-87B1-F0A9A2C024C6}"/>
                </a:ext>
              </a:extLst>
            </p:cNvPr>
            <p:cNvSpPr/>
            <p:nvPr/>
          </p:nvSpPr>
          <p:spPr>
            <a:xfrm>
              <a:off x="107504" y="489644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9" name="Oval 35">
              <a:extLst>
                <a:ext uri="{FF2B5EF4-FFF2-40B4-BE49-F238E27FC236}">
                  <a16:creationId xmlns="" xmlns:a16="http://schemas.microsoft.com/office/drawing/2014/main" id="{C9194B6A-B73A-49D6-B28B-1973CF2BE426}"/>
                </a:ext>
              </a:extLst>
            </p:cNvPr>
            <p:cNvSpPr/>
            <p:nvPr/>
          </p:nvSpPr>
          <p:spPr>
            <a:xfrm>
              <a:off x="236370" y="513580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7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90" name="Rectangle 29">
              <a:extLst>
                <a:ext uri="{FF2B5EF4-FFF2-40B4-BE49-F238E27FC236}">
                  <a16:creationId xmlns="" xmlns:a16="http://schemas.microsoft.com/office/drawing/2014/main" id="{9125088B-77C4-4B98-A127-BC2CB90F5597}"/>
                </a:ext>
              </a:extLst>
            </p:cNvPr>
            <p:cNvSpPr/>
            <p:nvPr/>
          </p:nvSpPr>
          <p:spPr>
            <a:xfrm>
              <a:off x="539448" y="4994198"/>
              <a:ext cx="2403269" cy="3831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РЕЗУЛЬТАТИВНОСТЬ ПРОВЕРОК СОБЛЮДЕНИЯ ВАЛЮТНОГО ЗАКОНОДАТЕЛЬСТВА</a:t>
              </a:r>
            </a:p>
          </p:txBody>
        </p:sp>
        <p:sp>
          <p:nvSpPr>
            <p:cNvPr id="91" name="Rectangle 29">
              <a:extLst>
                <a:ext uri="{FF2B5EF4-FFF2-40B4-BE49-F238E27FC236}">
                  <a16:creationId xmlns="" xmlns:a16="http://schemas.microsoft.com/office/drawing/2014/main" id="{8FF13F61-1DB9-42F0-84E3-5C2BFE16A139}"/>
                </a:ext>
              </a:extLst>
            </p:cNvPr>
            <p:cNvSpPr/>
            <p:nvPr/>
          </p:nvSpPr>
          <p:spPr>
            <a:xfrm>
              <a:off x="179187" y="560813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99%</a:t>
              </a:r>
              <a:endParaRPr lang="ru-RU" sz="1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92" name="Диаграмма 91">
              <a:extLst>
                <a:ext uri="{FF2B5EF4-FFF2-40B4-BE49-F238E27FC236}">
                  <a16:creationId xmlns="" xmlns:a16="http://schemas.microsoft.com/office/drawing/2014/main" id="{8DE400D0-D875-4C0D-960B-5416154B03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6995394"/>
                </p:ext>
              </p:extLst>
            </p:nvPr>
          </p:nvGraphicFramePr>
          <p:xfrm>
            <a:off x="1741083" y="5508509"/>
            <a:ext cx="1336387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122239" y="1551777"/>
            <a:ext cx="3963984" cy="1623050"/>
            <a:chOff x="107504" y="1618771"/>
            <a:chExt cx="2972988" cy="159934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4849F6C-46C1-42B7-9FD9-C40332F9BCE7}"/>
                </a:ext>
              </a:extLst>
            </p:cNvPr>
            <p:cNvSpPr/>
            <p:nvPr/>
          </p:nvSpPr>
          <p:spPr>
            <a:xfrm>
              <a:off x="107504" y="161877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" name="Oval 35">
              <a:extLst>
                <a:ext uri="{FF2B5EF4-FFF2-40B4-BE49-F238E27FC236}">
                  <a16:creationId xmlns="" xmlns:a16="http://schemas.microsoft.com/office/drawing/2014/main" id="{825057DE-39D6-45F9-8755-07923419096B}"/>
                </a:ext>
              </a:extLst>
            </p:cNvPr>
            <p:cNvSpPr/>
            <p:nvPr/>
          </p:nvSpPr>
          <p:spPr>
            <a:xfrm>
              <a:off x="239392" y="1716493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EB744599-033E-4C44-A42F-0BFF9366D6CE}"/>
                </a:ext>
              </a:extLst>
            </p:cNvPr>
            <p:cNvSpPr/>
            <p:nvPr/>
          </p:nvSpPr>
          <p:spPr>
            <a:xfrm>
              <a:off x="542470" y="1691618"/>
              <a:ext cx="2403269" cy="3831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ДОНАЧИСЛЕНО НА ОДНУ </a:t>
              </a:r>
            </a:p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ВЫЕЗДНУЮ ПРОВЕРКУ</a:t>
              </a:r>
            </a:p>
          </p:txBody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877444F1-4145-44BE-BB8D-6786684A034C}"/>
                </a:ext>
              </a:extLst>
            </p:cNvPr>
            <p:cNvSpPr/>
            <p:nvPr/>
          </p:nvSpPr>
          <p:spPr>
            <a:xfrm>
              <a:off x="182209" y="230555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33,2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МЛН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РУБ.</a:t>
              </a:r>
            </a:p>
          </p:txBody>
        </p:sp>
        <p:graphicFrame>
          <p:nvGraphicFramePr>
            <p:cNvPr id="5" name="Диаграмма 4">
              <a:extLst>
                <a:ext uri="{FF2B5EF4-FFF2-40B4-BE49-F238E27FC236}">
                  <a16:creationId xmlns="" xmlns:a16="http://schemas.microsoft.com/office/drawing/2014/main" id="{696638BC-B1F1-431D-9254-C9A5854A51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1003395"/>
                </p:ext>
              </p:extLst>
            </p:nvPr>
          </p:nvGraphicFramePr>
          <p:xfrm>
            <a:off x="1923530" y="2204864"/>
            <a:ext cx="1156962" cy="1013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756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1825A5-2E20-4EBA-B845-731C74A1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5A677010-D983-49A8-91E4-659E96672B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4" y="415118"/>
            <a:ext cx="850805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ПРИОРИТЕТНЫЕ ЦЕЛИ ФНС РОССИИ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2021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ГОД</a:t>
            </a:r>
          </a:p>
        </p:txBody>
      </p:sp>
      <p:cxnSp>
        <p:nvCxnSpPr>
          <p:cNvPr id="31" name="Straight Connector 46">
            <a:extLst>
              <a:ext uri="{FF2B5EF4-FFF2-40B4-BE49-F238E27FC236}">
                <a16:creationId xmlns:a16="http://schemas.microsoft.com/office/drawing/2014/main" xmlns="" id="{811232A6-BC40-4DF7-923D-D24D79BC7A18}"/>
              </a:ext>
            </a:extLst>
          </p:cNvPr>
          <p:cNvCxnSpPr/>
          <p:nvPr/>
        </p:nvCxnSpPr>
        <p:spPr>
          <a:xfrm>
            <a:off x="5668289" y="2264419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7">
            <a:extLst>
              <a:ext uri="{FF2B5EF4-FFF2-40B4-BE49-F238E27FC236}">
                <a16:creationId xmlns:a16="http://schemas.microsoft.com/office/drawing/2014/main" xmlns="" id="{35914CA0-FE5A-45A3-A754-69F962B2F716}"/>
              </a:ext>
            </a:extLst>
          </p:cNvPr>
          <p:cNvCxnSpPr/>
          <p:nvPr/>
        </p:nvCxnSpPr>
        <p:spPr>
          <a:xfrm>
            <a:off x="5668289" y="3594896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8">
            <a:extLst>
              <a:ext uri="{FF2B5EF4-FFF2-40B4-BE49-F238E27FC236}">
                <a16:creationId xmlns:a16="http://schemas.microsoft.com/office/drawing/2014/main" xmlns="" id="{BB0E06E0-206C-43E6-A6ED-9D6608F0BDF3}"/>
              </a:ext>
            </a:extLst>
          </p:cNvPr>
          <p:cNvCxnSpPr/>
          <p:nvPr/>
        </p:nvCxnSpPr>
        <p:spPr>
          <a:xfrm>
            <a:off x="5668289" y="4913277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>
            <a:extLst>
              <a:ext uri="{FF2B5EF4-FFF2-40B4-BE49-F238E27FC236}">
                <a16:creationId xmlns:a16="http://schemas.microsoft.com/office/drawing/2014/main" xmlns="" id="{1AF83B6F-AE0B-45B4-8347-FCB24EA0A3AA}"/>
              </a:ext>
            </a:extLst>
          </p:cNvPr>
          <p:cNvCxnSpPr/>
          <p:nvPr/>
        </p:nvCxnSpPr>
        <p:spPr>
          <a:xfrm flipH="1">
            <a:off x="5668289" y="2953848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0">
            <a:extLst>
              <a:ext uri="{FF2B5EF4-FFF2-40B4-BE49-F238E27FC236}">
                <a16:creationId xmlns:a16="http://schemas.microsoft.com/office/drawing/2014/main" xmlns="" id="{29EA2B39-615C-43C8-A440-C23165CF956B}"/>
              </a:ext>
            </a:extLst>
          </p:cNvPr>
          <p:cNvCxnSpPr/>
          <p:nvPr/>
        </p:nvCxnSpPr>
        <p:spPr>
          <a:xfrm flipH="1">
            <a:off x="5668289" y="4296420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0E97B73-F2B5-4EA3-A9E9-C95CCEBBDD90}"/>
              </a:ext>
            </a:extLst>
          </p:cNvPr>
          <p:cNvSpPr/>
          <p:nvPr/>
        </p:nvSpPr>
        <p:spPr>
          <a:xfrm>
            <a:off x="4764183" y="1542339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xmlns="" id="{A5DDF85B-88D7-41BB-9B1B-6364DAC5D670}"/>
              </a:ext>
            </a:extLst>
          </p:cNvPr>
          <p:cNvSpPr/>
          <p:nvPr/>
        </p:nvSpPr>
        <p:spPr>
          <a:xfrm>
            <a:off x="5913843" y="2206126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xmlns="" id="{C5110143-D6F1-457F-8EC0-0048BE4D6106}"/>
              </a:ext>
            </a:extLst>
          </p:cNvPr>
          <p:cNvSpPr/>
          <p:nvPr/>
        </p:nvSpPr>
        <p:spPr>
          <a:xfrm>
            <a:off x="4764183" y="2869913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Oval 35">
            <a:extLst>
              <a:ext uri="{FF2B5EF4-FFF2-40B4-BE49-F238E27FC236}">
                <a16:creationId xmlns:a16="http://schemas.microsoft.com/office/drawing/2014/main" xmlns="" id="{F3EA8ACF-E65D-4CCD-8122-90E0A5627CF4}"/>
              </a:ext>
            </a:extLst>
          </p:cNvPr>
          <p:cNvSpPr/>
          <p:nvPr/>
        </p:nvSpPr>
        <p:spPr>
          <a:xfrm>
            <a:off x="5913843" y="3533700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xmlns="" id="{CF34D817-0327-4C40-A4C5-4B337E11005E}"/>
              </a:ext>
            </a:extLst>
          </p:cNvPr>
          <p:cNvSpPr/>
          <p:nvPr/>
        </p:nvSpPr>
        <p:spPr>
          <a:xfrm>
            <a:off x="4764183" y="4197487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xmlns="" id="{B71AB32D-CE48-4F30-8791-CEF9A5471C5F}"/>
              </a:ext>
            </a:extLst>
          </p:cNvPr>
          <p:cNvSpPr/>
          <p:nvPr/>
        </p:nvSpPr>
        <p:spPr>
          <a:xfrm>
            <a:off x="5913843" y="4861273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A197A4B8-E274-4677-9004-AA526D2C702B}"/>
              </a:ext>
            </a:extLst>
          </p:cNvPr>
          <p:cNvSpPr/>
          <p:nvPr/>
        </p:nvSpPr>
        <p:spPr>
          <a:xfrm>
            <a:off x="716708" y="4368470"/>
            <a:ext cx="3688458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</a:t>
            </a: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xmlns="" id="{4C1C3A51-C38F-4DA2-ADC3-54A6E662F394}"/>
              </a:ext>
            </a:extLst>
          </p:cNvPr>
          <p:cNvSpPr/>
          <p:nvPr/>
        </p:nvSpPr>
        <p:spPr>
          <a:xfrm>
            <a:off x="7137054" y="2389782"/>
            <a:ext cx="4299172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КАЧЕСТВА </a:t>
            </a:r>
            <a:b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ПРЕДОСТАВЛЕНИЯ УСЛУГ</a:t>
            </a:r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xmlns="" id="{390D7CFE-C2D1-424F-AFA7-6CEE04676DD8}"/>
              </a:ext>
            </a:extLst>
          </p:cNvPr>
          <p:cNvSpPr/>
          <p:nvPr/>
        </p:nvSpPr>
        <p:spPr>
          <a:xfrm>
            <a:off x="716708" y="5940513"/>
            <a:ext cx="4299172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МЕР </a:t>
            </a:r>
            <a:b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ПРОТИВОДЕЙСТВИЮ КОРРУПЦИИ</a:t>
            </a:r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xmlns="" id="{6C75D3FA-8CCB-42D0-BEBC-2B9A0E0CFAB4}"/>
              </a:ext>
            </a:extLst>
          </p:cNvPr>
          <p:cNvSpPr/>
          <p:nvPr/>
        </p:nvSpPr>
        <p:spPr>
          <a:xfrm>
            <a:off x="7137054" y="3635747"/>
            <a:ext cx="4539566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xmlns="" id="{85C44864-B511-4503-AD42-1A684E63C2B2}"/>
              </a:ext>
            </a:extLst>
          </p:cNvPr>
          <p:cNvSpPr/>
          <p:nvPr/>
        </p:nvSpPr>
        <p:spPr>
          <a:xfrm>
            <a:off x="716708" y="1679316"/>
            <a:ext cx="4299172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xmlns="" id="{56DDC5C2-3200-4CF9-8A9A-3008B0EEDDED}"/>
              </a:ext>
            </a:extLst>
          </p:cNvPr>
          <p:cNvSpPr/>
          <p:nvPr/>
        </p:nvSpPr>
        <p:spPr>
          <a:xfrm>
            <a:off x="7137054" y="5032257"/>
            <a:ext cx="4299172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КОНТРОЛЬНЫХ МЕРОПРИЯТИЙ ЗА ПРОВОДИМЫМИ РЕЗИДЕНТАМИ И НЕРЕЗИДЕНТАМИ ВАЛЮТНЫМИ ОПЕРАЦИЯМИ</a:t>
            </a: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xmlns="" id="{CF34D817-0327-4C40-A4C5-4B337E11005E}"/>
              </a:ext>
            </a:extLst>
          </p:cNvPr>
          <p:cNvSpPr/>
          <p:nvPr/>
        </p:nvSpPr>
        <p:spPr>
          <a:xfrm>
            <a:off x="4764183" y="5589240"/>
            <a:ext cx="1015999" cy="101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9" name="Straight Connector 50">
            <a:extLst>
              <a:ext uri="{FF2B5EF4-FFF2-40B4-BE49-F238E27FC236}">
                <a16:creationId xmlns:a16="http://schemas.microsoft.com/office/drawing/2014/main" xmlns="" id="{29EA2B39-615C-43C8-A440-C23165CF956B}"/>
              </a:ext>
            </a:extLst>
          </p:cNvPr>
          <p:cNvCxnSpPr/>
          <p:nvPr/>
        </p:nvCxnSpPr>
        <p:spPr>
          <a:xfrm flipH="1">
            <a:off x="5754625" y="5733256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90D7CFE-C2D1-424F-AFA7-6CEE04676DD8}"/>
              </a:ext>
            </a:extLst>
          </p:cNvPr>
          <p:cNvSpPr/>
          <p:nvPr/>
        </p:nvSpPr>
        <p:spPr>
          <a:xfrm>
            <a:off x="716708" y="3196345"/>
            <a:ext cx="42991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РАЗВИТИЕ СИСТЕМЫ НАЛОГОВОГО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341363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8A9FF61-0984-4A0F-A832-A802EDE2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A29E0A11-F42A-49E7-9DE5-638607829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476672"/>
            <a:ext cx="7272807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xmlns="" id="{F3570C44-6FE8-49AF-B7A4-9E71A0B99937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B75FCA94-89E6-46DF-B3FE-4D1BAF170B24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4636BC83-E9B8-447D-9DB5-9BDFE5E257F7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xmlns="" id="{C31A8134-7E60-4FBA-B060-6BF19764A203}"/>
              </a:ext>
            </a:extLst>
          </p:cNvPr>
          <p:cNvSpPr/>
          <p:nvPr/>
        </p:nvSpPr>
        <p:spPr>
          <a:xfrm>
            <a:off x="947428" y="2569467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ПРОЦЕДУР ГОСУДАРСТВЕННОЙ РЕГИСТРАЦИИ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4A6595-9ED4-459F-A708-B2C3ED15E8B4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:a16="http://schemas.microsoft.com/office/drawing/2014/main" xmlns="" id="{90A665F3-CED6-4F33-8F07-BF3E1FF9B70D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5692AB-1F4B-4A5F-B89B-0D9710B1B75A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235531D-331F-43C6-8228-F5BB9636ACDF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ДОСТОВЕРНОСТИ СВЕДЕНИЙ ЕДИНОГО ГОСУДАРСТВЕННОГО РЕЕСТРА ЮРИДИЧЕСКИХ ЛИЦ И ЕДИНОГО ГОСУДАРСТВЕННОГО РЕЕСТРА ИНДИВИДУАЛЬНЫХ ПРЕДПРИНИМАТЕЛЕЙ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E5974A7B-F628-4A16-9B8D-7A7FF3906106}"/>
              </a:ext>
            </a:extLst>
          </p:cNvPr>
          <p:cNvSpPr/>
          <p:nvPr/>
        </p:nvSpPr>
        <p:spPr>
          <a:xfrm>
            <a:off x="6465577" y="1952836"/>
            <a:ext cx="5456765" cy="3139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ВОЗМОЖНОСТЕЙ ОН-ЛАЙН РЕГИСТРАЦИИ 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59104D1-1314-45B7-97F8-EEAB340A8A81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9">
            <a:extLst>
              <a:ext uri="{FF2B5EF4-FFF2-40B4-BE49-F238E27FC236}">
                <a16:creationId xmlns:a16="http://schemas.microsoft.com/office/drawing/2014/main" xmlns="" id="{AB60A0A3-55C8-45C9-9986-B88AB4E021F9}"/>
              </a:ext>
            </a:extLst>
          </p:cNvPr>
          <p:cNvSpPr/>
          <p:nvPr/>
        </p:nvSpPr>
        <p:spPr>
          <a:xfrm>
            <a:off x="6481453" y="2422781"/>
            <a:ext cx="5456764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ПРЕДСТАВЛЕННЫХ ДЛЯ ГОСУДАРСТВЕННОЙ РЕГИСТРАЦИИ В ЭЛЕКТРОННОМ ВИДЕ,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ЕД.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E111FE2-5773-4842-85D1-7BF1AC5BE1DA}"/>
              </a:ext>
            </a:extLst>
          </p:cNvPr>
          <p:cNvSpPr/>
          <p:nvPr/>
        </p:nvSpPr>
        <p:spPr>
          <a:xfrm>
            <a:off x="10799170" y="2962726"/>
            <a:ext cx="985462" cy="3634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9" name="Content Placeholder 5">
            <a:extLst>
              <a:ext uri="{FF2B5EF4-FFF2-40B4-BE49-F238E27FC236}">
                <a16:creationId xmlns:a16="http://schemas.microsoft.com/office/drawing/2014/main" xmlns="" id="{8D79EDC2-176F-4271-9921-196E9F041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47120"/>
              </p:ext>
            </p:extLst>
          </p:nvPr>
        </p:nvGraphicFramePr>
        <p:xfrm>
          <a:off x="6096001" y="2852936"/>
          <a:ext cx="5826334" cy="385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48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F914D9CC-F28F-4907-8281-DF13AEDC2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599783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КАЧЕСТВА ПРЕДОСТАВЛЕНИЯ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УСЛУГ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xmlns="" id="{D6E075E2-6481-4D09-B674-48C55DA7783B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5CB0F129-E995-415C-8024-70DEC915E1E8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83087B22-B9F7-4794-8652-26345E33E113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xmlns="" id="{F7B716B2-20A4-4A6C-8322-9B0A4CBD7AEB}"/>
              </a:ext>
            </a:extLst>
          </p:cNvPr>
          <p:cNvSpPr/>
          <p:nvPr/>
        </p:nvSpPr>
        <p:spPr>
          <a:xfrm>
            <a:off x="947428" y="2569467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СТАНДАРТИЗАЦИЯ И УНИФИКАЦИЯ ФОРМ ДОКУМЕНТОВ, ИСПОЛЬЗУЕМЫХ ПРИ РЕАЛИЗАЦИИ ФУНКЦИЙ ФНС РОССИИ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7413A2-10B1-415F-B0BA-6A49BB12D1AA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:a16="http://schemas.microsoft.com/office/drawing/2014/main" xmlns="" id="{F4818398-CA14-4760-BB4B-939F5A0469C5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91D2051-741F-4D61-8A0D-E00E99B907A7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Pentagon 16">
            <a:extLst>
              <a:ext uri="{FF2B5EF4-FFF2-40B4-BE49-F238E27FC236}">
                <a16:creationId xmlns:a16="http://schemas.microsoft.com/office/drawing/2014/main" xmlns="" id="{83B94FB5-A707-47FF-94AD-7F78C7726D96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D96B642-438B-4C47-8323-1EA5E672D373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3D4CCF9-1BAB-4971-B83C-826D024C9EA0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ФУНКЦИОНИРОВАНИЯ МЕХАНИЗМОВ ОЦЕНКИ ГРАЖДАНАМИ КАЧЕСТВА ПРЕДОСТАВЛЕНИЯ УСЛУГ, МОНИТОРИНГА И КОНТРОЛЯ КАЧЕСТВА ПРЕДОСТАВЛЕНИЯ УСЛУГ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xmlns="" id="{DC0B4F04-25F3-42DE-9D37-1F20E012DF00}"/>
              </a:ext>
            </a:extLst>
          </p:cNvPr>
          <p:cNvSpPr/>
          <p:nvPr/>
        </p:nvSpPr>
        <p:spPr>
          <a:xfrm>
            <a:off x="947428" y="5036621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ИНФОРМИРОВАННОСТИ ПОЛУЧАТЕЛЕЙ ГОСУДАРСТВЕННЫХ УСЛУГ ФНС РОССИИ О СИСТЕМЕ ОЦЕНКИ КАЧЕСТВА ОБСЛУЖИВАНИЯ В НАЛОГОВЫХ ОРГАНАХ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6465577" y="1952836"/>
            <a:ext cx="5456765" cy="5355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УРОВЕНЬ УДОВЛЕТВОРЕННОСТИ ГРАЖДАН КАЧЕСТВОМ ПРЕДОСТАВЛЕНИЯ ГОСУДАРСТВЕННЫХ УСЛУГ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xmlns="" id="{7E532A5C-1F1D-4CCA-AB45-36B2B61E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623778"/>
              </p:ext>
            </p:extLst>
          </p:nvPr>
        </p:nvGraphicFramePr>
        <p:xfrm>
          <a:off x="6096000" y="2531688"/>
          <a:ext cx="5826334" cy="404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6672064" y="3933056"/>
            <a:ext cx="4841521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708068" y="6237312"/>
            <a:ext cx="5781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Roboto Condensed" panose="020B0604020202020204" charset="0"/>
                <a:ea typeface="Roboto Condensed" panose="020B0604020202020204" charset="0"/>
              </a:rPr>
              <a:t>KPI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 в 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соответствии с 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постановлением Правительства РФ 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от 12.12.2012 № 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1284 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20450" y="6525344"/>
            <a:ext cx="4472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* - планируемое значение уровня удовлетворенности за 2021 год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246055" y="6381328"/>
            <a:ext cx="462013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7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DF44E1-E8A9-45BB-B3F4-46540A8F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287221F0-424E-42E4-988D-C14D6A9DE8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590491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РАЗВИТИЕ СИСТЕМЫ НАЛОГОВОГО МОНИТОРИНГА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xmlns="" id="{BF7A8AF4-FBE3-4F3B-BBDE-A4D54184303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AD8F2144-0736-4512-A287-D50F8891F65C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:a16="http://schemas.microsoft.com/office/drawing/2014/main" xmlns="" id="{76B0BD24-C49A-46E6-92F0-B1F86C4D07C9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xmlns="" id="{19599A27-720C-4F3A-98F3-95205CF4143E}"/>
              </a:ext>
            </a:extLst>
          </p:cNvPr>
          <p:cNvSpPr/>
          <p:nvPr/>
        </p:nvSpPr>
        <p:spPr>
          <a:xfrm>
            <a:off x="947428" y="2153970"/>
            <a:ext cx="4417838" cy="12557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расширенного информационного взаимодействия между налоговыми органами и налогоплательщиками с последующей интеграцией функции государственного налогового контроля в корпоративные информационные системы налогоплательщиков при проведении налогового мониторинга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CB194C-F6A5-443A-AE9A-0678C507741C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93B46449-B21C-4427-A607-0E66DDBF4868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cap="all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Увеличение количества налогоплательщиков, в отношении которых проводится налоговый мониторинг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BFBF09C-74F9-4ED6-8F40-4FE605B5A88C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D95BE46-2791-46F7-B0C7-53DB1EC65001}"/>
              </a:ext>
            </a:extLst>
          </p:cNvPr>
          <p:cNvSpPr/>
          <p:nvPr/>
        </p:nvSpPr>
        <p:spPr>
          <a:xfrm>
            <a:off x="7511979" y="2960948"/>
            <a:ext cx="2844313" cy="2699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112267DD-A71F-45AB-B1E0-6DF334C523D3}"/>
              </a:ext>
            </a:extLst>
          </p:cNvPr>
          <p:cNvSpPr txBox="1">
            <a:spLocks/>
          </p:cNvSpPr>
          <p:nvPr/>
        </p:nvSpPr>
        <p:spPr>
          <a:xfrm>
            <a:off x="7428148" y="3385597"/>
            <a:ext cx="3065853" cy="1813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42900" algn="l"/>
              </a:tabLst>
            </a:pPr>
            <a:r>
              <a:rPr lang="ru-RU" sz="18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2021</a:t>
            </a:r>
            <a:endParaRPr lang="ru-RU" sz="1800" dirty="0">
              <a:solidFill>
                <a:srgbClr val="5F5F5F"/>
              </a:solidFill>
              <a:latin typeface="Roboto Condensed" panose="02000000000000000000" pitchFamily="2" charset="0"/>
            </a:endParaRPr>
          </a:p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8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0%</a:t>
            </a:r>
          </a:p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НЕ МЕНЕЕ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155089</TotalTime>
  <Words>1076</Words>
  <Application>Microsoft Office PowerPoint</Application>
  <PresentationFormat>Произвольный</PresentationFormat>
  <Paragraphs>209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Open Sans Light</vt:lpstr>
      <vt:lpstr>Calibri</vt:lpstr>
      <vt:lpstr>Arial Narrow</vt:lpstr>
      <vt:lpstr>Roboto Condensed</vt:lpstr>
      <vt:lpstr>Open Sans</vt:lpstr>
      <vt:lpstr>Calibri Light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1468</cp:revision>
  <cp:lastPrinted>2021-03-25T15:04:18Z</cp:lastPrinted>
  <dcterms:created xsi:type="dcterms:W3CDTF">2014-10-08T23:03:32Z</dcterms:created>
  <dcterms:modified xsi:type="dcterms:W3CDTF">2021-03-26T06:43:38Z</dcterms:modified>
</cp:coreProperties>
</file>