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0" r:id="rId1"/>
    <p:sldMasterId id="2147483897" r:id="rId2"/>
  </p:sldMasterIdLst>
  <p:notesMasterIdLst>
    <p:notesMasterId r:id="rId4"/>
  </p:notesMasterIdLst>
  <p:sldIdLst>
    <p:sldId id="1473" r:id="rId3"/>
  </p:sldIdLst>
  <p:sldSz cx="12192000" cy="6858000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D2"/>
    <a:srgbClr val="E3801D"/>
    <a:srgbClr val="2470AE"/>
    <a:srgbClr val="EF6011"/>
    <a:srgbClr val="287ABE"/>
    <a:srgbClr val="539DDB"/>
    <a:srgbClr val="348CD4"/>
    <a:srgbClr val="63A7DF"/>
    <a:srgbClr val="77B2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 autoAdjust="0"/>
    <p:restoredTop sz="96357" autoAdjust="0"/>
  </p:normalViewPr>
  <p:slideViewPr>
    <p:cSldViewPr snapToObjects="1">
      <p:cViewPr varScale="1">
        <p:scale>
          <a:sx n="85" d="100"/>
          <a:sy n="85" d="100"/>
        </p:scale>
        <p:origin x="480" y="72"/>
      </p:cViewPr>
      <p:guideLst>
        <p:guide orient="horz" pos="1570"/>
        <p:guide pos="3984"/>
        <p:guide orient="horz" pos="109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47" Type="http://schemas.microsoft.com/office/2015/10/relationships/revisionInfo" Target="revisionInfo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1825A5-2E20-4EBA-B845-731C74A1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5A677010-D983-49A8-91E4-659E96672BEB}"/>
              </a:ext>
            </a:extLst>
          </p:cNvPr>
          <p:cNvSpPr/>
          <p:nvPr/>
        </p:nvSpPr>
        <p:spPr>
          <a:xfrm>
            <a:off x="-3009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4" y="261230"/>
            <a:ext cx="8508057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КАРТА ПЕРСОНАЛЬНОЙ ОТВЕТСТВЕННОСТИ СТРУКТУРНЫХ ПОДРАЗДЕЛЕНИЙ ФНС РОССИИ ЗА ДОСТИЖЕНИЕ РЕЗУЛЬТАТОВ ПОКАЗАТЕЛЕЙ ПУБЛИЧНОЙ ДЕКЛАРАЦИИ ЦЕЛЕЙ И ЗАДАЧ ФНС РОССИИ </a:t>
            </a:r>
            <a:r>
              <a:rPr lang="ru-RU" sz="2000" b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 </a:t>
            </a:r>
            <a:r>
              <a:rPr lang="ru-RU" sz="2000" b="1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2022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ГОД</a:t>
            </a:r>
          </a:p>
        </p:txBody>
      </p:sp>
      <p:sp>
        <p:nvSpPr>
          <p:cNvPr id="47" name="Oval 35">
            <a:extLst>
              <a:ext uri="{FF2B5EF4-FFF2-40B4-BE49-F238E27FC236}">
                <a16:creationId xmlns="" xmlns:a16="http://schemas.microsoft.com/office/drawing/2014/main" id="{979E4F8D-4CBF-435F-8652-D28E3EE95A36}"/>
              </a:ext>
            </a:extLst>
          </p:cNvPr>
          <p:cNvSpPr/>
          <p:nvPr/>
        </p:nvSpPr>
        <p:spPr>
          <a:xfrm>
            <a:off x="264678" y="1784875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Oval 35">
            <a:extLst>
              <a:ext uri="{FF2B5EF4-FFF2-40B4-BE49-F238E27FC236}">
                <a16:creationId xmlns="" xmlns:a16="http://schemas.microsoft.com/office/drawing/2014/main" id="{64B824EF-A695-4913-AE2E-C55E5104AFF8}"/>
              </a:ext>
            </a:extLst>
          </p:cNvPr>
          <p:cNvSpPr/>
          <p:nvPr/>
        </p:nvSpPr>
        <p:spPr>
          <a:xfrm>
            <a:off x="264678" y="242088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="" xmlns:a16="http://schemas.microsoft.com/office/drawing/2014/main" id="{F6964F19-5BE5-431B-B644-5ABA86A7AB72}"/>
              </a:ext>
            </a:extLst>
          </p:cNvPr>
          <p:cNvSpPr/>
          <p:nvPr/>
        </p:nvSpPr>
        <p:spPr>
          <a:xfrm>
            <a:off x="264678" y="306901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Oval 35">
            <a:extLst>
              <a:ext uri="{FF2B5EF4-FFF2-40B4-BE49-F238E27FC236}">
                <a16:creationId xmlns="" xmlns:a16="http://schemas.microsoft.com/office/drawing/2014/main" id="{00B1186B-4B44-4465-84E4-07E8968BF6B9}"/>
              </a:ext>
            </a:extLst>
          </p:cNvPr>
          <p:cNvSpPr/>
          <p:nvPr/>
        </p:nvSpPr>
        <p:spPr>
          <a:xfrm>
            <a:off x="264678" y="3671765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Oval 35">
            <a:extLst>
              <a:ext uri="{FF2B5EF4-FFF2-40B4-BE49-F238E27FC236}">
                <a16:creationId xmlns="" xmlns:a16="http://schemas.microsoft.com/office/drawing/2014/main" id="{297EABFB-1F5E-43BC-87A5-ACBC25D79E00}"/>
              </a:ext>
            </a:extLst>
          </p:cNvPr>
          <p:cNvSpPr/>
          <p:nvPr/>
        </p:nvSpPr>
        <p:spPr>
          <a:xfrm>
            <a:off x="264678" y="432544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Oval 35">
            <a:extLst>
              <a:ext uri="{FF2B5EF4-FFF2-40B4-BE49-F238E27FC236}">
                <a16:creationId xmlns="" xmlns:a16="http://schemas.microsoft.com/office/drawing/2014/main" id="{A99E854E-75B9-4271-9CD5-97A083B6C195}"/>
              </a:ext>
            </a:extLst>
          </p:cNvPr>
          <p:cNvSpPr/>
          <p:nvPr/>
        </p:nvSpPr>
        <p:spPr>
          <a:xfrm>
            <a:off x="264678" y="497717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CA2E276B-866F-407A-9F78-044CB93B4972}"/>
              </a:ext>
            </a:extLst>
          </p:cNvPr>
          <p:cNvCxnSpPr>
            <a:cxnSpLocks/>
          </p:cNvCxnSpPr>
          <p:nvPr/>
        </p:nvCxnSpPr>
        <p:spPr>
          <a:xfrm>
            <a:off x="3009" y="2311571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16F05F9B-28B8-4113-A755-D9CC4635EE68}"/>
              </a:ext>
            </a:extLst>
          </p:cNvPr>
          <p:cNvCxnSpPr>
            <a:cxnSpLocks/>
          </p:cNvCxnSpPr>
          <p:nvPr/>
        </p:nvCxnSpPr>
        <p:spPr>
          <a:xfrm>
            <a:off x="0" y="2996952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9953DCD9-C23B-4C79-901A-057B5AFBFB6F}"/>
              </a:ext>
            </a:extLst>
          </p:cNvPr>
          <p:cNvCxnSpPr>
            <a:cxnSpLocks/>
          </p:cNvCxnSpPr>
          <p:nvPr/>
        </p:nvCxnSpPr>
        <p:spPr>
          <a:xfrm>
            <a:off x="0" y="3618506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8D38AC64-B625-4F37-AA4B-3DBC077650B1}"/>
              </a:ext>
            </a:extLst>
          </p:cNvPr>
          <p:cNvCxnSpPr>
            <a:cxnSpLocks/>
          </p:cNvCxnSpPr>
          <p:nvPr/>
        </p:nvCxnSpPr>
        <p:spPr>
          <a:xfrm>
            <a:off x="0" y="4235581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60FC1185-DA9D-429E-941D-ED30754774C2}"/>
              </a:ext>
            </a:extLst>
          </p:cNvPr>
          <p:cNvCxnSpPr>
            <a:cxnSpLocks/>
          </p:cNvCxnSpPr>
          <p:nvPr/>
        </p:nvCxnSpPr>
        <p:spPr>
          <a:xfrm>
            <a:off x="11324" y="5553236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7687FCAE-A20D-443A-ABDE-2E7FB829216A}"/>
              </a:ext>
            </a:extLst>
          </p:cNvPr>
          <p:cNvCxnSpPr>
            <a:cxnSpLocks/>
          </p:cNvCxnSpPr>
          <p:nvPr/>
        </p:nvCxnSpPr>
        <p:spPr>
          <a:xfrm>
            <a:off x="3009" y="1736812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11C6186F-95CC-4DE4-8909-1B372A13FCDF}"/>
              </a:ext>
            </a:extLst>
          </p:cNvPr>
          <p:cNvSpPr/>
          <p:nvPr/>
        </p:nvSpPr>
        <p:spPr>
          <a:xfrm>
            <a:off x="1027701" y="2555221"/>
            <a:ext cx="3799374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</a:t>
            </a:r>
            <a:r>
              <a:rPr lang="ru-RU" sz="9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КАЧЕСТВА ПРЕДОСТАВЛЕНИЯ </a:t>
            </a: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</a:t>
            </a:r>
          </a:p>
        </p:txBody>
      </p:sp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B5925A7E-2CEF-4DB4-976F-7E22E0E417B8}"/>
              </a:ext>
            </a:extLst>
          </p:cNvPr>
          <p:cNvSpPr/>
          <p:nvPr/>
        </p:nvSpPr>
        <p:spPr>
          <a:xfrm>
            <a:off x="1027701" y="5749892"/>
            <a:ext cx="3799374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</a:t>
            </a:r>
            <a:r>
              <a:rPr lang="ru-RU" sz="9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МЕР ПО </a:t>
            </a: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ПРОТИВОДЕЙСТВИЮ КОРРУПЦИИ</a:t>
            </a:r>
          </a:p>
        </p:txBody>
      </p:sp>
      <p:sp>
        <p:nvSpPr>
          <p:cNvPr id="61" name="Rectangle 29">
            <a:extLst>
              <a:ext uri="{FF2B5EF4-FFF2-40B4-BE49-F238E27FC236}">
                <a16:creationId xmlns="" xmlns:a16="http://schemas.microsoft.com/office/drawing/2014/main" id="{BA8716CC-C59E-45C0-A7A0-0C221B15FE3C}"/>
              </a:ext>
            </a:extLst>
          </p:cNvPr>
          <p:cNvSpPr/>
          <p:nvPr/>
        </p:nvSpPr>
        <p:spPr>
          <a:xfrm>
            <a:off x="1027701" y="5052801"/>
            <a:ext cx="3799374" cy="4662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КОНТРОЛЬНЫХ МЕРОПРИЯТИЙ ЗА ПРОВОДИМЫМИ РЕЗИДЕНТАМИ И НЕРЕЗИДЕНТАМИ ВАЛЮТНЫМИ ОПЕРАЦИЯМИ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="" xmlns:a16="http://schemas.microsoft.com/office/drawing/2014/main" id="{D9F60900-2F89-4929-99E8-0BCCB11FF6A1}"/>
              </a:ext>
            </a:extLst>
          </p:cNvPr>
          <p:cNvSpPr/>
          <p:nvPr/>
        </p:nvSpPr>
        <p:spPr>
          <a:xfrm>
            <a:off x="1040745" y="1486340"/>
            <a:ext cx="3561669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ПРИОРИТЕТНЫЕ ЦЕЛИ</a:t>
            </a:r>
          </a:p>
        </p:txBody>
      </p:sp>
      <p:sp>
        <p:nvSpPr>
          <p:cNvPr id="63" name="Rectangle 29">
            <a:extLst>
              <a:ext uri="{FF2B5EF4-FFF2-40B4-BE49-F238E27FC236}">
                <a16:creationId xmlns="" xmlns:a16="http://schemas.microsoft.com/office/drawing/2014/main" id="{8E5CCB62-65BD-426D-9E5B-5B15F7C1E368}"/>
              </a:ext>
            </a:extLst>
          </p:cNvPr>
          <p:cNvSpPr/>
          <p:nvPr/>
        </p:nvSpPr>
        <p:spPr>
          <a:xfrm>
            <a:off x="4913954" y="1486340"/>
            <a:ext cx="3290669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</a:t>
            </a:r>
          </a:p>
        </p:txBody>
      </p:sp>
      <p:sp>
        <p:nvSpPr>
          <p:cNvPr id="64" name="Rectangle 29">
            <a:extLst>
              <a:ext uri="{FF2B5EF4-FFF2-40B4-BE49-F238E27FC236}">
                <a16:creationId xmlns="" xmlns:a16="http://schemas.microsoft.com/office/drawing/2014/main" id="{DC9EB475-0AAD-42FF-BB93-A4F99B6D9162}"/>
              </a:ext>
            </a:extLst>
          </p:cNvPr>
          <p:cNvSpPr/>
          <p:nvPr/>
        </p:nvSpPr>
        <p:spPr>
          <a:xfrm>
            <a:off x="8516164" y="1486340"/>
            <a:ext cx="2699985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ОТВЕТСТВЕННЫЙ ИСПОЛНИТЕЛЬ</a:t>
            </a:r>
          </a:p>
        </p:txBody>
      </p:sp>
      <p:sp>
        <p:nvSpPr>
          <p:cNvPr id="73" name="Rectangle 29">
            <a:extLst>
              <a:ext uri="{FF2B5EF4-FFF2-40B4-BE49-F238E27FC236}">
                <a16:creationId xmlns="" xmlns:a16="http://schemas.microsoft.com/office/drawing/2014/main" id="{976E4C6F-ADA4-4186-821D-E1E4761722BB}"/>
              </a:ext>
            </a:extLst>
          </p:cNvPr>
          <p:cNvSpPr/>
          <p:nvPr/>
        </p:nvSpPr>
        <p:spPr>
          <a:xfrm>
            <a:off x="4901483" y="2384948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уровня удовлетворенности граждан качеством предоставления государственных услуг не менее 90%</a:t>
            </a:r>
          </a:p>
        </p:txBody>
      </p:sp>
      <p:sp>
        <p:nvSpPr>
          <p:cNvPr id="74" name="Rectangle 29">
            <a:extLst>
              <a:ext uri="{FF2B5EF4-FFF2-40B4-BE49-F238E27FC236}">
                <a16:creationId xmlns="" xmlns:a16="http://schemas.microsoft.com/office/drawing/2014/main" id="{46D3A054-895A-451E-9B7B-D9221C1B9A3E}"/>
              </a:ext>
            </a:extLst>
          </p:cNvPr>
          <p:cNvSpPr/>
          <p:nvPr/>
        </p:nvSpPr>
        <p:spPr>
          <a:xfrm>
            <a:off x="4901483" y="5625244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высокой доли налогоплательщиков, дающих высокий уровень оценки работе, проводимой ФНС  России по противодействию коррупции</a:t>
            </a:r>
          </a:p>
        </p:txBody>
      </p:sp>
      <p:sp>
        <p:nvSpPr>
          <p:cNvPr id="77" name="Rectangle 29">
            <a:extLst>
              <a:ext uri="{FF2B5EF4-FFF2-40B4-BE49-F238E27FC236}">
                <a16:creationId xmlns="" xmlns:a16="http://schemas.microsoft.com/office/drawing/2014/main" id="{553D16AE-229C-4C14-9B4E-E0411A43F832}"/>
              </a:ext>
            </a:extLst>
          </p:cNvPr>
          <p:cNvSpPr/>
          <p:nvPr/>
        </p:nvSpPr>
        <p:spPr>
          <a:xfrm>
            <a:off x="4901483" y="4981338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Достижение заявленного уровня значения показателя результативности контрольных мероприятий в валютной сфере</a:t>
            </a:r>
          </a:p>
        </p:txBody>
      </p:sp>
      <p:sp>
        <p:nvSpPr>
          <p:cNvPr id="85" name="Rectangle 29">
            <a:extLst>
              <a:ext uri="{FF2B5EF4-FFF2-40B4-BE49-F238E27FC236}">
                <a16:creationId xmlns="" xmlns:a16="http://schemas.microsoft.com/office/drawing/2014/main" id="{6AC4BA6F-0F0F-47FC-98B2-377C72D71556}"/>
              </a:ext>
            </a:extLst>
          </p:cNvPr>
          <p:cNvSpPr/>
          <p:nvPr/>
        </p:nvSpPr>
        <p:spPr>
          <a:xfrm>
            <a:off x="8472528" y="2563974"/>
            <a:ext cx="3294412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интерактивных сервисов</a:t>
            </a:r>
          </a:p>
        </p:txBody>
      </p:sp>
      <p:sp>
        <p:nvSpPr>
          <p:cNvPr id="86" name="Rectangle 29">
            <a:extLst>
              <a:ext uri="{FF2B5EF4-FFF2-40B4-BE49-F238E27FC236}">
                <a16:creationId xmlns="" xmlns:a16="http://schemas.microsoft.com/office/drawing/2014/main" id="{76E6005C-B043-4782-A188-4A942A754DCA}"/>
              </a:ext>
            </a:extLst>
          </p:cNvPr>
          <p:cNvSpPr/>
          <p:nvPr/>
        </p:nvSpPr>
        <p:spPr>
          <a:xfrm>
            <a:off x="8472528" y="5749893"/>
            <a:ext cx="3294412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кадров</a:t>
            </a:r>
          </a:p>
        </p:txBody>
      </p:sp>
      <p:sp>
        <p:nvSpPr>
          <p:cNvPr id="89" name="Rectangle 29">
            <a:extLst>
              <a:ext uri="{FF2B5EF4-FFF2-40B4-BE49-F238E27FC236}">
                <a16:creationId xmlns="" xmlns:a16="http://schemas.microsoft.com/office/drawing/2014/main" id="{E1CF25DB-6BF9-4C64-B0A0-17D3734BDE3A}"/>
              </a:ext>
            </a:extLst>
          </p:cNvPr>
          <p:cNvSpPr/>
          <p:nvPr/>
        </p:nvSpPr>
        <p:spPr>
          <a:xfrm>
            <a:off x="8472528" y="5115125"/>
            <a:ext cx="3294412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международного сотрудничества и валютного контроля</a:t>
            </a:r>
          </a:p>
        </p:txBody>
      </p:sp>
      <p:sp>
        <p:nvSpPr>
          <p:cNvPr id="45" name="Oval 35">
            <a:extLst>
              <a:ext uri="{FF2B5EF4-FFF2-40B4-BE49-F238E27FC236}">
                <a16:creationId xmlns="" xmlns:a16="http://schemas.microsoft.com/office/drawing/2014/main" id="{297EABFB-1F5E-43BC-87A5-ACBC25D79E00}"/>
              </a:ext>
            </a:extLst>
          </p:cNvPr>
          <p:cNvSpPr/>
          <p:nvPr/>
        </p:nvSpPr>
        <p:spPr>
          <a:xfrm>
            <a:off x="264678" y="562934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Rectangle 29">
            <a:extLst>
              <a:ext uri="{FF2B5EF4-FFF2-40B4-BE49-F238E27FC236}">
                <a16:creationId xmlns="" xmlns:a16="http://schemas.microsoft.com/office/drawing/2014/main" id="{BA8716CC-C59E-45C0-A7A0-0C221B15FE3C}"/>
              </a:ext>
            </a:extLst>
          </p:cNvPr>
          <p:cNvSpPr/>
          <p:nvPr/>
        </p:nvSpPr>
        <p:spPr>
          <a:xfrm>
            <a:off x="1027701" y="3178388"/>
            <a:ext cx="3870774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СИСТЕМЫ НАЛОГОВОГО МОНИТОРИНГА</a:t>
            </a:r>
            <a:endParaRPr lang="ru-RU" sz="9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Rectangle 29">
            <a:extLst>
              <a:ext uri="{FF2B5EF4-FFF2-40B4-BE49-F238E27FC236}">
                <a16:creationId xmlns="" xmlns:a16="http://schemas.microsoft.com/office/drawing/2014/main" id="{553D16AE-229C-4C14-9B4E-E0411A43F832}"/>
              </a:ext>
            </a:extLst>
          </p:cNvPr>
          <p:cNvSpPr/>
          <p:nvPr/>
        </p:nvSpPr>
        <p:spPr>
          <a:xfrm>
            <a:off x="4901483" y="3032956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latin typeface="Roboto Condensed" panose="020B0604020202020204" charset="0"/>
                <a:ea typeface="Roboto Condensed" panose="020B0604020202020204" charset="0"/>
              </a:rPr>
              <a:t>Онлайн-администрирование налогоплательщиков в отношении которых проводится налоговый мониторинг, добровольное исполнение ими налоговых обязательств</a:t>
            </a:r>
            <a:endParaRPr lang="ru-RU" sz="900" dirty="0">
              <a:solidFill>
                <a:schemeClr val="tx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="" xmlns:a16="http://schemas.microsoft.com/office/drawing/2014/main" id="{E1CF25DB-6BF9-4C64-B0A0-17D3734BDE3A}"/>
              </a:ext>
            </a:extLst>
          </p:cNvPr>
          <p:cNvSpPr/>
          <p:nvPr/>
        </p:nvSpPr>
        <p:spPr>
          <a:xfrm>
            <a:off x="8472528" y="3157606"/>
            <a:ext cx="3294412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</a:t>
            </a:r>
            <a:r>
              <a:rPr lang="ru-RU" sz="9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налогового мониторинга</a:t>
            </a:r>
            <a:endParaRPr lang="ru-RU" sz="9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60FC1185-DA9D-429E-941D-ED30754774C2}"/>
              </a:ext>
            </a:extLst>
          </p:cNvPr>
          <p:cNvCxnSpPr>
            <a:cxnSpLocks/>
          </p:cNvCxnSpPr>
          <p:nvPr/>
        </p:nvCxnSpPr>
        <p:spPr>
          <a:xfrm>
            <a:off x="-8315" y="4914826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35">
            <a:extLst>
              <a:ext uri="{FF2B5EF4-FFF2-40B4-BE49-F238E27FC236}">
                <a16:creationId xmlns="" xmlns:a16="http://schemas.microsoft.com/office/drawing/2014/main" id="{297EABFB-1F5E-43BC-87A5-ACBC25D79E00}"/>
              </a:ext>
            </a:extLst>
          </p:cNvPr>
          <p:cNvSpPr/>
          <p:nvPr/>
        </p:nvSpPr>
        <p:spPr>
          <a:xfrm>
            <a:off x="264678" y="626780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0" name="Rectangle 29">
            <a:extLst>
              <a:ext uri="{FF2B5EF4-FFF2-40B4-BE49-F238E27FC236}">
                <a16:creationId xmlns="" xmlns:a16="http://schemas.microsoft.com/office/drawing/2014/main" id="{BA8716CC-C59E-45C0-A7A0-0C221B15FE3C}"/>
              </a:ext>
            </a:extLst>
          </p:cNvPr>
          <p:cNvSpPr/>
          <p:nvPr/>
        </p:nvSpPr>
        <p:spPr>
          <a:xfrm>
            <a:off x="1027701" y="6352352"/>
            <a:ext cx="3870774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Внедрение принципов и культуры человекоцентричности</a:t>
            </a:r>
          </a:p>
        </p:txBody>
      </p:sp>
      <p:sp>
        <p:nvSpPr>
          <p:cNvPr id="71" name="Rectangle 29">
            <a:extLst>
              <a:ext uri="{FF2B5EF4-FFF2-40B4-BE49-F238E27FC236}">
                <a16:creationId xmlns="" xmlns:a16="http://schemas.microsoft.com/office/drawing/2014/main" id="{553D16AE-229C-4C14-9B4E-E0411A43F832}"/>
              </a:ext>
            </a:extLst>
          </p:cNvPr>
          <p:cNvSpPr/>
          <p:nvPr/>
        </p:nvSpPr>
        <p:spPr>
          <a:xfrm>
            <a:off x="4901483" y="6237312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latin typeface="Roboto Condensed" panose="020B0604020202020204" charset="0"/>
                <a:ea typeface="Roboto Condensed" panose="020B0604020202020204" charset="0"/>
              </a:rPr>
              <a:t>Развитие эффективной организационной среды внутри и вовне ФНС России</a:t>
            </a:r>
          </a:p>
        </p:txBody>
      </p:sp>
      <p:sp>
        <p:nvSpPr>
          <p:cNvPr id="90" name="Rectangle 29">
            <a:extLst>
              <a:ext uri="{FF2B5EF4-FFF2-40B4-BE49-F238E27FC236}">
                <a16:creationId xmlns="" xmlns:a16="http://schemas.microsoft.com/office/drawing/2014/main" id="{E1CF25DB-6BF9-4C64-B0A0-17D3734BDE3A}"/>
              </a:ext>
            </a:extLst>
          </p:cNvPr>
          <p:cNvSpPr/>
          <p:nvPr/>
        </p:nvSpPr>
        <p:spPr>
          <a:xfrm>
            <a:off x="8472528" y="6290027"/>
            <a:ext cx="3321153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latin typeface="Roboto Condensed" panose="020B0604020202020204" charset="0"/>
                <a:ea typeface="Roboto Condensed" panose="020B0604020202020204" charset="0"/>
              </a:rPr>
              <a:t>Управление организационного </a:t>
            </a:r>
            <a:r>
              <a:rPr lang="ru-RU" sz="900" dirty="0">
                <a:latin typeface="Roboto Condensed" panose="020B0604020202020204" charset="0"/>
                <a:ea typeface="Roboto Condensed" panose="020B0604020202020204" charset="0"/>
              </a:rPr>
              <a:t>развития и пользовательского опыта</a:t>
            </a:r>
            <a:endParaRPr lang="ru-RU" sz="900" dirty="0">
              <a:solidFill>
                <a:schemeClr val="tx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60FC1185-DA9D-429E-941D-ED30754774C2}"/>
              </a:ext>
            </a:extLst>
          </p:cNvPr>
          <p:cNvCxnSpPr>
            <a:cxnSpLocks/>
          </p:cNvCxnSpPr>
          <p:nvPr/>
        </p:nvCxnSpPr>
        <p:spPr>
          <a:xfrm>
            <a:off x="11324" y="6195748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29">
            <a:extLst>
              <a:ext uri="{FF2B5EF4-FFF2-40B4-BE49-F238E27FC236}">
                <a16:creationId xmlns="" xmlns:a16="http://schemas.microsoft.com/office/drawing/2014/main" id="{9FA3B075-28E3-472E-BBB9-B13EBAF430E9}"/>
              </a:ext>
            </a:extLst>
          </p:cNvPr>
          <p:cNvSpPr/>
          <p:nvPr/>
        </p:nvSpPr>
        <p:spPr>
          <a:xfrm>
            <a:off x="1027701" y="1872505"/>
            <a:ext cx="3799374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93" name="Rectangle 29">
            <a:extLst>
              <a:ext uri="{FF2B5EF4-FFF2-40B4-BE49-F238E27FC236}">
                <a16:creationId xmlns="" xmlns:a16="http://schemas.microsoft.com/office/drawing/2014/main" id="{86FADAF7-237F-4B0F-A4F6-7E4FC25DB0A9}"/>
              </a:ext>
            </a:extLst>
          </p:cNvPr>
          <p:cNvSpPr/>
          <p:nvPr/>
        </p:nvSpPr>
        <p:spPr>
          <a:xfrm>
            <a:off x="4901483" y="1736876"/>
            <a:ext cx="3528000" cy="57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возможностей он-лайн регистрации </a:t>
            </a:r>
          </a:p>
        </p:txBody>
      </p:sp>
      <p:sp>
        <p:nvSpPr>
          <p:cNvPr id="94" name="Rectangle 29">
            <a:extLst>
              <a:ext uri="{FF2B5EF4-FFF2-40B4-BE49-F238E27FC236}">
                <a16:creationId xmlns="" xmlns:a16="http://schemas.microsoft.com/office/drawing/2014/main" id="{98758DC4-BDBD-4A31-958E-93B57C8C4064}"/>
              </a:ext>
            </a:extLst>
          </p:cNvPr>
          <p:cNvSpPr/>
          <p:nvPr/>
        </p:nvSpPr>
        <p:spPr>
          <a:xfrm>
            <a:off x="8472528" y="1934829"/>
            <a:ext cx="3294412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регистрации и учета налогоплательщиков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="" xmlns:a16="http://schemas.microsoft.com/office/drawing/2014/main" id="{714DBC2B-E035-4E68-9F01-8209A46C1890}"/>
              </a:ext>
            </a:extLst>
          </p:cNvPr>
          <p:cNvSpPr/>
          <p:nvPr/>
        </p:nvSpPr>
        <p:spPr>
          <a:xfrm>
            <a:off x="8472528" y="3868066"/>
            <a:ext cx="3294412" cy="2169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досудебного урегулирования налоговых споров</a:t>
            </a:r>
          </a:p>
        </p:txBody>
      </p:sp>
      <p:sp>
        <p:nvSpPr>
          <p:cNvPr id="96" name="Rectangle 29">
            <a:extLst>
              <a:ext uri="{FF2B5EF4-FFF2-40B4-BE49-F238E27FC236}">
                <a16:creationId xmlns="" xmlns:a16="http://schemas.microsoft.com/office/drawing/2014/main" id="{A106AAE1-0FF5-41DD-B69D-DFCEC043B797}"/>
              </a:ext>
            </a:extLst>
          </p:cNvPr>
          <p:cNvSpPr/>
          <p:nvPr/>
        </p:nvSpPr>
        <p:spPr>
          <a:xfrm>
            <a:off x="1027701" y="3716523"/>
            <a:ext cx="3799374" cy="4662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УСЛОВИЙ ДЛЯ ЗАЩИТЫ ИНТЕРЕСОВ </a:t>
            </a:r>
            <a:r>
              <a:rPr lang="ru-RU" sz="9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ЗАЯВИТЕЛЕЙ </a:t>
            </a: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ДОСУДЕБНОГО УРЕГУЛИРОВАНИЯ СПОРОВ И </a:t>
            </a:r>
            <a:r>
              <a:rPr lang="ru-RU" sz="9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СНИЖЕНИЕ КОНФЛИКТНОСТИ С ЗАЯВИТЕЛЯМИ</a:t>
            </a:r>
            <a:endParaRPr lang="ru-RU" sz="9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7" name="Rectangle 29">
            <a:extLst>
              <a:ext uri="{FF2B5EF4-FFF2-40B4-BE49-F238E27FC236}">
                <a16:creationId xmlns="" xmlns:a16="http://schemas.microsoft.com/office/drawing/2014/main" id="{BFC8E45F-903D-405E-BDE1-52230DA2571F}"/>
              </a:ext>
            </a:extLst>
          </p:cNvPr>
          <p:cNvSpPr/>
          <p:nvPr/>
        </p:nvSpPr>
        <p:spPr>
          <a:xfrm>
            <a:off x="4901483" y="3673627"/>
            <a:ext cx="3528000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Автоматизация и улучшение сервисности, снижение конфликтности с заявителями вследствие устранения </a:t>
            </a:r>
            <a:r>
              <a:rPr lang="ru-RU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причин возникновения споров </a:t>
            </a:r>
          </a:p>
          <a:p>
            <a:pPr algn="just">
              <a:lnSpc>
                <a:spcPct val="90000"/>
              </a:lnSpc>
            </a:pPr>
            <a:endParaRPr lang="ru-RU" sz="9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8" name="Rectangle 29">
            <a:extLst>
              <a:ext uri="{FF2B5EF4-FFF2-40B4-BE49-F238E27FC236}">
                <a16:creationId xmlns="" xmlns:a16="http://schemas.microsoft.com/office/drawing/2014/main" id="{2FB14971-E6D9-4845-9A54-870911DC2C66}"/>
              </a:ext>
            </a:extLst>
          </p:cNvPr>
          <p:cNvSpPr/>
          <p:nvPr/>
        </p:nvSpPr>
        <p:spPr>
          <a:xfrm>
            <a:off x="1027701" y="4419516"/>
            <a:ext cx="3799374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</a:t>
            </a:r>
          </a:p>
        </p:txBody>
      </p:sp>
      <p:sp>
        <p:nvSpPr>
          <p:cNvPr id="99" name="Rectangle 29">
            <a:extLst>
              <a:ext uri="{FF2B5EF4-FFF2-40B4-BE49-F238E27FC236}">
                <a16:creationId xmlns="" xmlns:a16="http://schemas.microsoft.com/office/drawing/2014/main" id="{DE2FDB63-5B8B-419A-9BBD-21A2481D1A97}"/>
              </a:ext>
            </a:extLst>
          </p:cNvPr>
          <p:cNvSpPr/>
          <p:nvPr/>
        </p:nvSpPr>
        <p:spPr>
          <a:xfrm>
            <a:off x="4901483" y="4296764"/>
            <a:ext cx="3528000" cy="60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 и дистанционного автоматизированного контроля, добровольное исполнение налогоплательщиком своих налоговых обязательств в полном объеме</a:t>
            </a:r>
          </a:p>
        </p:txBody>
      </p:sp>
      <p:sp>
        <p:nvSpPr>
          <p:cNvPr id="100" name="Rectangle 29">
            <a:extLst>
              <a:ext uri="{FF2B5EF4-FFF2-40B4-BE49-F238E27FC236}">
                <a16:creationId xmlns="" xmlns:a16="http://schemas.microsoft.com/office/drawing/2014/main" id="{7CD6F9CE-68E4-470A-926A-A7E6295FCF0A}"/>
              </a:ext>
            </a:extLst>
          </p:cNvPr>
          <p:cNvSpPr/>
          <p:nvPr/>
        </p:nvSpPr>
        <p:spPr>
          <a:xfrm>
            <a:off x="8472528" y="4251940"/>
            <a:ext cx="3407646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Контрольное управление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камерального контроля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трансфертного ценообразования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по крупнейшим налогоплательщикам</a:t>
            </a:r>
          </a:p>
        </p:txBody>
      </p:sp>
    </p:spTree>
    <p:extLst>
      <p:ext uri="{BB962C8B-B14F-4D97-AF65-F5344CB8AC3E}">
        <p14:creationId xmlns:p14="http://schemas.microsoft.com/office/powerpoint/2010/main" val="2780079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155128</TotalTime>
  <Words>241</Words>
  <Application>Microsoft Office PowerPoint</Application>
  <PresentationFormat>Широкоэкранный</PresentationFormat>
  <Paragraphs>41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Open Sans Light</vt:lpstr>
      <vt:lpstr>Calibri</vt:lpstr>
      <vt:lpstr>Roboto Condensed</vt:lpstr>
      <vt:lpstr>Calibri Light</vt:lpstr>
      <vt:lpstr>Arial</vt:lpstr>
      <vt:lpstr>Open Sans</vt:lpstr>
      <vt:lpstr>1_Office Theme</vt:lpstr>
      <vt:lpstr>Custom Design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1474</cp:revision>
  <cp:lastPrinted>2022-03-28T10:35:32Z</cp:lastPrinted>
  <dcterms:created xsi:type="dcterms:W3CDTF">2014-10-08T23:03:32Z</dcterms:created>
  <dcterms:modified xsi:type="dcterms:W3CDTF">2022-04-01T07:44:55Z</dcterms:modified>
</cp:coreProperties>
</file>