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90" r:id="rId2"/>
    <p:sldId id="310" r:id="rId3"/>
    <p:sldId id="311" r:id="rId4"/>
    <p:sldId id="313" r:id="rId5"/>
    <p:sldId id="312" r:id="rId6"/>
    <p:sldId id="308" r:id="rId7"/>
    <p:sldId id="309" r:id="rId8"/>
    <p:sldId id="298" r:id="rId9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652"/>
    <a:srgbClr val="4F81BD"/>
    <a:srgbClr val="FF6969"/>
    <a:srgbClr val="FF5050"/>
    <a:srgbClr val="18757A"/>
    <a:srgbClr val="87132F"/>
    <a:srgbClr val="C31B43"/>
    <a:srgbClr val="3DA980"/>
    <a:srgbClr val="12575A"/>
    <a:srgbClr val="239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>
        <p:scale>
          <a:sx n="90" d="100"/>
          <a:sy n="90" d="100"/>
        </p:scale>
        <p:origin x="-72" y="-9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34074620207965E-2"/>
          <c:y val="2.3209819505149835E-2"/>
          <c:w val="0.91424129159020484"/>
          <c:h val="0.588086418582217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выездных налоговых проверок (тысяч) </c:v>
                </c:pt>
              </c:strCache>
            </c:strRef>
          </c:tx>
          <c:spPr>
            <a:ln>
              <a:solidFill>
                <a:srgbClr val="336699"/>
              </a:solidFill>
              <a:tailEnd type="stealth"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rgbClr val="336699"/>
              </a:solidFill>
              <a:ln>
                <a:solidFill>
                  <a:srgbClr val="336699"/>
                </a:solidFill>
              </a:ln>
              <a:effectLst>
                <a:softEdge rad="0"/>
              </a:effectLst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41</c:v>
                </c:pt>
                <c:pt idx="2">
                  <c:v>36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37920"/>
        <c:axId val="113168768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налоговых проверок (доначислено на 1 выездную проверку, млн. руб.)</c:v>
                </c:pt>
              </c:strCache>
            </c:strRef>
          </c:tx>
          <c:spPr>
            <a:ln>
              <a:solidFill>
                <a:srgbClr val="339966"/>
              </a:solidFill>
              <a:tailEnd type="stealth"/>
            </a:ln>
          </c:spPr>
          <c:marker>
            <c:symbol val="circ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</a:ln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3.9E-2</c:v>
                </c:pt>
                <c:pt idx="1">
                  <c:v>6.8000000000000005E-2</c:v>
                </c:pt>
                <c:pt idx="2">
                  <c:v>7.8E-2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70304"/>
        <c:axId val="113171840"/>
      </c:lineChart>
      <c:catAx>
        <c:axId val="1131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 Narrow" pitchFamily="34" charset="0"/>
              </a:defRPr>
            </a:pPr>
            <a:endParaRPr lang="ru-RU"/>
          </a:p>
        </c:txPr>
        <c:crossAx val="113168768"/>
        <c:crosses val="autoZero"/>
        <c:auto val="1"/>
        <c:lblAlgn val="ctr"/>
        <c:lblOffset val="100"/>
        <c:noMultiLvlLbl val="0"/>
      </c:catAx>
      <c:valAx>
        <c:axId val="113168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66">
                <a:solidFill>
                  <a:schemeClr val="bg1"/>
                </a:solidFill>
              </a:defRPr>
            </a:pPr>
            <a:endParaRPr lang="ru-RU"/>
          </a:p>
        </c:txPr>
        <c:crossAx val="113137920"/>
        <c:crosses val="autoZero"/>
        <c:crossBetween val="between"/>
      </c:valAx>
      <c:catAx>
        <c:axId val="11317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171840"/>
        <c:crosses val="autoZero"/>
        <c:auto val="1"/>
        <c:lblAlgn val="ctr"/>
        <c:lblOffset val="100"/>
        <c:noMultiLvlLbl val="0"/>
      </c:catAx>
      <c:valAx>
        <c:axId val="11317184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66">
                <a:solidFill>
                  <a:schemeClr val="bg1"/>
                </a:solidFill>
              </a:defRPr>
            </a:pPr>
            <a:endParaRPr lang="ru-RU"/>
          </a:p>
        </c:txPr>
        <c:crossAx val="113170304"/>
        <c:crosses val="max"/>
        <c:crossBetween val="between"/>
      </c:valAx>
      <c:spPr>
        <a:noFill/>
        <a:ln w="25418">
          <a:noFill/>
        </a:ln>
      </c:spPr>
    </c:plotArea>
    <c:legend>
      <c:legendPos val="b"/>
      <c:layout>
        <c:manualLayout>
          <c:xMode val="edge"/>
          <c:yMode val="edge"/>
          <c:x val="8.3504536552220301E-3"/>
          <c:y val="0.69834923490885825"/>
          <c:w val="0.84981085000972123"/>
          <c:h val="0.28123230210193451"/>
        </c:manualLayout>
      </c:layout>
      <c:overlay val="0"/>
      <c:txPr>
        <a:bodyPr/>
        <a:lstStyle/>
        <a:p>
          <a:pPr>
            <a:defRPr sz="1200" b="1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99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0.1129</cdr:x>
      <cdr:y>0.02439</cdr:y>
    </cdr:from>
    <cdr:to>
      <cdr:x>0.22741</cdr:x>
      <cdr:y>0.09785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7" y="72008"/>
          <a:ext cx="511230" cy="216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76 </a:t>
          </a:r>
        </a:p>
      </cdr:txBody>
    </cdr:sp>
  </cdr:relSizeAnchor>
  <cdr:relSizeAnchor xmlns:cdr="http://schemas.openxmlformats.org/drawingml/2006/chartDrawing">
    <cdr:from>
      <cdr:x>0.44122</cdr:x>
      <cdr:y>0.32317</cdr:y>
    </cdr:from>
    <cdr:to>
      <cdr:x>0.57742</cdr:x>
      <cdr:y>0.44475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69826" y="954106"/>
          <a:ext cx="608077" cy="358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41 </a:t>
          </a:r>
        </a:p>
      </cdr:txBody>
    </cdr:sp>
  </cdr:relSizeAnchor>
  <cdr:relSizeAnchor xmlns:cdr="http://schemas.openxmlformats.org/drawingml/2006/chartDrawing">
    <cdr:from>
      <cdr:x>0.74194</cdr:x>
      <cdr:y>0.36585</cdr:y>
    </cdr:from>
    <cdr:to>
      <cdr:x>0.85644</cdr:x>
      <cdr:y>0.45168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12369" y="1080120"/>
          <a:ext cx="511186" cy="25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36</a:t>
          </a:r>
          <a:endParaRPr lang="ru-RU" sz="1200" b="1" dirty="0" smtClean="0">
            <a:solidFill>
              <a:schemeClr val="accent1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0.16704</cdr:x>
      <cdr:y>0.36022</cdr:y>
    </cdr:from>
    <cdr:to>
      <cdr:x>0.22581</cdr:x>
      <cdr:y>0.48017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45757" y="1063490"/>
          <a:ext cx="262356" cy="354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6600"/>
              </a:solidFill>
              <a:latin typeface="Arial Narrow" pitchFamily="34" charset="0"/>
            </a:rPr>
            <a:t>3,9</a:t>
          </a:r>
          <a:endParaRPr lang="ru-RU" sz="1200" b="1" dirty="0">
            <a:solidFill>
              <a:srgbClr val="0066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0.45471</cdr:x>
      <cdr:y>0.06151</cdr:y>
    </cdr:from>
    <cdr:to>
      <cdr:x>0.5325</cdr:x>
      <cdr:y>0.16516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030057" y="181583"/>
          <a:ext cx="347294" cy="306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6600"/>
              </a:solidFill>
              <a:latin typeface="Arial Narrow" pitchFamily="34" charset="0"/>
            </a:rPr>
            <a:t>6,8</a:t>
          </a:r>
          <a:endParaRPr lang="ru-RU" sz="1200" b="1" dirty="0">
            <a:solidFill>
              <a:srgbClr val="0066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0.75806</cdr:x>
      <cdr:y>0</cdr:y>
    </cdr:from>
    <cdr:to>
      <cdr:x>0.82824</cdr:x>
      <cdr:y>0.10976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384377" y="0"/>
          <a:ext cx="313298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6600"/>
              </a:solidFill>
              <a:latin typeface="Arial Narrow" pitchFamily="34" charset="0"/>
            </a:rPr>
            <a:t>7,8</a:t>
          </a:r>
          <a:endParaRPr lang="ru-RU" sz="1200" b="1" dirty="0">
            <a:solidFill>
              <a:srgbClr val="006600"/>
            </a:solidFill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2" y="8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7" rIns="90934" bIns="454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63"/>
            <a:ext cx="5374640" cy="4440555"/>
          </a:xfrm>
          <a:prstGeom prst="rect">
            <a:avLst/>
          </a:prstGeom>
        </p:spPr>
        <p:txBody>
          <a:bodyPr vert="horz" lIns="90934" tIns="45467" rIns="90934" bIns="454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0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2" y="9372800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40" y="3708636"/>
            <a:ext cx="10081120" cy="162077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ПУБЛИЧНАЯ ДЕКЛАРАЦИЯ ЦЕЛЕЙ И ЗАДАЧ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744" y="5364807"/>
            <a:ext cx="7485380" cy="1932323"/>
          </a:xfrm>
        </p:spPr>
        <p:txBody>
          <a:bodyPr/>
          <a:lstStyle/>
          <a:p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28740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-629964" y="724478"/>
            <a:ext cx="11089232" cy="6282497"/>
            <a:chOff x="-885" y="245"/>
            <a:chExt cx="7255" cy="4075"/>
          </a:xfrm>
        </p:grpSpPr>
        <p:pic>
          <p:nvPicPr>
            <p:cNvPr id="5" name="Рисунок 11" descr="88888888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lum bright="-10000"/>
            </a:blip>
            <a:srcRect/>
            <a:stretch>
              <a:fillRect/>
            </a:stretch>
          </p:blipFill>
          <p:spPr bwMode="hidden">
            <a:xfrm>
              <a:off x="-885" y="245"/>
              <a:ext cx="7255" cy="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5" y="586"/>
              <a:ext cx="5760" cy="3702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Кольцо 6"/>
          <p:cNvSpPr/>
          <p:nvPr/>
        </p:nvSpPr>
        <p:spPr>
          <a:xfrm>
            <a:off x="4066976" y="3010222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46551" y="2999176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5205" y="1777496"/>
            <a:ext cx="1802796" cy="56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ПРОВОДИТСЯ РАБОТА ПО ПОВЫШЕНИЮ НАЛОГОВОЙ ГРАМОТНОСТИ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522250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97930" y="84243"/>
            <a:ext cx="10081120" cy="89768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ru-RU" sz="2800" dirty="0" smtClean="0">
                <a:latin typeface="Arial Narrow" panose="020B0606020202030204" pitchFamily="34" charset="0"/>
              </a:rPr>
              <a:t>Ключевые направления деятельности </a:t>
            </a:r>
            <a:r>
              <a:rPr lang="ru-RU" sz="2800" dirty="0" err="1" smtClean="0">
                <a:latin typeface="Arial Narrow" panose="020B0606020202030204" pitchFamily="34" charset="0"/>
              </a:rPr>
              <a:t>фнс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россии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algn="ctr">
              <a:lnSpc>
                <a:spcPts val="3500"/>
              </a:lnSpc>
            </a:pPr>
            <a:r>
              <a:rPr lang="ru-RU" sz="2800" dirty="0" smtClean="0">
                <a:latin typeface="Arial Narrow" panose="020B0606020202030204" pitchFamily="34" charset="0"/>
              </a:rPr>
              <a:t>по созданию благоприятной налоговой среды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01" y="2808434"/>
            <a:ext cx="847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8" y="4471235"/>
            <a:ext cx="896341" cy="7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5818857" y="345006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70240" y="481809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786958" y="438038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34433" y="4808206"/>
            <a:ext cx="161018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СОЗДАЮТСЯ КОМФОРТНЫЕ УСЛОВИЯ В ИНСПЕКЦИЯХ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95" y="4509791"/>
            <a:ext cx="769239" cy="1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122564" y="6012879"/>
            <a:ext cx="2105846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НАЛОГОПЛАТЕЛЬЩИКИ ДЛЯ ВЫЕЗДНОГО КОНТРОЛЯ ВЫБИРАЮТСЯ НА ОСНОВАНИИ КРИТЕРИЕВ РИСКА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224048" y="440743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70236" y="4500711"/>
            <a:ext cx="2376264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РАЗВИВАЕТСЯ ДИСТАНЦИОННЫЙ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КОНТРОЛЬ С ПРИМЕНЕНИЕМ АВТОМАТИЗИРОВАННЫХ ИНСТРУМЕНТОВ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14375" y="3132559"/>
            <a:ext cx="1450706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КАЧЕСТВЕННОЕ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БЫСТРОЕ РАЗРЕШЕНИЕ СПОРОВ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Кольцо 30"/>
          <p:cNvSpPr/>
          <p:nvPr/>
        </p:nvSpPr>
        <p:spPr>
          <a:xfrm>
            <a:off x="810196" y="981926"/>
            <a:ext cx="8496944" cy="6459826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165096" y="345006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33" y="3185724"/>
            <a:ext cx="705996" cy="70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7794972" y="5436815"/>
            <a:ext cx="15841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Разработан единый стандарт обслуживания налогоплательщиков</a:t>
            </a:r>
            <a:endParaRPr lang="ru-RU" sz="11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89" y="2412478"/>
            <a:ext cx="628390" cy="5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65492" y="2992412"/>
            <a:ext cx="1693576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РАЗРАБОТАНЫ СЕРВИСЫ  ДЛЯ ВОЗМОЖНОСТИ ПОЛУЧЕНИЯ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НАЛОГОПЛАТЕЛЬЩИКОМ ИНФОРМАЦИИ И УСЛУГ 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ЧЕРЕЗ ИНТЕРНЕТ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71036" y="3269605"/>
            <a:ext cx="127437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 Интернет-сайте ФНС России размещено</a:t>
            </a:r>
          </a:p>
          <a:p>
            <a:pPr algn="ctr">
              <a:lnSpc>
                <a:spcPts val="1600"/>
              </a:lnSpc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38</a:t>
            </a:r>
          </a:p>
          <a:p>
            <a:pPr algn="ctr">
              <a:lnSpc>
                <a:spcPts val="1600"/>
              </a:lnSpc>
            </a:pP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электронных сервисов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50156" y="5574002"/>
            <a:ext cx="2528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Заключено 16 соглашений о ценообразовании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167002" y="1021244"/>
            <a:ext cx="1883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Размещение разъяснений на Интернет-сайте ФНС России и материалов в СМИ</a:t>
            </a:r>
            <a:endParaRPr lang="ru-RU" sz="11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3554708"/>
            <a:ext cx="1095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73"/>
          <p:cNvSpPr>
            <a:spLocks noChangeArrowheads="1"/>
          </p:cNvSpPr>
          <p:nvPr/>
        </p:nvSpPr>
        <p:spPr bwMode="auto">
          <a:xfrm>
            <a:off x="306388" y="3132138"/>
            <a:ext cx="16557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100" b="1" dirty="0">
                <a:solidFill>
                  <a:srgbClr val="31859C"/>
                </a:solidFill>
                <a:latin typeface="Arial Narrow" pitchFamily="34" charset="0"/>
              </a:rPr>
              <a:t>Развитие досудебных (внесудебных) способов урегулирования налоговых споров</a:t>
            </a:r>
            <a:endParaRPr lang="ru-RU" sz="1800" b="1" dirty="0">
              <a:solidFill>
                <a:srgbClr val="31859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60" y="684288"/>
            <a:ext cx="2922732" cy="15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212" y="684300"/>
            <a:ext cx="5616624" cy="118836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ПРИОРИТЕТНЫЕ ЦЕЛИ 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ФЕДЕРАЛЬНОЙ НАЛОГОВОЙ СЛУЖБЫ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 2014 ГОД:</a:t>
            </a:r>
            <a:endParaRPr lang="ru-RU" sz="240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252" y="2505865"/>
            <a:ext cx="8107307" cy="4443106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ИСПОЛЬЗОВАНИЯ ИНСТРУМЕНТОВ НАЛОГОВОГО АДМИНИСТРИРОВАНИЯ,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ФОРМИРОВАНИЕ ЕДИНОЙ ПРАВОПРИМЕНИТЕЛЬНОЙ ПРАКТИКИ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СОЗДАНИЕ УСЛОВИЙ ДЛЯ ЗАЩИТЫ ИНТЕРЕСОВ 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ДОСУДЕБНОГО УРЕГУЛИРОВАНИЯ СПОРОВ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МЕР УРЕГУЛИРОВАНИЯ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НАЛОГОВОЙ ЗАДОЛЖЕННОСТИ 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СНИЖЕНИЕ РИСКОВ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ОБРАЗОВАНИЯ НОВОЙ ЗАДОЛЖЕННОСТИ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ОКАЗЫВАЕМЫХ НАЛОГОПЛАТЕЛЬЩИКАМ УСЛУГ,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НАПРАВЛЕННЫХ НА ПОВЫШЕНИЕ НАЛОГОВОЙ ГРАМОТНОСТИ, И СОЗДАНИЕ БЛАГОПРИЯТНЫХ УСЛОВИЙ ДЛЯ ИСПОЛНЕНИЯ ИМИ ОБЯЗАННОСТЕЙ ПО УПЛАТЕ НАЛОГОВ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0" y="4711889"/>
            <a:ext cx="691276" cy="4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4" y="2649770"/>
            <a:ext cx="69127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9" y="5703583"/>
            <a:ext cx="691276" cy="51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4" y="3760730"/>
            <a:ext cx="691276" cy="5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7" y="6538202"/>
            <a:ext cx="691276" cy="4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399455"/>
            <a:ext cx="9649072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ПОВЫШЕНИЕ 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6260" y="2122805"/>
            <a:ext cx="4104456" cy="379680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Использование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критериального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принципа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для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выявления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 и контролируемых сделок,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попадающих в зону риска нарушения налогового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законодательства,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для проведения в отношении них углубленного анализа и последующего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контроля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механизмов расширенного взаимодействия с крупнейшими налогоплательщиками (заключение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соглашений о ценообразовании и расширенном информационном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взаимодействии)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4752739"/>
            <a:ext cx="864096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5" y="3062034"/>
            <a:ext cx="720300" cy="7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2724" y="2124447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0756" y="2653471"/>
            <a:ext cx="4104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 контроля,  снижение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количества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выездных налоговых проверок при одновременном повышении их эффективности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992374"/>
              </p:ext>
            </p:extLst>
          </p:nvPr>
        </p:nvGraphicFramePr>
        <p:xfrm>
          <a:off x="5346699" y="4284687"/>
          <a:ext cx="446449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46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282804" y="4932759"/>
            <a:ext cx="0" cy="1677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60" y="3821190"/>
            <a:ext cx="5125911" cy="283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468263"/>
            <a:ext cx="9649072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ЦЕЛЬ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II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ФОРМИРОВАНИЕ ЕДИНОЙ ПРАВОПРИМЕНИТЕЛЬНОЙ ПРАКТИКИ И СОЗДАНИЕ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УСЛОВИЙ ДЛЯ ЗАЩИТЫ ИНТЕРЕСОВ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НАЛОГОПЛАТЕЛЬЩИКОВ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В РАМКАХ ДОСУДЕБНОГО УРЕГУЛИРОВАНИЯ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СПОРОВ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284" y="2368712"/>
            <a:ext cx="3888432" cy="425846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Формирование единой правоприменительной практики, способствующей однозначному </a:t>
            </a:r>
            <a:r>
              <a:rPr lang="ru-RU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трактованию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норм законодательства как налоговыми органами, так и налогоплательщиками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оздание удобных для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налогоплательщиков сервисов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 целью взаимодействия с налоговыми органами в рамках досудебного урегулирования споров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досудебных (внесудебных) способов урегулирования налоговых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споров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724" y="2618696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8" y="4553297"/>
            <a:ext cx="916069" cy="8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2" y="5530089"/>
            <a:ext cx="903908" cy="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5910248" y="4195345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12</a:t>
            </a:r>
          </a:p>
          <a:p>
            <a:pPr algn="ctr"/>
            <a:r>
              <a:rPr lang="ru-RU" sz="120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2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930301" y="4932759"/>
            <a:ext cx="837886" cy="8299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11</a:t>
            </a:r>
          </a:p>
          <a:p>
            <a:pPr algn="ctr"/>
            <a:r>
              <a:rPr lang="ru-RU" sz="120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2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333228" y="5796855"/>
            <a:ext cx="0" cy="7875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743334" y="6548834"/>
            <a:ext cx="1008332" cy="4165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2012 год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868" y="6578310"/>
            <a:ext cx="1008332" cy="4165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5" y="3329740"/>
            <a:ext cx="978557" cy="8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7938988" y="6589713"/>
            <a:ext cx="1008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600" b="1" dirty="0">
                <a:solidFill>
                  <a:srgbClr val="595959"/>
                </a:solidFill>
                <a:latin typeface="Arial Narrow" pitchFamily="34" charset="0"/>
              </a:rPr>
              <a:t>2014 год</a:t>
            </a:r>
          </a:p>
        </p:txBody>
      </p:sp>
      <p:sp>
        <p:nvSpPr>
          <p:cNvPr id="23" name="Овал 27"/>
          <p:cNvSpPr/>
          <p:nvPr/>
        </p:nvSpPr>
        <p:spPr>
          <a:xfrm>
            <a:off x="8010996" y="5312020"/>
            <a:ext cx="750638" cy="686336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1E1C11"/>
                </a:solidFill>
                <a:latin typeface="Arial Narrow" pitchFamily="34" charset="0"/>
              </a:rPr>
              <a:t>10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1E1C11"/>
                </a:solidFill>
                <a:latin typeface="Arial Narrow" pitchFamily="34" charset="0"/>
              </a:rPr>
              <a:t>тыс. дел</a:t>
            </a:r>
          </a:p>
        </p:txBody>
      </p:sp>
      <p:cxnSp>
        <p:nvCxnSpPr>
          <p:cNvPr id="24" name="Прямая соединительная линия 19"/>
          <p:cNvCxnSpPr/>
          <p:nvPr/>
        </p:nvCxnSpPr>
        <p:spPr>
          <a:xfrm>
            <a:off x="8371036" y="6012879"/>
            <a:ext cx="0" cy="5973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765996" y="3060551"/>
            <a:ext cx="4346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Досудебный порядок урегулирования налоговых споров способствует доведению до суда наиболее значимых дел</a:t>
            </a:r>
          </a:p>
        </p:txBody>
      </p:sp>
    </p:spTree>
    <p:extLst>
      <p:ext uri="{BB962C8B-B14F-4D97-AF65-F5344CB8AC3E}">
        <p14:creationId xmlns:p14="http://schemas.microsoft.com/office/powerpoint/2010/main" val="47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468263"/>
            <a:ext cx="936104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МЕР УРЕГУЛИРОВАНИЯ НАЛОГОВОЙ ЗАДОЛЖЕННОСТИ И СНИЖЕНИЕ РИСКОВ ОБРАЗОВАНИЯ НОВОЙ ЗАДОЛЖЕННОСТИ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1890880"/>
            <a:ext cx="3816424" cy="5274127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межведомственного взаимодействия с ведомствами, участвующими в урегулировании задолженности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Снижение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риска образования новой задолженности путем предоставления налогоплательщикам удобных инструментов по уплате налогов (электронных сервисов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),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повышения информированности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 сроках и порядке уплаты налогов – размещение информации на официальном Интернет-сайте ФНС России, на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стендах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инспекциях, в СМИ, проведение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декларационных кампаний и своевременного направления уведомлений и платежных документов по имущественным налогам физлиц.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2724" y="2547836"/>
            <a:ext cx="439248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низкого уровня соотношения объема налоговой задолженности и объема поступлений по налогам и сборам в бюджетную систему РФ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4" y="4103177"/>
            <a:ext cx="858855" cy="61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6" y="2656436"/>
            <a:ext cx="720079" cy="6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2" y="3810107"/>
            <a:ext cx="4810082" cy="29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037304" y="4167724"/>
            <a:ext cx="864096" cy="86409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16,7%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296404" y="5006449"/>
            <a:ext cx="864096" cy="86409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10,2%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>
            <a:stCxn id="14" idx="4"/>
          </p:cNvCxnSpPr>
          <p:nvPr/>
        </p:nvCxnSpPr>
        <p:spPr>
          <a:xfrm flipH="1">
            <a:off x="6458719" y="5031820"/>
            <a:ext cx="10633" cy="1690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28452" y="5934343"/>
            <a:ext cx="0" cy="7875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94552" y="6618419"/>
            <a:ext cx="100833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2010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53872" y="6618419"/>
            <a:ext cx="100833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2013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4732" y="1919056"/>
            <a:ext cx="432048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</p:spTree>
    <p:extLst>
      <p:ext uri="{BB962C8B-B14F-4D97-AF65-F5344CB8AC3E}">
        <p14:creationId xmlns:p14="http://schemas.microsoft.com/office/powerpoint/2010/main" val="3759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501119"/>
            <a:ext cx="907300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IV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ОКАЗЫВАЕМЫХ НАЛОГОПЛАТЕЛЬЩИКАМ УСЛУГ, НАПРАВЛЕННЫХ НА ПОВЫШЕНИЕ НАЛОГОВОЙ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СОЗДАНИЕ БЛАГОПРИЯТНЫХ УСЛОВИЙ ДЛЯ ИСПОЛНЕНИЯ ИМИ ОБЯЗАННОСТЕЙ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УПЛАТЕ НАЛОГОВ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292" y="2340471"/>
            <a:ext cx="3888432" cy="404815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lnSpc>
                <a:spcPts val="2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качества обслуживания налогоплательщиков, в т. ч. посредством внедрения унифицированных стандартов взаимодействия налогоплательщиков с налоговыми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органами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онлайн услуг для налогоплательщиков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расширение способов исполнения налогоплательщиками своих обязанностей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endParaRPr lang="ru-RU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3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 и информированности налогоплательщиков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7" y="4548294"/>
            <a:ext cx="959774" cy="68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2" y="5741222"/>
            <a:ext cx="886253" cy="58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5" y="2968076"/>
            <a:ext cx="998352" cy="66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6740" y="2340471"/>
            <a:ext cx="4248472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06740" y="3022416"/>
            <a:ext cx="410445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Стабильно высокая доля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налогоплательщиков, удовлетворительно оценивающих качество работы налоговых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05" y="4526014"/>
            <a:ext cx="3096344" cy="17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628105" y="5267360"/>
            <a:ext cx="47448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76,6%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4224" y="5524969"/>
            <a:ext cx="47448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73,5%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7304" y="5957964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2010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13568" y="6031478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2013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712257"/>
            <a:ext cx="950505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ПРОТИВОДЕЙСТВИЮ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4332" y="2124447"/>
            <a:ext cx="3816424" cy="4273853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уровня правосознания государственных гражданских служащих ФНС России 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внедрение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антикоррупционных стандартов поведения, основанных на знании общих прав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обязанностей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Формирование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 государственных гражданских служащих ФНС России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негативного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отношения 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" y="5557919"/>
            <a:ext cx="852686" cy="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4" y="4198259"/>
            <a:ext cx="1221603" cy="9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6016" y="2162072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6016" y="3083791"/>
            <a:ext cx="4127228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Доля налогоплательщиков, дающих высокий уровень оценки работе, проводимой ФНС России по противодействию коррупции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(по данным 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on-line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анкетирования 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официальном Интернет-сайте ФНС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России в 2014 году)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2884" y="4706102"/>
            <a:ext cx="2036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55%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9" y="2725142"/>
            <a:ext cx="868956" cy="9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334" y="5182142"/>
            <a:ext cx="1291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11400</TotalTime>
  <Words>710</Words>
  <Application>Microsoft Office PowerPoint</Application>
  <PresentationFormat>Произвольный</PresentationFormat>
  <Paragraphs>114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Present_FNS2012_A4</vt:lpstr>
      <vt:lpstr>ПУБЛИЧНАЯ ДЕКЛАРАЦИЯ ЦЕЛЕЙ И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Иванова Екатерина Вячеславовна</cp:lastModifiedBy>
  <cp:revision>262</cp:revision>
  <cp:lastPrinted>2014-08-25T07:53:36Z</cp:lastPrinted>
  <dcterms:created xsi:type="dcterms:W3CDTF">2013-03-01T11:19:43Z</dcterms:created>
  <dcterms:modified xsi:type="dcterms:W3CDTF">2014-08-25T08:29:21Z</dcterms:modified>
</cp:coreProperties>
</file>