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0" r:id="rId2"/>
    <p:sldId id="331" r:id="rId3"/>
    <p:sldId id="332" r:id="rId4"/>
    <p:sldId id="335" r:id="rId5"/>
    <p:sldId id="346" r:id="rId6"/>
    <p:sldId id="338" r:id="rId7"/>
    <p:sldId id="344" r:id="rId8"/>
    <p:sldId id="342" r:id="rId9"/>
    <p:sldId id="345" r:id="rId10"/>
    <p:sldId id="340" r:id="rId11"/>
    <p:sldId id="339" r:id="rId12"/>
    <p:sldId id="343" r:id="rId13"/>
    <p:sldId id="333" r:id="rId14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F81BD"/>
    <a:srgbClr val="3DA980"/>
    <a:srgbClr val="9A1652"/>
    <a:srgbClr val="FF6969"/>
    <a:srgbClr val="18757A"/>
    <a:srgbClr val="87132F"/>
    <a:srgbClr val="C31B43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91" d="100"/>
          <a:sy n="91" d="100"/>
        </p:scale>
        <p:origin x="-126" y="-16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3A7E-3FFE-4A57-A4B9-8FF3F1124CEF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C3DA99-DA55-4520-A94D-5414D53A4F74}">
      <dgm:prSet phldrT="[Текст]"/>
      <dgm:spPr/>
      <dgm:t>
        <a:bodyPr/>
        <a:lstStyle/>
        <a:p>
          <a:endParaRPr lang="ru-RU" dirty="0"/>
        </a:p>
      </dgm:t>
    </dgm:pt>
    <dgm:pt modelId="{F74F6CB9-9F5A-4776-8515-295380A025CB}" type="parTrans" cxnId="{E0612679-390F-48AD-846E-697A44D11D31}">
      <dgm:prSet/>
      <dgm:spPr/>
      <dgm:t>
        <a:bodyPr/>
        <a:lstStyle/>
        <a:p>
          <a:endParaRPr lang="ru-RU"/>
        </a:p>
      </dgm:t>
    </dgm:pt>
    <dgm:pt modelId="{AA5D893C-E12E-4CC2-9B85-4119BBC0B52F}" type="sibTrans" cxnId="{E0612679-390F-48AD-846E-697A44D11D31}">
      <dgm:prSet/>
      <dgm:spPr/>
      <dgm:t>
        <a:bodyPr/>
        <a:lstStyle/>
        <a:p>
          <a:endParaRPr lang="ru-RU"/>
        </a:p>
      </dgm:t>
    </dgm:pt>
    <dgm:pt modelId="{8E6935A9-A755-4857-BF19-A8C759DFFBCD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772AAA0B-40BE-4406-BB6B-2E04CCD606AF}" type="parTrans" cxnId="{3463F28D-B5E2-43A7-B8D2-D3737638A861}">
      <dgm:prSet/>
      <dgm:spPr/>
      <dgm:t>
        <a:bodyPr/>
        <a:lstStyle/>
        <a:p>
          <a:endParaRPr lang="ru-RU"/>
        </a:p>
      </dgm:t>
    </dgm:pt>
    <dgm:pt modelId="{9EF16406-9D96-43EA-92A9-467196236195}" type="sibTrans" cxnId="{3463F28D-B5E2-43A7-B8D2-D3737638A861}">
      <dgm:prSet/>
      <dgm:spPr/>
      <dgm:t>
        <a:bodyPr/>
        <a:lstStyle/>
        <a:p>
          <a:endParaRPr lang="ru-RU"/>
        </a:p>
      </dgm:t>
    </dgm:pt>
    <dgm:pt modelId="{F9E096ED-5EAE-48F1-9CEE-1757DB3B1964}">
      <dgm:prSet phldrT="[Текст]"/>
      <dgm:spPr/>
      <dgm:t>
        <a:bodyPr/>
        <a:lstStyle/>
        <a:p>
          <a:r>
            <a:rPr lang="ru-RU" dirty="0" smtClean="0"/>
            <a:t>Анализ показателя удовлетворенности 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сайта ФНС России качеством, удобством контента и сервисов сайта ФНС России </a:t>
          </a:r>
          <a:endParaRPr lang="ru-RU" dirty="0"/>
        </a:p>
      </dgm:t>
    </dgm:pt>
    <dgm:pt modelId="{B9D2DB25-E1CD-42A4-9E90-F25C81863D45}" type="parTrans" cxnId="{917FF26A-CF65-4CFA-8A2E-3A9A47BB2E13}">
      <dgm:prSet/>
      <dgm:spPr/>
      <dgm:t>
        <a:bodyPr/>
        <a:lstStyle/>
        <a:p>
          <a:endParaRPr lang="ru-RU"/>
        </a:p>
      </dgm:t>
    </dgm:pt>
    <dgm:pt modelId="{A478846B-CB24-41E3-9C45-B6E0FC9F2E0F}" type="sibTrans" cxnId="{917FF26A-CF65-4CFA-8A2E-3A9A47BB2E13}">
      <dgm:prSet/>
      <dgm:spPr/>
      <dgm:t>
        <a:bodyPr/>
        <a:lstStyle/>
        <a:p>
          <a:endParaRPr lang="ru-RU"/>
        </a:p>
      </dgm:t>
    </dgm:pt>
    <dgm:pt modelId="{6B785B87-2A49-4F42-AEFA-2ECC28FA6266}">
      <dgm:prSet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2649DD6D-5A03-435B-907C-893960094F0C}" type="parTrans" cxnId="{566A4847-2C9D-45B4-A247-A3D058C58CF7}">
      <dgm:prSet/>
      <dgm:spPr/>
      <dgm:t>
        <a:bodyPr/>
        <a:lstStyle/>
        <a:p>
          <a:endParaRPr lang="ru-RU"/>
        </a:p>
      </dgm:t>
    </dgm:pt>
    <dgm:pt modelId="{00D3C638-F0AE-4EE2-AA32-3656C9F5D280}" type="sibTrans" cxnId="{566A4847-2C9D-45B4-A247-A3D058C58CF7}">
      <dgm:prSet/>
      <dgm:spPr/>
      <dgm:t>
        <a:bodyPr/>
        <a:lstStyle/>
        <a:p>
          <a:endParaRPr lang="ru-RU"/>
        </a:p>
      </dgm:t>
    </dgm:pt>
    <dgm:pt modelId="{500C317D-9501-4358-8118-C41A15C0E2B3}">
      <dgm:prSet custT="1"/>
      <dgm:spPr/>
      <dgm:t>
        <a:bodyPr/>
        <a:lstStyle/>
        <a:p>
          <a:r>
            <a:rPr lang="ru-RU" sz="1600" dirty="0" smtClean="0"/>
            <a:t>Анализ рейтинга Минэкономразвития России и Фонда свободы информации, определение «слабых» мест и реализация комплекса мер по их устранению с целью повышения позиций сайта ФНС России в рейтингах </a:t>
          </a:r>
          <a:endParaRPr lang="ru-RU" sz="1600" dirty="0"/>
        </a:p>
      </dgm:t>
    </dgm:pt>
    <dgm:pt modelId="{9B72DCEB-6963-434F-AD0B-78767997DBA9}" type="parTrans" cxnId="{4F372723-F393-4895-88B6-F62FC50AC0B7}">
      <dgm:prSet/>
      <dgm:spPr/>
      <dgm:t>
        <a:bodyPr/>
        <a:lstStyle/>
        <a:p>
          <a:endParaRPr lang="ru-RU"/>
        </a:p>
      </dgm:t>
    </dgm:pt>
    <dgm:pt modelId="{DD1FC8FF-8C98-4F93-A78E-E7F015D3B278}" type="sibTrans" cxnId="{4F372723-F393-4895-88B6-F62FC50AC0B7}">
      <dgm:prSet/>
      <dgm:spPr/>
      <dgm:t>
        <a:bodyPr/>
        <a:lstStyle/>
        <a:p>
          <a:endParaRPr lang="ru-RU"/>
        </a:p>
      </dgm:t>
    </dgm:pt>
    <dgm:pt modelId="{DE9C89E3-A0D9-45E4-9665-AF5CA8D7E1D8}">
      <dgm:prSet phldrT="[Текст]"/>
      <dgm:spPr/>
      <dgm:t>
        <a:bodyPr/>
        <a:lstStyle/>
        <a:p>
          <a:r>
            <a:rPr lang="ru-RU" dirty="0" smtClean="0"/>
            <a:t>.</a:t>
          </a:r>
        </a:p>
        <a:p>
          <a:endParaRPr lang="ru-RU" dirty="0"/>
        </a:p>
      </dgm:t>
    </dgm:pt>
    <dgm:pt modelId="{FECD667B-7D8B-4396-8073-5C35266E70A0}" type="sibTrans" cxnId="{DC58D2CE-5B45-4204-AD12-A3C5BEB28449}">
      <dgm:prSet/>
      <dgm:spPr/>
      <dgm:t>
        <a:bodyPr/>
        <a:lstStyle/>
        <a:p>
          <a:endParaRPr lang="ru-RU"/>
        </a:p>
      </dgm:t>
    </dgm:pt>
    <dgm:pt modelId="{7008E75F-85BD-4F34-A984-6390AC75097A}" type="parTrans" cxnId="{DC58D2CE-5B45-4204-AD12-A3C5BEB28449}">
      <dgm:prSet/>
      <dgm:spPr/>
      <dgm:t>
        <a:bodyPr/>
        <a:lstStyle/>
        <a:p>
          <a:endParaRPr lang="ru-RU"/>
        </a:p>
      </dgm:t>
    </dgm:pt>
    <dgm:pt modelId="{F8673B38-F664-490B-8D27-8D649E49A708}">
      <dgm:prSet phldrT="[Текст]" custT="1"/>
      <dgm:spPr/>
      <dgm:t>
        <a:bodyPr/>
        <a:lstStyle/>
        <a:p>
          <a:r>
            <a:rPr lang="ru-RU" sz="1600" dirty="0" smtClean="0"/>
            <a:t>Определение должностных лиц центрального аппарата ФНС России, ответственных за работу с открытыми данными, уполномоченных принимать решения по их публикации </a:t>
          </a:r>
          <a:endParaRPr lang="ru-RU" sz="1600" dirty="0"/>
        </a:p>
      </dgm:t>
    </dgm:pt>
    <dgm:pt modelId="{C3A958A6-340C-487A-BCEA-A9F5D7AB46EC}" type="sibTrans" cxnId="{E30C116D-C4FC-41D6-B5DF-FC20C480C5F1}">
      <dgm:prSet/>
      <dgm:spPr/>
      <dgm:t>
        <a:bodyPr/>
        <a:lstStyle/>
        <a:p>
          <a:endParaRPr lang="ru-RU"/>
        </a:p>
      </dgm:t>
    </dgm:pt>
    <dgm:pt modelId="{E678296F-6448-403E-8768-8AD1955EC449}" type="parTrans" cxnId="{E30C116D-C4FC-41D6-B5DF-FC20C480C5F1}">
      <dgm:prSet/>
      <dgm:spPr/>
      <dgm:t>
        <a:bodyPr/>
        <a:lstStyle/>
        <a:p>
          <a:endParaRPr lang="ru-RU"/>
        </a:p>
      </dgm:t>
    </dgm:pt>
    <dgm:pt modelId="{1E4795EC-BFE0-402C-BA7B-39FD15475F30}">
      <dgm:prSet custT="1"/>
      <dgm:spPr/>
      <dgm:t>
        <a:bodyPr/>
        <a:lstStyle/>
        <a:p>
          <a:r>
            <a:rPr lang="ru-RU" sz="1600" dirty="0" smtClean="0"/>
            <a:t>Проведение (по мере необходимости) специализированного обучения (тренинга) должностных лиц, ответственных за работу с ОД, по актуальным проблемам открытия данных </a:t>
          </a:r>
          <a:endParaRPr lang="ru-RU" sz="1600" dirty="0"/>
        </a:p>
      </dgm:t>
    </dgm:pt>
    <dgm:pt modelId="{6552EFB2-D123-476E-BE1D-62EDF9BA0DA5}" type="sibTrans" cxnId="{185019BE-5B88-4FC8-91B1-8B5351B0FAA0}">
      <dgm:prSet/>
      <dgm:spPr/>
      <dgm:t>
        <a:bodyPr/>
        <a:lstStyle/>
        <a:p>
          <a:endParaRPr lang="ru-RU"/>
        </a:p>
      </dgm:t>
    </dgm:pt>
    <dgm:pt modelId="{28E4D16E-D4BA-42A7-84FC-B5C0B11FA6B5}" type="parTrans" cxnId="{185019BE-5B88-4FC8-91B1-8B5351B0FAA0}">
      <dgm:prSet/>
      <dgm:spPr/>
      <dgm:t>
        <a:bodyPr/>
        <a:lstStyle/>
        <a:p>
          <a:endParaRPr lang="ru-RU"/>
        </a:p>
      </dgm:t>
    </dgm:pt>
    <dgm:pt modelId="{79F20CD3-82DC-4400-B0B5-B4E650721D5E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64A9682F-B897-419C-ADDE-010B622B9E1B}" type="sibTrans" cxnId="{17FFDA3F-A8E3-4039-BDE9-D7CE61705730}">
      <dgm:prSet/>
      <dgm:spPr/>
      <dgm:t>
        <a:bodyPr/>
        <a:lstStyle/>
        <a:p>
          <a:endParaRPr lang="ru-RU"/>
        </a:p>
      </dgm:t>
    </dgm:pt>
    <dgm:pt modelId="{96985258-1196-490F-885C-59FC74FE97D3}" type="parTrans" cxnId="{17FFDA3F-A8E3-4039-BDE9-D7CE61705730}">
      <dgm:prSet/>
      <dgm:spPr/>
      <dgm:t>
        <a:bodyPr/>
        <a:lstStyle/>
        <a:p>
          <a:endParaRPr lang="ru-RU"/>
        </a:p>
      </dgm:t>
    </dgm:pt>
    <dgm:pt modelId="{84CE7E75-880C-445E-BF0B-37B1D8C87C04}" type="pres">
      <dgm:prSet presAssocID="{7C5B3A7E-3FFE-4A57-A4B9-8FF3F1124C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A7EFF-8D65-4263-9E8D-853FED42FCD7}" type="pres">
      <dgm:prSet presAssocID="{DE9C89E3-A0D9-45E4-9665-AF5CA8D7E1D8}" presName="composite" presStyleCnt="0"/>
      <dgm:spPr/>
      <dgm:t>
        <a:bodyPr/>
        <a:lstStyle/>
        <a:p>
          <a:endParaRPr lang="ru-RU"/>
        </a:p>
      </dgm:t>
    </dgm:pt>
    <dgm:pt modelId="{635C4E45-7AA5-4904-90E8-7DC2591E95A0}" type="pres">
      <dgm:prSet presAssocID="{DE9C89E3-A0D9-45E4-9665-AF5CA8D7E1D8}" presName="parentText" presStyleLbl="alignNode1" presStyleIdx="0" presStyleCnt="4" custScaleX="107517" custScaleY="103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33309-4FCF-4786-B4F5-46862A75C9A9}" type="pres">
      <dgm:prSet presAssocID="{DE9C89E3-A0D9-45E4-9665-AF5CA8D7E1D8}" presName="descendantText" presStyleLbl="alignAcc1" presStyleIdx="0" presStyleCnt="4" custScaleX="96123" custScaleY="113835" custLinFactNeighborX="-543" custLinFactNeighborY="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6D1F-5904-4945-9E1F-16AF3DF95710}" type="pres">
      <dgm:prSet presAssocID="{FECD667B-7D8B-4396-8073-5C35266E70A0}" presName="sp" presStyleCnt="0"/>
      <dgm:spPr/>
      <dgm:t>
        <a:bodyPr/>
        <a:lstStyle/>
        <a:p>
          <a:endParaRPr lang="ru-RU"/>
        </a:p>
      </dgm:t>
    </dgm:pt>
    <dgm:pt modelId="{3F6F8B08-CA68-41A7-B0DB-537907A7B07E}" type="pres">
      <dgm:prSet presAssocID="{79F20CD3-82DC-4400-B0B5-B4E650721D5E}" presName="composite" presStyleCnt="0"/>
      <dgm:spPr/>
      <dgm:t>
        <a:bodyPr/>
        <a:lstStyle/>
        <a:p>
          <a:endParaRPr lang="ru-RU"/>
        </a:p>
      </dgm:t>
    </dgm:pt>
    <dgm:pt modelId="{8543C19E-50A7-4C34-A1E8-269E542F041C}" type="pres">
      <dgm:prSet presAssocID="{79F20CD3-82DC-4400-B0B5-B4E650721D5E}" presName="parentText" presStyleLbl="alignNode1" presStyleIdx="1" presStyleCnt="4" custScaleX="106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5AAA6-A5E4-4911-9E6A-5136C7CE4E91}" type="pres">
      <dgm:prSet presAssocID="{79F20CD3-82DC-4400-B0B5-B4E650721D5E}" presName="descendantText" presStyleLbl="alignAcc1" presStyleIdx="1" presStyleCnt="4" custScaleX="96343" custScaleY="117035" custLinFactNeighborX="-125" custLinFactNeighborY="1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6E889-33D0-4A58-9A54-0416F1F83B6B}" type="pres">
      <dgm:prSet presAssocID="{64A9682F-B897-419C-ADDE-010B622B9E1B}" presName="sp" presStyleCnt="0"/>
      <dgm:spPr/>
      <dgm:t>
        <a:bodyPr/>
        <a:lstStyle/>
        <a:p>
          <a:endParaRPr lang="ru-RU"/>
        </a:p>
      </dgm:t>
    </dgm:pt>
    <dgm:pt modelId="{BFDBA21C-77E8-4F3A-B420-834B2E049CBF}" type="pres">
      <dgm:prSet presAssocID="{D4C3DA99-DA55-4520-A94D-5414D53A4F74}" presName="composite" presStyleCnt="0"/>
      <dgm:spPr/>
      <dgm:t>
        <a:bodyPr/>
        <a:lstStyle/>
        <a:p>
          <a:endParaRPr lang="ru-RU"/>
        </a:p>
      </dgm:t>
    </dgm:pt>
    <dgm:pt modelId="{527719D4-65D6-47F0-8A2C-4EA1A0632A06}" type="pres">
      <dgm:prSet presAssocID="{D4C3DA99-DA55-4520-A94D-5414D53A4F74}" presName="parentText" presStyleLbl="alignNode1" presStyleIdx="2" presStyleCnt="4" custScaleX="111815" custLinFactNeighborX="-7377" custLinFactNeighborY="-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C4E08-EA5F-4D21-8AD2-67C627162D46}" type="pres">
      <dgm:prSet presAssocID="{D4C3DA99-DA55-4520-A94D-5414D53A4F74}" presName="descendantText" presStyleLbl="alignAcc1" presStyleIdx="2" presStyleCnt="4" custScaleX="96412" custScaleY="112776" custLinFactNeighborX="-244" custLinFactNeighborY="4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976E0-9B15-4AFD-9E9F-318D018086A4}" type="pres">
      <dgm:prSet presAssocID="{AA5D893C-E12E-4CC2-9B85-4119BBC0B52F}" presName="sp" presStyleCnt="0"/>
      <dgm:spPr/>
      <dgm:t>
        <a:bodyPr/>
        <a:lstStyle/>
        <a:p>
          <a:endParaRPr lang="ru-RU"/>
        </a:p>
      </dgm:t>
    </dgm:pt>
    <dgm:pt modelId="{31BECC40-4216-46D2-90FA-62CC3DAD30F5}" type="pres">
      <dgm:prSet presAssocID="{8E6935A9-A755-4857-BF19-A8C759DFFBCD}" presName="composite" presStyleCnt="0"/>
      <dgm:spPr/>
      <dgm:t>
        <a:bodyPr/>
        <a:lstStyle/>
        <a:p>
          <a:endParaRPr lang="ru-RU"/>
        </a:p>
      </dgm:t>
    </dgm:pt>
    <dgm:pt modelId="{F1ECB37C-E6E7-4F02-B296-81A318C2723D}" type="pres">
      <dgm:prSet presAssocID="{8E6935A9-A755-4857-BF19-A8C759DFFBCD}" presName="parentText" presStyleLbl="alignNode1" presStyleIdx="3" presStyleCnt="4" custScaleX="1174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A739B-16B0-401A-80CB-D1676285F613}" type="pres">
      <dgm:prSet presAssocID="{8E6935A9-A755-4857-BF19-A8C759DFFBCD}" presName="descendantText" presStyleLbl="alignAcc1" presStyleIdx="3" presStyleCnt="4" custScaleX="94894" custScaleY="116538" custLinFactNeighborX="-537" custLinFactNeighborY="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6E53E-631A-4C70-9F23-3B26C627F4D6}" type="presOf" srcId="{79F20CD3-82DC-4400-B0B5-B4E650721D5E}" destId="{8543C19E-50A7-4C34-A1E8-269E542F041C}" srcOrd="0" destOrd="0" presId="urn:microsoft.com/office/officeart/2005/8/layout/chevron2"/>
    <dgm:cxn modelId="{917FF26A-CF65-4CFA-8A2E-3A9A47BB2E13}" srcId="{8E6935A9-A755-4857-BF19-A8C759DFFBCD}" destId="{F9E096ED-5EAE-48F1-9CEE-1757DB3B1964}" srcOrd="0" destOrd="0" parTransId="{B9D2DB25-E1CD-42A4-9E90-F25C81863D45}" sibTransId="{A478846B-CB24-41E3-9C45-B6E0FC9F2E0F}"/>
    <dgm:cxn modelId="{9240D535-FAFE-41BF-BBC0-16423839601C}" type="presOf" srcId="{8E6935A9-A755-4857-BF19-A8C759DFFBCD}" destId="{F1ECB37C-E6E7-4F02-B296-81A318C2723D}" srcOrd="0" destOrd="0" presId="urn:microsoft.com/office/officeart/2005/8/layout/chevron2"/>
    <dgm:cxn modelId="{566A4847-2C9D-45B4-A247-A3D058C58CF7}" srcId="{D4C3DA99-DA55-4520-A94D-5414D53A4F74}" destId="{6B785B87-2A49-4F42-AEFA-2ECC28FA6266}" srcOrd="0" destOrd="0" parTransId="{2649DD6D-5A03-435B-907C-893960094F0C}" sibTransId="{00D3C638-F0AE-4EE2-AA32-3656C9F5D280}"/>
    <dgm:cxn modelId="{185019BE-5B88-4FC8-91B1-8B5351B0FAA0}" srcId="{79F20CD3-82DC-4400-B0B5-B4E650721D5E}" destId="{1E4795EC-BFE0-402C-BA7B-39FD15475F30}" srcOrd="0" destOrd="0" parTransId="{28E4D16E-D4BA-42A7-84FC-B5C0B11FA6B5}" sibTransId="{6552EFB2-D123-476E-BE1D-62EDF9BA0DA5}"/>
    <dgm:cxn modelId="{DC58D2CE-5B45-4204-AD12-A3C5BEB28449}" srcId="{7C5B3A7E-3FFE-4A57-A4B9-8FF3F1124CEF}" destId="{DE9C89E3-A0D9-45E4-9665-AF5CA8D7E1D8}" srcOrd="0" destOrd="0" parTransId="{7008E75F-85BD-4F34-A984-6390AC75097A}" sibTransId="{FECD667B-7D8B-4396-8073-5C35266E70A0}"/>
    <dgm:cxn modelId="{F1F9A195-0280-44FD-B104-6B9FAF5AA502}" type="presOf" srcId="{500C317D-9501-4358-8118-C41A15C0E2B3}" destId="{40CC4E08-EA5F-4D21-8AD2-67C627162D46}" srcOrd="0" destOrd="1" presId="urn:microsoft.com/office/officeart/2005/8/layout/chevron2"/>
    <dgm:cxn modelId="{E0612679-390F-48AD-846E-697A44D11D31}" srcId="{7C5B3A7E-3FFE-4A57-A4B9-8FF3F1124CEF}" destId="{D4C3DA99-DA55-4520-A94D-5414D53A4F74}" srcOrd="2" destOrd="0" parTransId="{F74F6CB9-9F5A-4776-8515-295380A025CB}" sibTransId="{AA5D893C-E12E-4CC2-9B85-4119BBC0B52F}"/>
    <dgm:cxn modelId="{4F372723-F393-4895-88B6-F62FC50AC0B7}" srcId="{D4C3DA99-DA55-4520-A94D-5414D53A4F74}" destId="{500C317D-9501-4358-8118-C41A15C0E2B3}" srcOrd="1" destOrd="0" parTransId="{9B72DCEB-6963-434F-AD0B-78767997DBA9}" sibTransId="{DD1FC8FF-8C98-4F93-A78E-E7F015D3B278}"/>
    <dgm:cxn modelId="{7A5D43C9-10CD-4B17-9A4D-495780A6749E}" type="presOf" srcId="{F8673B38-F664-490B-8D27-8D649E49A708}" destId="{54933309-4FCF-4786-B4F5-46862A75C9A9}" srcOrd="0" destOrd="0" presId="urn:microsoft.com/office/officeart/2005/8/layout/chevron2"/>
    <dgm:cxn modelId="{3463F28D-B5E2-43A7-B8D2-D3737638A861}" srcId="{7C5B3A7E-3FFE-4A57-A4B9-8FF3F1124CEF}" destId="{8E6935A9-A755-4857-BF19-A8C759DFFBCD}" srcOrd="3" destOrd="0" parTransId="{772AAA0B-40BE-4406-BB6B-2E04CCD606AF}" sibTransId="{9EF16406-9D96-43EA-92A9-467196236195}"/>
    <dgm:cxn modelId="{26CE4F88-358D-49D5-8259-363E4B726C3C}" type="presOf" srcId="{D4C3DA99-DA55-4520-A94D-5414D53A4F74}" destId="{527719D4-65D6-47F0-8A2C-4EA1A0632A06}" srcOrd="0" destOrd="0" presId="urn:microsoft.com/office/officeart/2005/8/layout/chevron2"/>
    <dgm:cxn modelId="{E30C116D-C4FC-41D6-B5DF-FC20C480C5F1}" srcId="{DE9C89E3-A0D9-45E4-9665-AF5CA8D7E1D8}" destId="{F8673B38-F664-490B-8D27-8D649E49A708}" srcOrd="0" destOrd="0" parTransId="{E678296F-6448-403E-8768-8AD1955EC449}" sibTransId="{C3A958A6-340C-487A-BCEA-A9F5D7AB46EC}"/>
    <dgm:cxn modelId="{5C2C49AF-DB4D-430C-AF1F-A8F44091CB0D}" type="presOf" srcId="{7C5B3A7E-3FFE-4A57-A4B9-8FF3F1124CEF}" destId="{84CE7E75-880C-445E-BF0B-37B1D8C87C04}" srcOrd="0" destOrd="0" presId="urn:microsoft.com/office/officeart/2005/8/layout/chevron2"/>
    <dgm:cxn modelId="{C9F05D59-DE1E-4386-A703-5F0AF08F9D75}" type="presOf" srcId="{1E4795EC-BFE0-402C-BA7B-39FD15475F30}" destId="{D465AAA6-A5E4-4911-9E6A-5136C7CE4E91}" srcOrd="0" destOrd="0" presId="urn:microsoft.com/office/officeart/2005/8/layout/chevron2"/>
    <dgm:cxn modelId="{17FFDA3F-A8E3-4039-BDE9-D7CE61705730}" srcId="{7C5B3A7E-3FFE-4A57-A4B9-8FF3F1124CEF}" destId="{79F20CD3-82DC-4400-B0B5-B4E650721D5E}" srcOrd="1" destOrd="0" parTransId="{96985258-1196-490F-885C-59FC74FE97D3}" sibTransId="{64A9682F-B897-419C-ADDE-010B622B9E1B}"/>
    <dgm:cxn modelId="{4D3F9E46-1DA3-412F-B911-90720E53545A}" type="presOf" srcId="{F9E096ED-5EAE-48F1-9CEE-1757DB3B1964}" destId="{1FDA739B-16B0-401A-80CB-D1676285F613}" srcOrd="0" destOrd="0" presId="urn:microsoft.com/office/officeart/2005/8/layout/chevron2"/>
    <dgm:cxn modelId="{E2CE9CD7-811C-4C56-81AE-D6689F9A21AB}" type="presOf" srcId="{DE9C89E3-A0D9-45E4-9665-AF5CA8D7E1D8}" destId="{635C4E45-7AA5-4904-90E8-7DC2591E95A0}" srcOrd="0" destOrd="0" presId="urn:microsoft.com/office/officeart/2005/8/layout/chevron2"/>
    <dgm:cxn modelId="{5B9252DD-2A6B-401A-9E50-0F178600DD41}" type="presOf" srcId="{6B785B87-2A49-4F42-AEFA-2ECC28FA6266}" destId="{40CC4E08-EA5F-4D21-8AD2-67C627162D46}" srcOrd="0" destOrd="0" presId="urn:microsoft.com/office/officeart/2005/8/layout/chevron2"/>
    <dgm:cxn modelId="{484C942F-B820-4B33-B3F1-04CE16B1378D}" type="presParOf" srcId="{84CE7E75-880C-445E-BF0B-37B1D8C87C04}" destId="{63DA7EFF-8D65-4263-9E8D-853FED42FCD7}" srcOrd="0" destOrd="0" presId="urn:microsoft.com/office/officeart/2005/8/layout/chevron2"/>
    <dgm:cxn modelId="{C1B6C53F-889D-4B26-A99B-3ECE0DA7BC01}" type="presParOf" srcId="{63DA7EFF-8D65-4263-9E8D-853FED42FCD7}" destId="{635C4E45-7AA5-4904-90E8-7DC2591E95A0}" srcOrd="0" destOrd="0" presId="urn:microsoft.com/office/officeart/2005/8/layout/chevron2"/>
    <dgm:cxn modelId="{3590001B-FB49-43F5-ADB5-C905973D5FF7}" type="presParOf" srcId="{63DA7EFF-8D65-4263-9E8D-853FED42FCD7}" destId="{54933309-4FCF-4786-B4F5-46862A75C9A9}" srcOrd="1" destOrd="0" presId="urn:microsoft.com/office/officeart/2005/8/layout/chevron2"/>
    <dgm:cxn modelId="{F0237604-3768-49F4-BA18-E8657601EF0E}" type="presParOf" srcId="{84CE7E75-880C-445E-BF0B-37B1D8C87C04}" destId="{F3D96D1F-5904-4945-9E1F-16AF3DF95710}" srcOrd="1" destOrd="0" presId="urn:microsoft.com/office/officeart/2005/8/layout/chevron2"/>
    <dgm:cxn modelId="{BFC38B12-1B8C-4F96-9B5A-A364EF9F9C53}" type="presParOf" srcId="{84CE7E75-880C-445E-BF0B-37B1D8C87C04}" destId="{3F6F8B08-CA68-41A7-B0DB-537907A7B07E}" srcOrd="2" destOrd="0" presId="urn:microsoft.com/office/officeart/2005/8/layout/chevron2"/>
    <dgm:cxn modelId="{EB106F9E-A0C8-4122-8AA7-6FA07854613D}" type="presParOf" srcId="{3F6F8B08-CA68-41A7-B0DB-537907A7B07E}" destId="{8543C19E-50A7-4C34-A1E8-269E542F041C}" srcOrd="0" destOrd="0" presId="urn:microsoft.com/office/officeart/2005/8/layout/chevron2"/>
    <dgm:cxn modelId="{0BE7CB09-C7D0-4DEB-ADA8-37D02BAEB99A}" type="presParOf" srcId="{3F6F8B08-CA68-41A7-B0DB-537907A7B07E}" destId="{D465AAA6-A5E4-4911-9E6A-5136C7CE4E91}" srcOrd="1" destOrd="0" presId="urn:microsoft.com/office/officeart/2005/8/layout/chevron2"/>
    <dgm:cxn modelId="{A02685DB-6D08-44CB-88F4-D7A1EFC059F1}" type="presParOf" srcId="{84CE7E75-880C-445E-BF0B-37B1D8C87C04}" destId="{E066E889-33D0-4A58-9A54-0416F1F83B6B}" srcOrd="3" destOrd="0" presId="urn:microsoft.com/office/officeart/2005/8/layout/chevron2"/>
    <dgm:cxn modelId="{389E15D8-0974-4795-ADBF-E9625BD33202}" type="presParOf" srcId="{84CE7E75-880C-445E-BF0B-37B1D8C87C04}" destId="{BFDBA21C-77E8-4F3A-B420-834B2E049CBF}" srcOrd="4" destOrd="0" presId="urn:microsoft.com/office/officeart/2005/8/layout/chevron2"/>
    <dgm:cxn modelId="{7C75DEA3-8945-46D7-AD58-8DF9081DA27E}" type="presParOf" srcId="{BFDBA21C-77E8-4F3A-B420-834B2E049CBF}" destId="{527719D4-65D6-47F0-8A2C-4EA1A0632A06}" srcOrd="0" destOrd="0" presId="urn:microsoft.com/office/officeart/2005/8/layout/chevron2"/>
    <dgm:cxn modelId="{A30B19B7-926C-4483-B60A-5114CDDFBE45}" type="presParOf" srcId="{BFDBA21C-77E8-4F3A-B420-834B2E049CBF}" destId="{40CC4E08-EA5F-4D21-8AD2-67C627162D46}" srcOrd="1" destOrd="0" presId="urn:microsoft.com/office/officeart/2005/8/layout/chevron2"/>
    <dgm:cxn modelId="{7E22289D-6D10-4756-855F-E14B4AA40AFA}" type="presParOf" srcId="{84CE7E75-880C-445E-BF0B-37B1D8C87C04}" destId="{98A976E0-9B15-4AFD-9E9F-318D018086A4}" srcOrd="5" destOrd="0" presId="urn:microsoft.com/office/officeart/2005/8/layout/chevron2"/>
    <dgm:cxn modelId="{7DF1E451-BEE0-48E1-BF9F-95923BC5352B}" type="presParOf" srcId="{84CE7E75-880C-445E-BF0B-37B1D8C87C04}" destId="{31BECC40-4216-46D2-90FA-62CC3DAD30F5}" srcOrd="6" destOrd="0" presId="urn:microsoft.com/office/officeart/2005/8/layout/chevron2"/>
    <dgm:cxn modelId="{47AE8596-40A9-4AED-87D3-F7497FE8A37F}" type="presParOf" srcId="{31BECC40-4216-46D2-90FA-62CC3DAD30F5}" destId="{F1ECB37C-E6E7-4F02-B296-81A318C2723D}" srcOrd="0" destOrd="0" presId="urn:microsoft.com/office/officeart/2005/8/layout/chevron2"/>
    <dgm:cxn modelId="{0CDD6ED4-F13A-414E-8BA7-8C29867D6DEF}" type="presParOf" srcId="{31BECC40-4216-46D2-90FA-62CC3DAD30F5}" destId="{1FDA739B-16B0-401A-80CB-D1676285F6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4E45-7AA5-4904-90E8-7DC2591E95A0}">
      <dsp:nvSpPr>
        <dsp:cNvPr id="0" name=""/>
        <dsp:cNvSpPr/>
      </dsp:nvSpPr>
      <dsp:spPr>
        <a:xfrm rot="5400000">
          <a:off x="-146605" y="235535"/>
          <a:ext cx="1384510" cy="10099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40694" y="553194"/>
        <a:ext cx="1009913" cy="374597"/>
      </dsp:txXfrm>
    </dsp:sp>
    <dsp:sp modelId="{54933309-4FCF-4786-B4F5-46862A75C9A9}">
      <dsp:nvSpPr>
        <dsp:cNvPr id="0" name=""/>
        <dsp:cNvSpPr/>
      </dsp:nvSpPr>
      <dsp:spPr>
        <a:xfrm rot="5400000">
          <a:off x="4292255" y="-3120925"/>
          <a:ext cx="992883" cy="73338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должностных лиц центрального аппарата ФНС России, ответственных за работу с открытыми данными, уполномоченных принимать решения по их публикации </a:t>
          </a:r>
          <a:endParaRPr lang="ru-RU" sz="1600" kern="1200" dirty="0"/>
        </a:p>
      </dsp:txBody>
      <dsp:txXfrm rot="-5400000">
        <a:off x="1121775" y="98024"/>
        <a:ext cx="7285375" cy="895945"/>
      </dsp:txXfrm>
    </dsp:sp>
    <dsp:sp modelId="{8543C19E-50A7-4C34-A1E8-269E542F041C}">
      <dsp:nvSpPr>
        <dsp:cNvPr id="0" name=""/>
        <dsp:cNvSpPr/>
      </dsp:nvSpPr>
      <dsp:spPr>
        <a:xfrm rot="5400000">
          <a:off x="-130702" y="1541770"/>
          <a:ext cx="1341866" cy="9990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.</a:t>
          </a:r>
          <a:endParaRPr lang="ru-RU" sz="1000" kern="1200" dirty="0"/>
        </a:p>
      </dsp:txBody>
      <dsp:txXfrm rot="-5400000">
        <a:off x="40694" y="1869911"/>
        <a:ext cx="999074" cy="342792"/>
      </dsp:txXfrm>
    </dsp:sp>
    <dsp:sp modelId="{D465AAA6-A5E4-4911-9E6A-5136C7CE4E91}">
      <dsp:nvSpPr>
        <dsp:cNvPr id="0" name=""/>
        <dsp:cNvSpPr/>
      </dsp:nvSpPr>
      <dsp:spPr>
        <a:xfrm rot="5400000">
          <a:off x="4304772" y="-1755829"/>
          <a:ext cx="1020794" cy="73506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(по мере необходимости) специализированного обучения (тренинга) должностных лиц, ответственных за работу с ОД, по актуальным проблемам открытия данных </a:t>
          </a:r>
          <a:endParaRPr lang="ru-RU" sz="1600" kern="1200" dirty="0"/>
        </a:p>
      </dsp:txBody>
      <dsp:txXfrm rot="-5400000">
        <a:off x="1139855" y="1458919"/>
        <a:ext cx="7300798" cy="921132"/>
      </dsp:txXfrm>
    </dsp:sp>
    <dsp:sp modelId="{527719D4-65D6-47F0-8A2C-4EA1A0632A06}">
      <dsp:nvSpPr>
        <dsp:cNvPr id="0" name=""/>
        <dsp:cNvSpPr/>
      </dsp:nvSpPr>
      <dsp:spPr>
        <a:xfrm rot="5400000">
          <a:off x="-145790" y="2776198"/>
          <a:ext cx="1341866" cy="105028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1" y="3155551"/>
        <a:ext cx="1050285" cy="291581"/>
      </dsp:txXfrm>
    </dsp:sp>
    <dsp:sp modelId="{40CC4E08-EA5F-4D21-8AD2-67C627162D46}">
      <dsp:nvSpPr>
        <dsp:cNvPr id="0" name=""/>
        <dsp:cNvSpPr/>
      </dsp:nvSpPr>
      <dsp:spPr>
        <a:xfrm rot="5400000">
          <a:off x="4339872" y="-569063"/>
          <a:ext cx="983646" cy="7355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Анализ рейтинга Минэкономразвития России и Фонда свободы информации, определение «слабых» мест и реализация комплекса мер по их устранению с целью повышения позиций сайта ФНС России в рейтингах </a:t>
          </a:r>
          <a:endParaRPr lang="ru-RU" sz="1600" kern="1200" dirty="0"/>
        </a:p>
      </dsp:txBody>
      <dsp:txXfrm rot="-5400000">
        <a:off x="1153749" y="2665078"/>
        <a:ext cx="7307875" cy="887610"/>
      </dsp:txXfrm>
    </dsp:sp>
    <dsp:sp modelId="{F1ECB37C-E6E7-4F02-B296-81A318C2723D}">
      <dsp:nvSpPr>
        <dsp:cNvPr id="0" name=""/>
        <dsp:cNvSpPr/>
      </dsp:nvSpPr>
      <dsp:spPr>
        <a:xfrm rot="5400000">
          <a:off x="-78636" y="4027950"/>
          <a:ext cx="1341866" cy="11032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.</a:t>
          </a:r>
          <a:endParaRPr lang="ru-RU" sz="1000" kern="1200" dirty="0"/>
        </a:p>
      </dsp:txBody>
      <dsp:txXfrm rot="-5400000">
        <a:off x="40695" y="4460223"/>
        <a:ext cx="1103205" cy="238661"/>
      </dsp:txXfrm>
    </dsp:sp>
    <dsp:sp modelId="{1FDA739B-16B0-401A-80CB-D1676285F613}">
      <dsp:nvSpPr>
        <dsp:cNvPr id="0" name=""/>
        <dsp:cNvSpPr/>
      </dsp:nvSpPr>
      <dsp:spPr>
        <a:xfrm rot="5400000">
          <a:off x="4327571" y="768936"/>
          <a:ext cx="1016459" cy="7240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Анализ показателя удовлетворенности 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сайта ФНС России качеством, удобством контента и сервисов сайта ФНС России </a:t>
          </a:r>
          <a:endParaRPr lang="ru-RU" sz="1400" kern="1200" dirty="0"/>
        </a:p>
      </dsp:txBody>
      <dsp:txXfrm rot="-5400000">
        <a:off x="1215764" y="3930363"/>
        <a:ext cx="7190456" cy="91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6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log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hyperlink" Target="https://twitter.com/nalog__ru" TargetMode="External"/><Relationship Id="rId4" Type="http://schemas.openxmlformats.org/officeDocument/2006/relationships/hyperlink" Target="https://vk.com/nalog__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633133" cy="3314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Приложение к  </a:t>
            </a:r>
            <a:r>
              <a:rPr lang="ru-RU" sz="3200" b="1" dirty="0">
                <a:solidFill>
                  <a:schemeClr val="tx2"/>
                </a:solidFill>
              </a:rPr>
              <a:t>Ведомственному плану ФНС России по реализации Концепции открытости федеральных органов исполнительной власти на </a:t>
            </a:r>
            <a:r>
              <a:rPr lang="ru-RU" sz="3200" b="1" dirty="0" smtClean="0">
                <a:solidFill>
                  <a:schemeClr val="tx2"/>
                </a:solidFill>
              </a:rPr>
              <a:t>2017 год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		</a:t>
            </a:r>
            <a:r>
              <a:rPr lang="en-US" sz="1600" b="1" dirty="0" smtClean="0">
                <a:solidFill>
                  <a:schemeClr val="tx1"/>
                </a:solidFill>
                <a:hlinkClick r:id="rId2"/>
              </a:rPr>
              <a:t>www.nalog.ru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r"/>
            <a:r>
              <a:rPr lang="ru-RU" sz="1600" b="1" u="sng" dirty="0">
                <a:hlinkClick r:id="rId3"/>
              </a:rPr>
              <a:t>https://www.facebook.com/nalog.ru</a:t>
            </a:r>
            <a:r>
              <a:rPr lang="ru-RU" sz="1600" b="1" u="sng" dirty="0" smtClean="0">
                <a:hlinkClick r:id="rId3"/>
              </a:rPr>
              <a:t>/</a:t>
            </a:r>
            <a:endParaRPr lang="ru-RU" sz="1600" b="1" dirty="0"/>
          </a:p>
          <a:p>
            <a:pPr lvl="0" algn="r"/>
            <a:r>
              <a:rPr lang="ru-RU" sz="1600" b="1" u="sng" dirty="0">
                <a:hlinkClick r:id="rId4"/>
              </a:rPr>
              <a:t>https://vk.com/nalog__</a:t>
            </a:r>
            <a:r>
              <a:rPr lang="ru-RU" sz="1600" b="1" u="sng" dirty="0" smtClean="0">
                <a:hlinkClick r:id="rId4"/>
              </a:rPr>
              <a:t>ru</a:t>
            </a:r>
            <a:endParaRPr lang="ru-RU" sz="1600" b="1" dirty="0"/>
          </a:p>
          <a:p>
            <a:pPr algn="r"/>
            <a:r>
              <a:rPr lang="ru-RU" sz="1600" b="1" u="sng" dirty="0">
                <a:hlinkClick r:id="rId5"/>
              </a:rPr>
              <a:t>https://twitter.com/nalog__ru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78" y="756295"/>
            <a:ext cx="2277566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577064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viii</a:t>
            </a:r>
            <a:r>
              <a:rPr lang="ru-RU" sz="2200" dirty="0" smtClean="0"/>
              <a:t>. </a:t>
            </a:r>
            <a:r>
              <a:rPr lang="ru-RU" sz="2200" dirty="0"/>
              <a:t>Взаимодействие ФНС России с Общественным советом </a:t>
            </a:r>
            <a:r>
              <a:rPr lang="ru-RU" sz="2200" dirty="0" smtClean="0"/>
              <a:t>при</a:t>
            </a:r>
            <a:br>
              <a:rPr lang="ru-RU" sz="2200" dirty="0" smtClean="0"/>
            </a:br>
            <a:r>
              <a:rPr lang="ru-RU" sz="2200" dirty="0" smtClean="0"/>
              <a:t> ФНС </a:t>
            </a:r>
            <a:r>
              <a:rPr lang="ru-RU" sz="2200" dirty="0"/>
              <a:t>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548383"/>
            <a:ext cx="8561139" cy="5547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03" y="756295"/>
            <a:ext cx="9353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26619" y="1692399"/>
            <a:ext cx="482528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Поддержание в актуальном состоянии состава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6620" y="3132559"/>
            <a:ext cx="4825283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Размещение на официальном сайте положения об Общественном совете при ФНС России и плана его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6619" y="4609222"/>
            <a:ext cx="4825283" cy="11876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Проведение заседаний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6620" y="5940871"/>
            <a:ext cx="482528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Публикация на официальном сайте информации о деятельности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0000-06-910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6" y="2628503"/>
            <a:ext cx="33559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6"/>
            <a:ext cx="9341489" cy="100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/>
              <a:t/>
            </a:r>
            <a:br>
              <a:rPr lang="ru-RU" sz="2200" dirty="0"/>
            </a:br>
            <a:r>
              <a:rPr lang="en-US" sz="2200" dirty="0" smtClean="0"/>
              <a:t>ix</a:t>
            </a:r>
            <a:r>
              <a:rPr lang="ru-RU" sz="2200" dirty="0" smtClean="0"/>
              <a:t>. Работа </a:t>
            </a:r>
            <a:r>
              <a:rPr lang="ru-RU" sz="2200" dirty="0"/>
              <a:t>пресс-службы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671" y="1548383"/>
            <a:ext cx="8983469" cy="554774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396255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698628" y="1147853"/>
            <a:ext cx="3320662" cy="1575314"/>
          </a:xfrm>
          <a:prstGeom prst="cloudCallout">
            <a:avLst>
              <a:gd name="adj1" fmla="val 44489"/>
              <a:gd name="adj2" fmla="val 608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</a:t>
            </a:r>
            <a:r>
              <a:rPr lang="ru-RU" sz="1400" dirty="0">
                <a:solidFill>
                  <a:schemeClr val="tx1"/>
                </a:solidFill>
              </a:rPr>
              <a:t>в телевизионных программах и съемках сюжетов по вопросам деятельности ФНС России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674292" y="2484488"/>
            <a:ext cx="3096344" cy="2424194"/>
          </a:xfrm>
          <a:prstGeom prst="cloudCallout">
            <a:avLst>
              <a:gd name="adj1" fmla="val 85941"/>
              <a:gd name="adj2" fmla="val 102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 информационных сообщений о деятельности ФНС России в разделе «Новости» официального сайта ФНС 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78822" y="5093126"/>
            <a:ext cx="3498250" cy="1903769"/>
          </a:xfrm>
          <a:prstGeom prst="cloudCallout">
            <a:avLst>
              <a:gd name="adj1" fmla="val 67525"/>
              <a:gd name="adj2" fmla="val -688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Ежедневный мониторинг </a:t>
            </a:r>
            <a:r>
              <a:rPr lang="ru-RU" sz="1400" dirty="0">
                <a:solidFill>
                  <a:schemeClr val="tx1"/>
                </a:solidFill>
              </a:rPr>
              <a:t>публикаций в СМИ и </a:t>
            </a:r>
            <a:r>
              <a:rPr lang="ru-RU" sz="1400" dirty="0" smtClean="0">
                <a:solidFill>
                  <a:schemeClr val="tx1"/>
                </a:solidFill>
              </a:rPr>
              <a:t> представление доклада  руководству </a:t>
            </a:r>
            <a:r>
              <a:rPr lang="ru-RU" sz="1400" dirty="0">
                <a:solidFill>
                  <a:schemeClr val="tx1"/>
                </a:solidFill>
              </a:rPr>
              <a:t>ФНС России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52324" y="5436815"/>
            <a:ext cx="2933932" cy="1800200"/>
          </a:xfrm>
          <a:prstGeom prst="cloudCallout">
            <a:avLst>
              <a:gd name="adj1" fmla="val -50840"/>
              <a:gd name="adj2" fmla="val -638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информационных материалов о деятельности ФНС России в </a:t>
            </a:r>
            <a:r>
              <a:rPr lang="ru-RU" sz="1400" dirty="0">
                <a:solidFill>
                  <a:schemeClr val="tx1"/>
                </a:solidFill>
              </a:rPr>
              <a:t>печатных и электронных СМИ </a:t>
            </a:r>
          </a:p>
        </p:txBody>
      </p:sp>
      <p:pic>
        <p:nvPicPr>
          <p:cNvPr id="3075" name="Picture 3" descr="C:\Users\0000-06-910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6" y="2988543"/>
            <a:ext cx="3240169" cy="210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0000-06-910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0" y="1589093"/>
            <a:ext cx="1296144" cy="11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433047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x</a:t>
            </a:r>
            <a:r>
              <a:rPr lang="ru-RU" sz="2200" dirty="0" smtClean="0"/>
              <a:t>. </a:t>
            </a:r>
            <a:r>
              <a:rPr lang="ru-RU" sz="2200" dirty="0"/>
              <a:t>Независимая антикоррупционная экспертиза 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общественный </a:t>
            </a:r>
            <a:r>
              <a:rPr lang="ru-RU" sz="2200" dirty="0"/>
              <a:t>мониторинг правоприменения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92399"/>
            <a:ext cx="9289032" cy="5403726"/>
          </a:xfr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0000-06-910\Desktop\2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7" y="1692399"/>
            <a:ext cx="28465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78548" y="1692399"/>
            <a:ext cx="5328591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Публикация на официальном сайте: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плана противодействия  коррупции, сведений о ходе его реализации;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ведений о доходах (расходах), имуществе и обязательствах имущественного характера государственных служащих;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бзоров правоприменительной практики по результатам вступивших в законную силу судебных решений о признании недействительными нормативных правовых актов;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-RU" sz="1600" dirty="0" smtClean="0">
                <a:solidFill>
                  <a:schemeClr val="tx1"/>
                </a:solidFill>
              </a:rPr>
              <a:t>нформации по антикоррупционной и по независимой антикоррупционной экспертизе.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172" y="5004767"/>
            <a:ext cx="56886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Рассмотрение Общественным советом при ФНС России докладов и материалов о ходе выполнения плана противодействия коррупции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0000-06-910\Desktop\obshestvenniy-sov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788743"/>
            <a:ext cx="338437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61139" cy="129614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Инициативные </a:t>
            </a:r>
            <a:r>
              <a:rPr lang="ru-RU" sz="2600" dirty="0"/>
              <a:t>проекты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196" y="1806241"/>
            <a:ext cx="8784976" cy="5286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28" y="540271"/>
            <a:ext cx="1152128" cy="111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97049" y="1760484"/>
            <a:ext cx="4464496" cy="2375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b="1" dirty="0">
                <a:solidFill>
                  <a:schemeClr val="tx1"/>
                </a:solidFill>
              </a:rPr>
              <a:t>мобильных приложений для интерактивного сервиса «Личный кабинет </a:t>
            </a:r>
            <a:r>
              <a:rPr lang="ru-RU" sz="1400" b="1" dirty="0" smtClean="0">
                <a:solidFill>
                  <a:schemeClr val="tx1"/>
                </a:solidFill>
              </a:rPr>
              <a:t>налогоплательщика для физических лиц» </a:t>
            </a:r>
            <a:r>
              <a:rPr lang="ru-RU" sz="1400" b="1" dirty="0">
                <a:solidFill>
                  <a:schemeClr val="tx1"/>
                </a:solidFill>
              </a:rPr>
              <a:t>для операционных систем iOS и </a:t>
            </a:r>
            <a:r>
              <a:rPr lang="ru-RU" sz="1400" b="1" dirty="0" err="1" smtClean="0">
                <a:solidFill>
                  <a:schemeClr val="tx1"/>
                </a:solidFill>
              </a:rPr>
              <a:t>Android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овышение удовлетворенности пользователей качеством информации, предоставляемой Интернет-</a:t>
            </a: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ервисами ФНС России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9032" y="4500713"/>
            <a:ext cx="4352124" cy="24842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видеоролика об особенностях банкротства гражданина-должника и мерах ответственности для недобросовестных должников, намеревающихся использовать институт банкротства для уклонения  от исполнения своих обязательств перед Российской Федерацией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нформирование неопределенного круга лиц о процедуре </a:t>
            </a:r>
            <a:r>
              <a:rPr lang="ru-RU" sz="1400" dirty="0">
                <a:solidFill>
                  <a:schemeClr val="tx1"/>
                </a:solidFill>
              </a:rPr>
              <a:t>банкротства гражданина-должника </a:t>
            </a:r>
          </a:p>
        </p:txBody>
      </p:sp>
      <p:pic>
        <p:nvPicPr>
          <p:cNvPr id="2050" name="Picture 2" descr="C:\Users\0000-06-910\Desktop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5" y="1790244"/>
            <a:ext cx="3323895" cy="22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6-910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13" y="4500714"/>
            <a:ext cx="3249769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612279"/>
            <a:ext cx="9118325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Внутриведомственные </a:t>
            </a:r>
            <a:r>
              <a:rPr lang="ru-RU" sz="2200" dirty="0"/>
              <a:t>организационные мероприятия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855395541"/>
              </p:ext>
            </p:extLst>
          </p:nvPr>
        </p:nvGraphicFramePr>
        <p:xfrm>
          <a:off x="882204" y="1859719"/>
          <a:ext cx="8568952" cy="525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561139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200" dirty="0" smtClean="0"/>
              <a:t>I</a:t>
            </a:r>
            <a:r>
              <a:rPr lang="ru-RU" sz="2200" dirty="0" smtClean="0"/>
              <a:t>. Реализация </a:t>
            </a:r>
            <a:r>
              <a:rPr lang="ru-RU" sz="2200" dirty="0"/>
              <a:t>принципа информационной </a:t>
            </a:r>
            <a:r>
              <a:rPr lang="ru-RU" sz="2200" dirty="0" smtClean="0"/>
              <a:t>открытости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908423"/>
            <a:ext cx="9109011" cy="5187702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612279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0000-06-910\Desktop\mifopi1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0" y="1985017"/>
            <a:ext cx="31947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86145" y="2004680"/>
            <a:ext cx="5208240" cy="19677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Организация размещения на сайте ФНС России и актуализации информации в соответствии с требованиями Федерального закона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>
                <a:solidFill>
                  <a:schemeClr val="tx1"/>
                </a:solidFill>
              </a:rPr>
              <a:t>09.02.2009 </a:t>
            </a:r>
            <a:r>
              <a:rPr lang="ru-RU" sz="1400" dirty="0" smtClean="0">
                <a:solidFill>
                  <a:schemeClr val="tx1"/>
                </a:solidFill>
              </a:rPr>
              <a:t>№ </a:t>
            </a:r>
            <a:r>
              <a:rPr lang="ru-RU" sz="1400" dirty="0">
                <a:solidFill>
                  <a:schemeClr val="tx1"/>
                </a:solidFill>
              </a:rPr>
              <a:t>8-ФЗ 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«Об обеспечении доступа к информации о деятельности государственных органов и органов местного самоуправления»</a:t>
            </a:r>
          </a:p>
        </p:txBody>
      </p:sp>
      <p:pic>
        <p:nvPicPr>
          <p:cNvPr id="2053" name="Picture 5" descr="C:\Users\0000-06-910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4" y="4716735"/>
            <a:ext cx="3456384" cy="22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38188" y="4860751"/>
            <a:ext cx="4536504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и размещение на сайте ФНС России информационно-просветительских материалов (видеоролики, </a:t>
            </a:r>
            <a:r>
              <a:rPr lang="ru-RU" sz="1400" dirty="0" smtClean="0">
                <a:solidFill>
                  <a:schemeClr val="tx1"/>
                </a:solidFill>
              </a:rPr>
              <a:t>презентации) </a:t>
            </a:r>
            <a:r>
              <a:rPr lang="ru-RU" sz="1400" dirty="0">
                <a:solidFill>
                  <a:schemeClr val="tx1"/>
                </a:solidFill>
              </a:rPr>
              <a:t>для 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26707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425221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ii</a:t>
            </a:r>
            <a:r>
              <a:rPr lang="ru-RU" sz="2000" dirty="0" smtClean="0"/>
              <a:t>. Обеспечение </a:t>
            </a:r>
            <a:r>
              <a:rPr lang="ru-RU" sz="2000" dirty="0"/>
              <a:t>работы с открытыми данными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189" y="1620391"/>
            <a:ext cx="9001000" cy="547573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24" y="540271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62955" y="1696885"/>
            <a:ext cx="4659805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Оценка наиболее востребованных наборов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 </a:t>
            </a:r>
            <a:r>
              <a:rPr lang="ru-RU" sz="1400" dirty="0">
                <a:solidFill>
                  <a:schemeClr val="tx1"/>
                </a:solidFill>
              </a:rPr>
              <a:t>и выявление первоочередных данных для опубликования.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0596" y="3060551"/>
            <a:ext cx="4659805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Сбор информации о востребованности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данных, </a:t>
            </a:r>
            <a:r>
              <a:rPr lang="ru-RU" sz="1400" dirty="0">
                <a:solidFill>
                  <a:schemeClr val="tx1"/>
                </a:solidFill>
              </a:rPr>
              <a:t>размещенных на сайте ФНС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4652" y="4572719"/>
            <a:ext cx="461353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1400" dirty="0">
                <a:solidFill>
                  <a:schemeClr val="tx1"/>
                </a:solidFill>
              </a:rPr>
              <a:t>структуры 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ru-RU" sz="1400" dirty="0">
                <a:solidFill>
                  <a:schemeClr val="tx1"/>
                </a:solidFill>
              </a:rPr>
              <a:t>наборов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 </a:t>
            </a:r>
            <a:r>
              <a:rPr lang="ru-RU" sz="1400" dirty="0">
                <a:solidFill>
                  <a:schemeClr val="tx1"/>
                </a:solidFill>
              </a:rPr>
              <a:t>в соответствии с потребностями гражданского и бизнес-сообщества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46700" y="6001766"/>
            <a:ext cx="4392488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Реализация механизма хранения  прошлых версий открытых данных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411922" y="2560981"/>
            <a:ext cx="484632" cy="49957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79105" y="3996655"/>
            <a:ext cx="484632" cy="57606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603638" y="5508823"/>
            <a:ext cx="484632" cy="49294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0000-06-910\Desktop\eivqlw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3" y="4284688"/>
            <a:ext cx="2820711" cy="17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34332" y="6687565"/>
            <a:ext cx="1512168" cy="33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46300" y="6025772"/>
            <a:ext cx="1887084" cy="327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Data.gov.ru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0196" y="1675864"/>
            <a:ext cx="2383702" cy="128304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Открытые данные ФНС России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202721" y="1886617"/>
            <a:ext cx="860233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425221" cy="1440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III</a:t>
            </a:r>
            <a:r>
              <a:rPr lang="ru-RU" sz="2000" dirty="0"/>
              <a:t>. Обеспечение понятности нормативно-правового регулирования, государственной политики и программ, разрабатываемых </a:t>
            </a:r>
            <a:r>
              <a:rPr lang="ru-RU" sz="2000" dirty="0" smtClean="0"/>
              <a:t> (</a:t>
            </a:r>
            <a:r>
              <a:rPr lang="ru-RU" sz="2000" dirty="0"/>
              <a:t>реализуемых)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156" y="1620390"/>
            <a:ext cx="9217024" cy="5501523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612279"/>
            <a:ext cx="8640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4644727"/>
            <a:ext cx="3096344" cy="22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02884" y="6845583"/>
            <a:ext cx="2016224" cy="24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regulation.gov.ru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0000-06-910\Desktop\94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92399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66580" y="1620390"/>
            <a:ext cx="5256584" cy="316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пределение </a:t>
            </a:r>
            <a:r>
              <a:rPr lang="ru-RU" sz="1400" dirty="0">
                <a:solidFill>
                  <a:schemeClr val="tx1"/>
                </a:solidFill>
              </a:rPr>
              <a:t>перечня общественно-значимых проектов нормативных правовых актов, требующих общественного обсуждения и представления в </a:t>
            </a:r>
            <a:r>
              <a:rPr lang="ru-RU" sz="1400" dirty="0" smtClean="0">
                <a:solidFill>
                  <a:schemeClr val="tx1"/>
                </a:solidFill>
              </a:rPr>
              <a:t>понятном </a:t>
            </a:r>
            <a:r>
              <a:rPr lang="ru-RU" sz="1400" dirty="0">
                <a:solidFill>
                  <a:schemeClr val="tx1"/>
                </a:solidFill>
              </a:rPr>
              <a:t>(доступном) </a:t>
            </a:r>
            <a:r>
              <a:rPr lang="ru-RU" sz="1400" dirty="0" smtClean="0">
                <a:solidFill>
                  <a:schemeClr val="tx1"/>
                </a:solidFill>
              </a:rPr>
              <a:t>формате;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роведение </a:t>
            </a:r>
            <a:r>
              <a:rPr lang="ru-RU" sz="1400" dirty="0">
                <a:solidFill>
                  <a:schemeClr val="tx1"/>
                </a:solidFill>
              </a:rPr>
              <a:t>общественного обсуждения проектов нормативных правовых </a:t>
            </a:r>
            <a:r>
              <a:rPr lang="ru-RU" sz="1400" dirty="0" smtClean="0">
                <a:solidFill>
                  <a:schemeClr val="tx1"/>
                </a:solidFill>
              </a:rPr>
              <a:t>актов </a:t>
            </a:r>
            <a:r>
              <a:rPr lang="ru-RU" sz="1400" dirty="0">
                <a:solidFill>
                  <a:schemeClr val="tx1"/>
                </a:solidFill>
              </a:rPr>
              <a:t>с использованием различных каналов </a:t>
            </a:r>
            <a:r>
              <a:rPr lang="ru-RU" sz="1400" dirty="0" smtClean="0">
                <a:solidFill>
                  <a:schemeClr val="tx1"/>
                </a:solidFill>
              </a:rPr>
              <a:t>коммуникаций;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проведение оценки регулирующего воздействия, общественного обсуждения проектов нормативных правовых актов, обеспечение независимой антикоррупционной экспертизы проектов нормативных правовых актов и общественного мониторинга </a:t>
            </a:r>
            <a:r>
              <a:rPr lang="ru-RU" sz="1400" dirty="0" err="1">
                <a:solidFill>
                  <a:schemeClr val="tx1"/>
                </a:solidFill>
              </a:rPr>
              <a:t>правоприменения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156" y="4644727"/>
            <a:ext cx="540060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нформирование </a:t>
            </a:r>
            <a:r>
              <a:rPr lang="ru-RU" sz="1400" dirty="0">
                <a:solidFill>
                  <a:schemeClr val="tx1"/>
                </a:solidFill>
              </a:rPr>
              <a:t>налогоплательщиков (оказание информационной поддержки налогоплательщикам) о методологических позициях налогового законодательства, согласованных с Минфином России, путем размещения соответствующих разъяснений на сайте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поддержание </a:t>
            </a:r>
            <a:r>
              <a:rPr lang="ru-RU" sz="1400" dirty="0">
                <a:solidFill>
                  <a:schemeClr val="tx1"/>
                </a:solidFill>
              </a:rPr>
              <a:t>в актуальном состоянии базы данных «Ответы на наиболее часто задаваемые вопросы» на сайте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азмещение </a:t>
            </a:r>
            <a:r>
              <a:rPr lang="ru-RU" sz="1400" dirty="0">
                <a:solidFill>
                  <a:schemeClr val="tx1"/>
                </a:solidFill>
              </a:rPr>
              <a:t>на сайте ФНС России плана-графика нормативно-правовой работы на </a:t>
            </a:r>
            <a:r>
              <a:rPr lang="ru-RU" sz="1400" dirty="0" smtClean="0">
                <a:solidFill>
                  <a:schemeClr val="tx1"/>
                </a:solidFill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27805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9353213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Iv</a:t>
            </a:r>
            <a:r>
              <a:rPr lang="ru-RU" sz="1800" dirty="0" smtClean="0"/>
              <a:t>. Принятие </a:t>
            </a:r>
            <a:r>
              <a:rPr lang="ru-RU" sz="1800" dirty="0"/>
              <a:t>планов деятельности ФНС России и ежегодной Публичной декларации целей и задач ФНС России, их общественное обсуждение и экспертное сопровождение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620391"/>
            <a:ext cx="9181020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396255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94172" y="1764406"/>
            <a:ext cx="2088232" cy="2467521"/>
          </a:xfrm>
          <a:prstGeom prst="rect">
            <a:avLst/>
          </a:prstGeom>
          <a:pattFill prst="pct50">
            <a:fgClr>
              <a:schemeClr val="accent3">
                <a:lumMod val="40000"/>
                <a:lumOff val="60000"/>
              </a:schemeClr>
            </a:fgClr>
            <a:bgClr>
              <a:schemeClr val="bg2">
                <a:lumMod val="90000"/>
              </a:schemeClr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План деятельности ФНС России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2017 год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1007" y="1764407"/>
            <a:ext cx="2160240" cy="2467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Публичная декларация целей и задач ФНС России на 2017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6700" y="1764406"/>
            <a:ext cx="2088232" cy="246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</a:rPr>
              <a:t>арта </a:t>
            </a:r>
            <a:r>
              <a:rPr lang="ru-RU" sz="1400" b="1" dirty="0">
                <a:solidFill>
                  <a:schemeClr val="tx1"/>
                </a:solidFill>
              </a:rPr>
              <a:t>персональной ответственности между структурными подразделениями ФНС России за достижение результатов показателей Публичной декларации целей и задач ФНС России на </a:t>
            </a:r>
            <a:r>
              <a:rPr lang="ru-RU" sz="1400" b="1" dirty="0" smtClean="0">
                <a:solidFill>
                  <a:schemeClr val="tx1"/>
                </a:solidFill>
              </a:rPr>
              <a:t>2017 </a:t>
            </a:r>
            <a:r>
              <a:rPr lang="ru-RU" sz="14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0957" y="1764406"/>
            <a:ext cx="2132166" cy="2467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Ведомственный план ФНС России по реализации Концепции открытости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федеральных органов исполнительной власти на 2017 год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06303" y="4598711"/>
            <a:ext cx="631304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Приоритетные цели ФНС России на 2017 год</a:t>
            </a:r>
          </a:p>
          <a:p>
            <a:pPr algn="ctr"/>
            <a:endParaRPr lang="ru-RU" sz="1400" b="1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использования инструментов налогового администрирования.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условий для защиты интересов налогоплательщиков и снижения количества налоговых споров в судах.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мер урегулирования задолженности  по налогам, сборам и страховым взносам.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Эффективное применение института банкротства.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услуг, оказываемых налогоплательщикам и плательщикам страховых взносов.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Оптимизация процедур государственной регистрации.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мер по противодействию коррупции.</a:t>
            </a:r>
          </a:p>
          <a:p>
            <a:pPr marL="342900" indent="-342900" algn="just">
              <a:buAutoNum type="arabicPeriod"/>
            </a:pPr>
            <a:endParaRPr lang="ru-RU" sz="1200" dirty="0" smtClean="0"/>
          </a:p>
          <a:p>
            <a:pPr marL="342900" indent="-342900" algn="ctr">
              <a:buAutoNum type="arabicPeriod"/>
            </a:pPr>
            <a:endParaRPr lang="ru-RU" sz="1400" dirty="0"/>
          </a:p>
        </p:txBody>
      </p:sp>
      <p:pic>
        <p:nvPicPr>
          <p:cNvPr id="3076" name="Picture 4" descr="C:\Users\0000-06-910\Desktop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5076775"/>
            <a:ext cx="27043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96255"/>
            <a:ext cx="9505056" cy="3384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v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smtClean="0"/>
              <a:t>Формирование </a:t>
            </a:r>
            <a:r>
              <a:rPr lang="ru-RU" sz="2200" dirty="0"/>
              <a:t>публичной отчетности ФНС </a:t>
            </a:r>
            <a:r>
              <a:rPr lang="ru-RU" sz="2200" dirty="0" smtClean="0"/>
              <a:t>России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548383"/>
            <a:ext cx="9253028" cy="533171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46826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58668" y="2412479"/>
            <a:ext cx="4464496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планов по основным направлениям деятельности  ФНС России и отчетов о их исполнении;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статистической </a:t>
            </a:r>
            <a:r>
              <a:rPr lang="ru-RU" sz="1600" dirty="0">
                <a:solidFill>
                  <a:schemeClr val="tx1"/>
                </a:solidFill>
              </a:rPr>
              <a:t>информации об осуществлении закупок для государственных нужд ФНС России, территориальных органов ФНС России, организаций, находящихся в ведении ФНС </a:t>
            </a:r>
            <a:r>
              <a:rPr lang="ru-RU" sz="1600" dirty="0" smtClean="0">
                <a:solidFill>
                  <a:schemeClr val="tx1"/>
                </a:solidFill>
              </a:rPr>
              <a:t>России;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овостей, тезисов выступлений о достигнутых результатах деятельности ФНС России.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0000-06-910\Desktop\writing_May2012_KB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2988544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6260" y="1764408"/>
            <a:ext cx="32403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России www.nalog.ru:</a:t>
            </a:r>
          </a:p>
        </p:txBody>
      </p:sp>
    </p:spTree>
    <p:extLst>
      <p:ext uri="{BB962C8B-B14F-4D97-AF65-F5344CB8AC3E}">
        <p14:creationId xmlns:p14="http://schemas.microsoft.com/office/powerpoint/2010/main" val="4310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468263"/>
            <a:ext cx="9433048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</a:t>
            </a:r>
            <a:r>
              <a:rPr lang="ru-RU" sz="2000" dirty="0" smtClean="0"/>
              <a:t>. Информирование </a:t>
            </a:r>
            <a:r>
              <a:rPr lang="ru-RU" sz="2000" dirty="0"/>
              <a:t>о работе ФНС России с обращениями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организаций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544" y="1510819"/>
            <a:ext cx="8928992" cy="5582180"/>
          </a:xfrm>
        </p:spPr>
        <p:txBody>
          <a:bodyPr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altLang="ru-RU" sz="2400" cap="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56" y="540271"/>
            <a:ext cx="9361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86660" y="2980413"/>
            <a:ext cx="4464497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Обзоров </a:t>
            </a:r>
            <a:r>
              <a:rPr lang="ru-RU" sz="1400" dirty="0">
                <a:solidFill>
                  <a:schemeClr val="tx1"/>
                </a:solidFill>
              </a:rPr>
              <a:t>обращений граждан и запросов пользователей </a:t>
            </a:r>
            <a:r>
              <a:rPr lang="ru-RU" sz="1400" dirty="0" smtClean="0">
                <a:solidFill>
                  <a:schemeClr val="tx1"/>
                </a:solidFill>
              </a:rPr>
              <a:t>информации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6660" y="4063003"/>
            <a:ext cx="4464497" cy="9413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Информации </a:t>
            </a:r>
            <a:r>
              <a:rPr lang="ru-RU" sz="1400" dirty="0">
                <a:solidFill>
                  <a:schemeClr val="tx1"/>
                </a:solidFill>
              </a:rPr>
              <a:t>о результатах работы по досудебному урегулированию споров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86660" y="1616305"/>
            <a:ext cx="4464496" cy="1134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Справок </a:t>
            </a:r>
            <a:r>
              <a:rPr lang="ru-RU" sz="1400" dirty="0">
                <a:solidFill>
                  <a:schemeClr val="tx1"/>
                </a:solidFill>
              </a:rPr>
              <a:t>о работе ФНС России и территориальных налоговых органов с обращениями граждан и запросами пользователей информации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7233" y="5184064"/>
            <a:ext cx="4464497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Информации о </a:t>
            </a:r>
            <a:r>
              <a:rPr lang="ru-RU" sz="1200" dirty="0">
                <a:solidFill>
                  <a:schemeClr val="tx1"/>
                </a:solidFill>
              </a:rPr>
              <a:t>результатах рассмотрения жалоб, в форме решений (обезличенных от сведений, доступ к которым ограничен законодательством Российской Федерации), вынесенных по результатам рассмотрения жалоб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7232" y="6300911"/>
            <a:ext cx="4443961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Информации </a:t>
            </a:r>
            <a:r>
              <a:rPr lang="ru-RU" sz="1400" dirty="0">
                <a:solidFill>
                  <a:schemeClr val="tx1"/>
                </a:solidFill>
              </a:rPr>
              <a:t>о сервисе «Узнать о жалобе», «Решения по жалобам»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2292" y="1941809"/>
            <a:ext cx="3101217" cy="8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России </a:t>
            </a:r>
            <a:r>
              <a:rPr lang="ru-RU" sz="2000" b="1" dirty="0" smtClean="0">
                <a:solidFill>
                  <a:srgbClr val="0070C0"/>
                </a:solidFill>
              </a:rPr>
              <a:t>www.nalog.ru: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0000-06-910\Desktop\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7" y="3106538"/>
            <a:ext cx="3744415" cy="26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353213" cy="1152128"/>
          </a:xfrm>
        </p:spPr>
        <p:txBody>
          <a:bodyPr>
            <a:normAutofit/>
          </a:bodyPr>
          <a:lstStyle/>
          <a:p>
            <a:r>
              <a:rPr lang="en-US" sz="2100" dirty="0"/>
              <a:t>vii</a:t>
            </a:r>
            <a:r>
              <a:rPr lang="ru-RU" sz="2100" dirty="0"/>
              <a:t>. Организация работы с </a:t>
            </a:r>
            <a:r>
              <a:rPr lang="ru-RU" sz="2100" dirty="0" err="1"/>
              <a:t>референтными</a:t>
            </a:r>
            <a:r>
              <a:rPr lang="ru-RU" sz="2100" dirty="0"/>
              <a:t> группами ФНС </a:t>
            </a:r>
            <a:r>
              <a:rPr lang="ru-RU" sz="2100" dirty="0" smtClean="0"/>
              <a:t>России </a:t>
            </a: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75863"/>
            <a:ext cx="9217024" cy="55611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56" y="468263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62524" y="1675863"/>
            <a:ext cx="5976664" cy="282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Референтные</a:t>
            </a:r>
            <a:r>
              <a:rPr lang="ru-RU" sz="1400" b="1" dirty="0" smtClean="0">
                <a:solidFill>
                  <a:schemeClr val="tx1"/>
                </a:solidFill>
              </a:rPr>
              <a:t> групп ФНС России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</a:t>
            </a:r>
            <a:r>
              <a:rPr lang="ru-RU" sz="1400" dirty="0">
                <a:solidFill>
                  <a:schemeClr val="tx1"/>
                </a:solidFill>
              </a:rPr>
              <a:t>Прямые потребители результатов реализуемых ФНС России функций и предоставляемых </a:t>
            </a:r>
            <a:r>
              <a:rPr lang="ru-RU" sz="1400" dirty="0" smtClean="0">
                <a:solidFill>
                  <a:schemeClr val="tx1"/>
                </a:solidFill>
              </a:rPr>
              <a:t>услуг.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>
                <a:solidFill>
                  <a:schemeClr val="tx1"/>
                </a:solidFill>
              </a:rPr>
              <a:t>Представители органов государственной власти, органов местного самоуправления, а также Центральный банк Российской </a:t>
            </a:r>
            <a:r>
              <a:rPr lang="ru-RU" sz="1400" dirty="0" smtClean="0">
                <a:solidFill>
                  <a:schemeClr val="tx1"/>
                </a:solidFill>
              </a:rPr>
              <a:t>Федерации.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3. </a:t>
            </a:r>
            <a:r>
              <a:rPr lang="ru-RU" sz="1400" dirty="0" err="1">
                <a:solidFill>
                  <a:schemeClr val="tx1"/>
                </a:solidFill>
              </a:rPr>
              <a:t>Референтные</a:t>
            </a:r>
            <a:r>
              <a:rPr lang="ru-RU" sz="1400" dirty="0">
                <a:solidFill>
                  <a:schemeClr val="tx1"/>
                </a:solidFill>
              </a:rPr>
              <a:t> группы ФНС России, выполняющие обеспечивающие </a:t>
            </a:r>
            <a:r>
              <a:rPr lang="ru-RU" sz="1400" dirty="0" smtClean="0">
                <a:solidFill>
                  <a:schemeClr val="tx1"/>
                </a:solidFill>
              </a:rPr>
              <a:t>функции.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Представители научно-исследовательского  и образовательного </a:t>
            </a:r>
            <a:r>
              <a:rPr lang="ru-RU" sz="1400" dirty="0" smtClean="0">
                <a:solidFill>
                  <a:schemeClr val="tx1"/>
                </a:solidFill>
              </a:rPr>
              <a:t>сообщества.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Представители международных организаций и налоговых органов иностранных </a:t>
            </a:r>
            <a:r>
              <a:rPr lang="ru-RU" sz="1400" dirty="0" smtClean="0">
                <a:solidFill>
                  <a:schemeClr val="tx1"/>
                </a:solidFill>
              </a:rPr>
              <a:t>государств.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6. </a:t>
            </a:r>
            <a:r>
              <a:rPr lang="ru-RU" sz="1400" dirty="0">
                <a:solidFill>
                  <a:schemeClr val="tx1"/>
                </a:solidFill>
              </a:rPr>
              <a:t>Иные </a:t>
            </a:r>
            <a:r>
              <a:rPr lang="ru-RU" sz="1400" dirty="0" err="1">
                <a:solidFill>
                  <a:schemeClr val="tx1"/>
                </a:solidFill>
              </a:rPr>
              <a:t>референтные</a:t>
            </a:r>
            <a:r>
              <a:rPr lang="ru-RU" sz="1400" dirty="0">
                <a:solidFill>
                  <a:schemeClr val="tx1"/>
                </a:solidFill>
              </a:rPr>
              <a:t> группы ФНС </a:t>
            </a:r>
            <a:r>
              <a:rPr lang="ru-RU" sz="1400" dirty="0" smtClean="0">
                <a:solidFill>
                  <a:schemeClr val="tx1"/>
                </a:solidFill>
              </a:rPr>
              <a:t>России.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0000-06-910\Desktop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0" y="1698005"/>
            <a:ext cx="3034828" cy="2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0000-06-910\Desktop\cont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64" y="4644727"/>
            <a:ext cx="28443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3680" y="4315175"/>
            <a:ext cx="5976664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разработка </a:t>
            </a:r>
            <a:r>
              <a:rPr lang="ru-RU" sz="1400" dirty="0">
                <a:solidFill>
                  <a:schemeClr val="tx1"/>
                </a:solidFill>
              </a:rPr>
              <a:t>Методических рекомендаций по взаимодействию ФНС России с различными </a:t>
            </a:r>
            <a:r>
              <a:rPr lang="ru-RU" sz="1400" dirty="0" err="1">
                <a:solidFill>
                  <a:schemeClr val="tx1"/>
                </a:solidFill>
              </a:rPr>
              <a:t>референтными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группами;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роведение </a:t>
            </a:r>
            <a:r>
              <a:rPr lang="ru-RU" sz="1400" dirty="0">
                <a:solidFill>
                  <a:schemeClr val="tx1"/>
                </a:solidFill>
              </a:rPr>
              <a:t>оценки качества каналов взаимодействия ФНС России с различными </a:t>
            </a:r>
            <a:r>
              <a:rPr lang="ru-RU" sz="1400" dirty="0" err="1">
                <a:solidFill>
                  <a:schemeClr val="tx1"/>
                </a:solidFill>
              </a:rPr>
              <a:t>референтными</a:t>
            </a:r>
            <a:r>
              <a:rPr lang="ru-RU" sz="1400" dirty="0">
                <a:solidFill>
                  <a:schemeClr val="tx1"/>
                </a:solidFill>
              </a:rPr>
              <a:t> группами, вносящими предложения по их совершенствованию, в целях </a:t>
            </a:r>
            <a:r>
              <a:rPr lang="ru-RU" sz="1400" dirty="0" err="1">
                <a:solidFill>
                  <a:schemeClr val="tx1"/>
                </a:solidFill>
              </a:rPr>
              <a:t>самообследования</a:t>
            </a:r>
            <a:r>
              <a:rPr lang="ru-RU" sz="1400" dirty="0">
                <a:solidFill>
                  <a:schemeClr val="tx1"/>
                </a:solidFill>
              </a:rPr>
              <a:t> уровня открытости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частие </a:t>
            </a:r>
            <a:r>
              <a:rPr lang="ru-RU" sz="1400" dirty="0">
                <a:solidFill>
                  <a:schemeClr val="tx1"/>
                </a:solidFill>
              </a:rPr>
              <a:t>ФНС России в качестве участника и партнера в конкурсах, встречах, форумах, </a:t>
            </a:r>
            <a:r>
              <a:rPr lang="ru-RU" sz="1400" dirty="0" err="1">
                <a:solidFill>
                  <a:schemeClr val="tx1"/>
                </a:solidFill>
              </a:rPr>
              <a:t>хакатонах</a:t>
            </a:r>
            <a:r>
              <a:rPr lang="ru-RU" sz="1400" dirty="0">
                <a:solidFill>
                  <a:schemeClr val="tx1"/>
                </a:solidFill>
              </a:rPr>
              <a:t> по актуальным вопросам применения открытых данных, проводимых Аналитическим центром при Правительстве Российской Федерации и Минфином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частие </a:t>
            </a:r>
            <a:r>
              <a:rPr lang="ru-RU" sz="1400" dirty="0">
                <a:solidFill>
                  <a:schemeClr val="tx1"/>
                </a:solidFill>
              </a:rPr>
              <a:t>ФНС России в мероприятиях постоянно действующих международных рабочих </a:t>
            </a:r>
            <a:r>
              <a:rPr lang="ru-RU" sz="1400" dirty="0" smtClean="0">
                <a:solidFill>
                  <a:schemeClr val="tx1"/>
                </a:solidFill>
              </a:rPr>
              <a:t>группах.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37661</TotalTime>
  <Words>1051</Words>
  <Application>Microsoft Office PowerPoint</Application>
  <PresentationFormat>Произвольный</PresentationFormat>
  <Paragraphs>119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Present_FNS2012_A4</vt:lpstr>
      <vt:lpstr>Презентация PowerPoint</vt:lpstr>
      <vt:lpstr> Внутриведомственные организационные мероприятия </vt:lpstr>
      <vt:lpstr> I. Реализация принципа информационной открытости  в ФНС России</vt:lpstr>
      <vt:lpstr> ii. Обеспечение работы с открытыми данными в ФНС России</vt:lpstr>
      <vt:lpstr>III. Обеспечение понятности нормативно-правового регулирования, государственной политики и программ, разрабатываемых  (реализуемых) в ФНС России</vt:lpstr>
      <vt:lpstr> Iv. Принятие планов деятельности ФНС России и ежегодной Публичной декларации целей и задач ФНС России, их общественное обсуждение и экспертное сопровождение </vt:lpstr>
      <vt:lpstr> v. Формирование публичной отчетности ФНС России     </vt:lpstr>
      <vt:lpstr>vi. Информирование о работе ФНС России с обращениями граждан и организаций</vt:lpstr>
      <vt:lpstr>vii. Организация работы с референтными группами ФНС России </vt:lpstr>
      <vt:lpstr>viii. Взаимодействие ФНС России с Общественным советом при  ФНС России</vt:lpstr>
      <vt:lpstr> ix. Работа пресс-службы ФНС России</vt:lpstr>
      <vt:lpstr>x. Независимая антикоррупционная экспертиза и  общественный мониторинг правоприменения </vt:lpstr>
      <vt:lpstr>Инициативные проекты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Родина Олеся Ивановна</cp:lastModifiedBy>
  <cp:revision>618</cp:revision>
  <cp:lastPrinted>2016-06-24T11:36:15Z</cp:lastPrinted>
  <dcterms:created xsi:type="dcterms:W3CDTF">2013-03-01T11:19:43Z</dcterms:created>
  <dcterms:modified xsi:type="dcterms:W3CDTF">2017-03-21T08:31:36Z</dcterms:modified>
</cp:coreProperties>
</file>