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333" r:id="rId2"/>
  </p:sldIdLst>
  <p:sldSz cx="13444538" cy="7561263"/>
  <p:notesSz cx="6799263" cy="9875838"/>
  <p:defaultTextStyle>
    <a:defPPr>
      <a:defRPr lang="ru-RU"/>
    </a:defPPr>
    <a:lvl1pPr marL="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  <p15:guide id="11" pos="4235">
          <p15:clr>
            <a:srgbClr val="A4A3A4"/>
          </p15:clr>
        </p15:guide>
        <p15:guide id="12" pos="1041">
          <p15:clr>
            <a:srgbClr val="A4A3A4"/>
          </p15:clr>
        </p15:guide>
        <p15:guide id="13" pos="2293">
          <p15:clr>
            <a:srgbClr val="A4A3A4"/>
          </p15:clr>
        </p15:guide>
        <p15:guide id="14" pos="7557">
          <p15:clr>
            <a:srgbClr val="A4A3A4"/>
          </p15:clr>
        </p15:guide>
        <p15:guide id="15" pos="8118">
          <p15:clr>
            <a:srgbClr val="A4A3A4"/>
          </p15:clr>
        </p15:guide>
        <p15:guide id="16" pos="76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A980"/>
    <a:srgbClr val="9A1652"/>
    <a:srgbClr val="4F81BD"/>
    <a:srgbClr val="FF6969"/>
    <a:srgbClr val="FF5050"/>
    <a:srgbClr val="18757A"/>
    <a:srgbClr val="87132F"/>
    <a:srgbClr val="C31B43"/>
    <a:srgbClr val="12575A"/>
    <a:srgbClr val="239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howGuides="1">
      <p:cViewPr varScale="1">
        <p:scale>
          <a:sx n="72" d="100"/>
          <a:sy n="72" d="100"/>
        </p:scale>
        <p:origin x="-96" y="-528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  <p:guide pos="4235"/>
        <p:guide pos="1041"/>
        <p:guide pos="2293"/>
        <p:guide pos="7557"/>
        <p:guide pos="8118"/>
        <p:guide pos="7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1"/>
            <a:ext cx="2946348" cy="493792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343" y="11"/>
            <a:ext cx="2946348" cy="493792"/>
          </a:xfrm>
          <a:prstGeom prst="rect">
            <a:avLst/>
          </a:prstGeom>
        </p:spPr>
        <p:txBody>
          <a:bodyPr vert="horz" lIns="91416" tIns="45708" rIns="91416" bIns="45708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30.09.2016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41363"/>
            <a:ext cx="6586537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6" tIns="45708" rIns="91416" bIns="457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928" y="4691038"/>
            <a:ext cx="5439410" cy="4444127"/>
          </a:xfrm>
          <a:prstGeom prst="rect">
            <a:avLst/>
          </a:prstGeom>
        </p:spPr>
        <p:txBody>
          <a:bodyPr vert="horz" lIns="91416" tIns="45708" rIns="91416" bIns="4570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80345"/>
            <a:ext cx="2946348" cy="493792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343" y="9380345"/>
            <a:ext cx="2946348" cy="493792"/>
          </a:xfrm>
          <a:prstGeom prst="rect">
            <a:avLst/>
          </a:prstGeom>
        </p:spPr>
        <p:txBody>
          <a:bodyPr vert="horz" lIns="91416" tIns="45708" rIns="91416" bIns="45708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415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042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0850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1275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170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2123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2551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2974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63396" algn="l" defTabSz="104085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28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997" y="1575"/>
            <a:ext cx="13442541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008341" y="3708636"/>
            <a:ext cx="11427857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2016681" y="5364808"/>
            <a:ext cx="9411177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0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0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1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17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21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2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2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63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5223" y="5292885"/>
            <a:ext cx="8066723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635223" y="675613"/>
            <a:ext cx="8066723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0425" indent="0">
              <a:buNone/>
              <a:defRPr sz="3200"/>
            </a:lvl2pPr>
            <a:lvl3pPr marL="1040850" indent="0">
              <a:buNone/>
              <a:defRPr sz="2700"/>
            </a:lvl3pPr>
            <a:lvl4pPr marL="1561275" indent="0">
              <a:buNone/>
              <a:defRPr sz="2300"/>
            </a:lvl4pPr>
            <a:lvl5pPr marL="2081701" indent="0">
              <a:buNone/>
              <a:defRPr sz="2300"/>
            </a:lvl5pPr>
            <a:lvl6pPr marL="2602123" indent="0">
              <a:buNone/>
              <a:defRPr sz="2300"/>
            </a:lvl6pPr>
            <a:lvl7pPr marL="3122551" indent="0">
              <a:buNone/>
              <a:defRPr sz="2300"/>
            </a:lvl7pPr>
            <a:lvl8pPr marL="3642974" indent="0">
              <a:buNone/>
              <a:defRPr sz="2300"/>
            </a:lvl8pPr>
            <a:lvl9pPr marL="4163396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635223" y="5917739"/>
            <a:ext cx="8066723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399848" y="334306"/>
            <a:ext cx="3536195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86600" y="334306"/>
            <a:ext cx="10389173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59599" indent="3175">
              <a:defRPr>
                <a:latin typeface="+mj-lt"/>
              </a:defRPr>
            </a:lvl2pPr>
            <a:lvl3pPr marL="627321" indent="-259799">
              <a:tabLst/>
              <a:defRPr>
                <a:latin typeface="+mj-lt"/>
              </a:defRPr>
            </a:lvl3pPr>
            <a:lvl4pPr marL="0" indent="359599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8714013" y="5652845"/>
            <a:ext cx="1358007" cy="415498"/>
          </a:xfrm>
          <a:prstGeom prst="rect">
            <a:avLst/>
          </a:prstGeom>
          <a:noFill/>
        </p:spPr>
        <p:txBody>
          <a:bodyPr wrap="square" lIns="91248" tIns="45625" rIns="91248" bIns="45625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1209531" y="552466"/>
            <a:ext cx="10787965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521"/>
            <a:ext cx="1344254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09548" y="1771663"/>
            <a:ext cx="10763701" cy="5324475"/>
          </a:xfrm>
        </p:spPr>
        <p:txBody>
          <a:bodyPr/>
          <a:lstStyle>
            <a:lvl1pPr marL="362765" indent="0">
              <a:buFontTx/>
              <a:buNone/>
              <a:defRPr b="1">
                <a:latin typeface="+mj-lt"/>
              </a:defRPr>
            </a:lvl1pPr>
            <a:lvl2pPr marL="362765" indent="0">
              <a:defRPr>
                <a:latin typeface="+mj-lt"/>
              </a:defRPr>
            </a:lvl2pPr>
            <a:lvl3pPr marL="627321" indent="-259799">
              <a:defRPr>
                <a:latin typeface="+mj-lt"/>
              </a:defRPr>
            </a:lvl3pPr>
            <a:lvl4pPr marL="0" indent="359599">
              <a:defRPr>
                <a:latin typeface="+mj-lt"/>
              </a:defRPr>
            </a:lvl4pPr>
            <a:lvl5pPr marL="1432066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1208488" y="552466"/>
            <a:ext cx="10789009" cy="1219199"/>
          </a:xfrm>
        </p:spPr>
        <p:txBody>
          <a:bodyPr/>
          <a:lstStyle>
            <a:lvl1pPr marL="0" marR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085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7" y="3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48" y="1116335"/>
            <a:ext cx="10763701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8" y="3781425"/>
            <a:ext cx="10763701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042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08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12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170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21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2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29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63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078796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09531" y="1771650"/>
            <a:ext cx="5323654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638374" y="1771650"/>
            <a:ext cx="5359138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0"/>
            <a:ext cx="11562782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09546" y="1771650"/>
            <a:ext cx="5403035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09546" y="2397901"/>
            <a:ext cx="5403035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722274" y="1771650"/>
            <a:ext cx="5275224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0425" indent="0">
              <a:buNone/>
              <a:defRPr sz="2300" b="1"/>
            </a:lvl2pPr>
            <a:lvl3pPr marL="1040850" indent="0">
              <a:buNone/>
              <a:defRPr sz="2100" b="1"/>
            </a:lvl3pPr>
            <a:lvl4pPr marL="1561275" indent="0">
              <a:buNone/>
              <a:defRPr sz="1800" b="1"/>
            </a:lvl4pPr>
            <a:lvl5pPr marL="2081701" indent="0">
              <a:buNone/>
              <a:defRPr sz="1800" b="1"/>
            </a:lvl5pPr>
            <a:lvl6pPr marL="2602123" indent="0">
              <a:buNone/>
              <a:defRPr sz="1800" b="1"/>
            </a:lvl6pPr>
            <a:lvl7pPr marL="3122551" indent="0">
              <a:buNone/>
              <a:defRPr sz="1800" b="1"/>
            </a:lvl7pPr>
            <a:lvl8pPr marL="3642974" indent="0">
              <a:buNone/>
              <a:defRPr sz="1800" b="1"/>
            </a:lvl8pPr>
            <a:lvl9pPr marL="4163396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722274" y="2412479"/>
            <a:ext cx="5275224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012" y="2111"/>
            <a:ext cx="1344254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09531" y="552451"/>
            <a:ext cx="11562782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043400" y="6474804"/>
            <a:ext cx="834297" cy="720080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247" y="301050"/>
            <a:ext cx="4423160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56440" y="301051"/>
            <a:ext cx="7515871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2247" y="1582265"/>
            <a:ext cx="4423160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0425" indent="0">
              <a:buNone/>
              <a:defRPr sz="1400"/>
            </a:lvl2pPr>
            <a:lvl3pPr marL="1040850" indent="0">
              <a:buNone/>
              <a:defRPr sz="1100"/>
            </a:lvl3pPr>
            <a:lvl4pPr marL="1561275" indent="0">
              <a:buNone/>
              <a:defRPr sz="1000"/>
            </a:lvl4pPr>
            <a:lvl5pPr marL="2081701" indent="0">
              <a:buNone/>
              <a:defRPr sz="1000"/>
            </a:lvl5pPr>
            <a:lvl6pPr marL="2602123" indent="0">
              <a:buNone/>
              <a:defRPr sz="1000"/>
            </a:lvl6pPr>
            <a:lvl7pPr marL="3122551" indent="0">
              <a:buNone/>
              <a:defRPr sz="1000"/>
            </a:lvl7pPr>
            <a:lvl8pPr marL="3642974" indent="0">
              <a:buNone/>
              <a:defRPr sz="1000"/>
            </a:lvl8pPr>
            <a:lvl9pPr marL="4163396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723" y="540277"/>
            <a:ext cx="10797788" cy="122413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99723" y="1764295"/>
            <a:ext cx="10797788" cy="5331830"/>
          </a:xfrm>
          <a:prstGeom prst="rect">
            <a:avLst/>
          </a:prstGeom>
        </p:spPr>
        <p:txBody>
          <a:bodyPr vert="horz" lIns="104087" tIns="52043" rIns="104087" bIns="52043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72229" y="7008186"/>
            <a:ext cx="3137059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93556" y="7008186"/>
            <a:ext cx="4257437" cy="402567"/>
          </a:xfrm>
          <a:prstGeom prst="rect">
            <a:avLst/>
          </a:prstGeom>
        </p:spPr>
        <p:txBody>
          <a:bodyPr vert="horz" lIns="104087" tIns="52043" rIns="104087" bIns="520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2239006" y="6660951"/>
            <a:ext cx="911169" cy="696626"/>
          </a:xfrm>
          <a:prstGeom prst="rect">
            <a:avLst/>
          </a:prstGeom>
        </p:spPr>
        <p:txBody>
          <a:bodyPr vert="horz" lIns="104087" tIns="52043" rIns="104087" bIns="52043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1040850" rtl="0" eaLnBrk="1" latinLnBrk="0" hangingPunct="1">
        <a:lnSpc>
          <a:spcPts val="5194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2765" indent="0" algn="l" defTabSz="1040850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2765" indent="0" algn="l" defTabSz="1040850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1282" indent="-259799" algn="l" defTabSz="104085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59599" algn="just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2066" indent="0" algn="l" defTabSz="1040850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2336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2761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3188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3612" indent="-260212" algn="l" defTabSz="1040850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042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0850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1275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170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2123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2551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2974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3396" algn="l" defTabSz="104085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gif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gif"/><Relationship Id="rId10" Type="http://schemas.openxmlformats.org/officeDocument/2006/relationships/image" Target="../media/image11.png"/><Relationship Id="rId4" Type="http://schemas.openxmlformats.org/officeDocument/2006/relationships/image" Target="../media/image5.gif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Кольцо 12"/>
          <p:cNvSpPr/>
          <p:nvPr/>
        </p:nvSpPr>
        <p:spPr>
          <a:xfrm>
            <a:off x="1380774" y="1428117"/>
            <a:ext cx="9777652" cy="5567237"/>
          </a:xfrm>
          <a:prstGeom prst="donut">
            <a:avLst>
              <a:gd name="adj" fmla="val 8168"/>
            </a:avLst>
          </a:prstGeom>
          <a:solidFill>
            <a:schemeClr val="accent1">
              <a:lumMod val="60000"/>
              <a:lumOff val="40000"/>
              <a:alpha val="37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56996" y="158223"/>
            <a:ext cx="12274594" cy="914400"/>
          </a:xfrm>
          <a:prstGeom prst="rect">
            <a:avLst/>
          </a:prstGeom>
        </p:spPr>
        <p:txBody>
          <a:bodyPr vert="horz" lIns="104306" tIns="52153" rIns="104306" bIns="52153" rtlCol="0" anchor="ctr">
            <a:noAutofit/>
          </a:bodyPr>
          <a:lstStyle>
            <a:defPPr>
              <a:defRPr lang="ru-RU"/>
            </a:defPPr>
            <a:lvl1pPr defTabSz="1043056">
              <a:spcBef>
                <a:spcPct val="0"/>
              </a:spcBef>
              <a:defRPr sz="2800" b="1" cap="all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ОСНОВНЫЕ ПОКАЗАТЕЛИ ДЕЯТЕЛЬНОСТИ ФНС </a:t>
            </a:r>
            <a:r>
              <a:rPr lang="ru-RU" sz="2400" dirty="0" smtClean="0"/>
              <a:t>РОССИИ в 1 полугодии 2016 года</a:t>
            </a:r>
            <a:endParaRPr lang="ru-RU" sz="2400" dirty="0"/>
          </a:p>
        </p:txBody>
      </p:sp>
      <p:sp>
        <p:nvSpPr>
          <p:cNvPr id="93" name="TextBox 92"/>
          <p:cNvSpPr txBox="1"/>
          <p:nvPr/>
        </p:nvSpPr>
        <p:spPr>
          <a:xfrm>
            <a:off x="8698194" y="859099"/>
            <a:ext cx="407402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КОЛИЧЕСТВО ВЫЕЗДНЫХ </a:t>
            </a:r>
          </a:p>
          <a:p>
            <a:r>
              <a:rPr lang="ru-RU" sz="1600" dirty="0"/>
              <a:t>НАЛОГОВЫХ ПРОВЕРОК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255271" y="939661"/>
            <a:ext cx="3843262" cy="728917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>
            <a:defPPr>
              <a:defRPr lang="ru-RU"/>
            </a:defPPr>
            <a:lvl1pPr marR="0" indent="0" algn="ctr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500" b="1" i="0" u="none" strike="noStrike" cap="none" spc="0" normalizeH="0" baseline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1600" dirty="0"/>
              <a:t>ДОНАЧИСЛЕНО НА ОДНУ </a:t>
            </a:r>
          </a:p>
          <a:p>
            <a:r>
              <a:rPr lang="ru-RU" sz="1600" dirty="0"/>
              <a:t>ВЫЕЗДНУЮ ПРОВЕРКУ</a:t>
            </a:r>
          </a:p>
        </p:txBody>
      </p:sp>
      <p:pic>
        <p:nvPicPr>
          <p:cNvPr id="1027" name="Picture 3" descr="\\10.200.101.36\папка отдела ммп\Коллегии\картинки\Аниме\пр копия.gif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339" y="1505726"/>
            <a:ext cx="1093830" cy="87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7502140" y="1946117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9,7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600" dirty="0"/>
              <a:t>МЛН. РУБ.</a:t>
            </a:r>
          </a:p>
        </p:txBody>
      </p:sp>
      <p:pic>
        <p:nvPicPr>
          <p:cNvPr id="6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98727">
            <a:off x="9376902" y="1663584"/>
            <a:ext cx="2153241" cy="948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7" name="TextBox 66"/>
          <p:cNvSpPr txBox="1"/>
          <p:nvPr/>
        </p:nvSpPr>
        <p:spPr>
          <a:xfrm>
            <a:off x="10886824" y="1810537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/>
              <a:t>15,3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600" dirty="0"/>
              <a:t>ТЫС. ЕД</a:t>
            </a:r>
          </a:p>
        </p:txBody>
      </p: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38" y="3306155"/>
            <a:ext cx="1507964" cy="121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TextBox 73"/>
          <p:cNvSpPr txBox="1"/>
          <p:nvPr/>
        </p:nvSpPr>
        <p:spPr>
          <a:xfrm>
            <a:off x="7304760" y="160633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9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,6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МЛН. РУБ.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418336" y="14791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18,6 </a:t>
            </a:r>
            <a:r>
              <a:rPr lang="ru-RU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670553" y="2796268"/>
            <a:ext cx="5221703" cy="93610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РЕШЕНИЙ СУДОВ ПО СПОРАМ ,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ПРОШЕДШИМ ДОСУДЕБНОЕ УРЕГУЛИРОВАНИЕ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EA"/>
              </a:clrFrom>
              <a:clrTo>
                <a:srgbClr val="FFFFEA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6197" y="3653870"/>
            <a:ext cx="1064596" cy="760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/>
          <p:cNvSpPr txBox="1"/>
          <p:nvPr/>
        </p:nvSpPr>
        <p:spPr>
          <a:xfrm>
            <a:off x="10208301" y="3817732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5,3 </a:t>
            </a:r>
            <a:r>
              <a:rPr lang="ru-RU" sz="1200" dirty="0"/>
              <a:t>ТЫС. ДЕЛ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023790" y="3476615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4,9 </a:t>
            </a:r>
            <a:r>
              <a:rPr lang="ru-RU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ДЕЛ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84341" y="556154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ОТНОШЕНИЕ ЗАДОЛЖЕННОСТИ К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ПОСТУПЛЕНИЯМ*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20391">
            <a:off x="6281979" y="6188363"/>
            <a:ext cx="1093787" cy="810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TextBox 38"/>
          <p:cNvSpPr txBox="1"/>
          <p:nvPr/>
        </p:nvSpPr>
        <p:spPr>
          <a:xfrm>
            <a:off x="7147977" y="5983060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9,6%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29136" y="4139091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79,3%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477" y="3198276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ОЦЕНИВАЮЩИХ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КАЧЕСТВО РАБОТЫ ФНС РОССИИ*</a:t>
            </a:r>
          </a:p>
        </p:txBody>
      </p:sp>
      <p:pic>
        <p:nvPicPr>
          <p:cNvPr id="46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6911" y="4039685"/>
            <a:ext cx="1044320" cy="110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TextBox 48"/>
          <p:cNvSpPr txBox="1"/>
          <p:nvPr/>
        </p:nvSpPr>
        <p:spPr>
          <a:xfrm>
            <a:off x="2793859" y="2402203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94%</a:t>
            </a:r>
            <a:endParaRPr lang="ru-RU" sz="2400" b="1" dirty="0">
              <a:solidFill>
                <a:srgbClr val="005AA9"/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79723" y="1179553"/>
            <a:ext cx="4450026" cy="1049829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 lnSpcReduction="10000"/>
          </a:bodyPr>
          <a:lstStyle/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ДОЛЯ НАЛОГОПЛАТЕЛЬЩИКОВ,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УДОВЛЕТВОРИТЕЛЬНО 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ОЦЕНИВАЮЩИХ РАБОТУ ФНС РОССИИ</a:t>
            </a:r>
          </a:p>
          <a:p>
            <a:pPr marL="0" marR="0" indent="0" algn="ctr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 ПРОТИВОДЕЙСТВИЮ КОРРУПЦИИ</a:t>
            </a:r>
            <a:endParaRPr kumimoji="0" lang="ru-RU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ea typeface="+mj-ea"/>
              <a:cs typeface="+mj-cs"/>
            </a:endParaRPr>
          </a:p>
        </p:txBody>
      </p:sp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3453" y="2281331"/>
            <a:ext cx="820045" cy="65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Прямоугольник 51"/>
          <p:cNvSpPr/>
          <p:nvPr/>
        </p:nvSpPr>
        <p:spPr>
          <a:xfrm>
            <a:off x="1561721" y="2113573"/>
            <a:ext cx="1064645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</a:t>
            </a:r>
            <a:endParaRPr lang="ru-RU" sz="7200" b="1" cap="none" spc="0" dirty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61694" y="2115657"/>
            <a:ext cx="660665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ru-RU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83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%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4706" y="6738555"/>
            <a:ext cx="2796936" cy="426074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полугодие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2014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1800" b="1" dirty="0" smtClean="0">
                <a:solidFill>
                  <a:srgbClr val="005AA9"/>
                </a:solidFill>
                <a:latin typeface="Arial Narrow" panose="020B0606020202030204" pitchFamily="34" charset="0"/>
                <a:ea typeface="+mj-ea"/>
                <a:cs typeface="+mj-cs"/>
              </a:rPr>
              <a:t> полугодие 2015 года</a:t>
            </a:r>
          </a:p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I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 полугодие 2016 года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+mj-cs"/>
            </a:endParaRPr>
          </a:p>
        </p:txBody>
      </p:sp>
      <p:sp>
        <p:nvSpPr>
          <p:cNvPr id="55" name="Кольцо 54"/>
          <p:cNvSpPr/>
          <p:nvPr/>
        </p:nvSpPr>
        <p:spPr>
          <a:xfrm>
            <a:off x="4985240" y="2807314"/>
            <a:ext cx="2785904" cy="2138560"/>
          </a:xfrm>
          <a:prstGeom prst="donut">
            <a:avLst>
              <a:gd name="adj" fmla="val 16344"/>
            </a:avLst>
          </a:prstGeom>
          <a:solidFill>
            <a:schemeClr val="accent1">
              <a:lumMod val="60000"/>
              <a:lumOff val="40000"/>
            </a:schemeClr>
          </a:solidFill>
          <a:ln w="19050">
            <a:noFill/>
            <a:prstDash val="sysDash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48" tIns="45625" rIns="91248" bIns="45625" spcCol="0" rtlCol="0" anchor="ctr"/>
          <a:lstStyle/>
          <a:p>
            <a:pPr algn="ctr"/>
            <a:endParaRPr lang="ru-RU" sz="2800">
              <a:solidFill>
                <a:schemeClr val="tx1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6091107" y="2796268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</a:t>
            </a:r>
            <a:endParaRPr lang="ru-RU" sz="2800" dirty="0"/>
          </a:p>
        </p:txBody>
      </p:sp>
      <p:sp>
        <p:nvSpPr>
          <p:cNvPr id="61" name="Овал 60"/>
          <p:cNvSpPr/>
          <p:nvPr/>
        </p:nvSpPr>
        <p:spPr>
          <a:xfrm>
            <a:off x="6948604" y="3031469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2</a:t>
            </a:r>
            <a:endParaRPr lang="ru-RU" sz="2800" dirty="0"/>
          </a:p>
        </p:txBody>
      </p:sp>
      <p:sp>
        <p:nvSpPr>
          <p:cNvPr id="63" name="Овал 62"/>
          <p:cNvSpPr/>
          <p:nvPr/>
        </p:nvSpPr>
        <p:spPr>
          <a:xfrm>
            <a:off x="7094293" y="422512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4</a:t>
            </a:r>
            <a:endParaRPr lang="ru-RU" sz="2800" dirty="0"/>
          </a:p>
        </p:txBody>
      </p:sp>
      <p:sp>
        <p:nvSpPr>
          <p:cNvPr id="64" name="Овал 63"/>
          <p:cNvSpPr/>
          <p:nvPr/>
        </p:nvSpPr>
        <p:spPr>
          <a:xfrm>
            <a:off x="7320627" y="3638734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3</a:t>
            </a:r>
            <a:endParaRPr lang="ru-RU" sz="2800" dirty="0"/>
          </a:p>
        </p:txBody>
      </p:sp>
      <p:sp>
        <p:nvSpPr>
          <p:cNvPr id="80" name="Овал 79"/>
          <p:cNvSpPr/>
          <p:nvPr/>
        </p:nvSpPr>
        <p:spPr>
          <a:xfrm>
            <a:off x="5012280" y="3850321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7</a:t>
            </a:r>
            <a:endParaRPr lang="ru-RU" sz="2800" dirty="0"/>
          </a:p>
        </p:txBody>
      </p:sp>
      <p:sp>
        <p:nvSpPr>
          <p:cNvPr id="81" name="Овал 80"/>
          <p:cNvSpPr/>
          <p:nvPr/>
        </p:nvSpPr>
        <p:spPr>
          <a:xfrm>
            <a:off x="5216269" y="3161005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8</a:t>
            </a:r>
            <a:endParaRPr lang="ru-RU" sz="2800" dirty="0"/>
          </a:p>
        </p:txBody>
      </p:sp>
      <p:sp>
        <p:nvSpPr>
          <p:cNvPr id="40" name="TextBox 39"/>
          <p:cNvSpPr txBox="1"/>
          <p:nvPr/>
        </p:nvSpPr>
        <p:spPr>
          <a:xfrm>
            <a:off x="3108648" y="2680835"/>
            <a:ext cx="660665" cy="426074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86%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03586" y="4486001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800" dirty="0"/>
              <a:t>83,8</a:t>
            </a:r>
            <a:r>
              <a:rPr lang="ru-RU" sz="2800" dirty="0"/>
              <a:t>%</a:t>
            </a:r>
            <a:endParaRPr lang="ru-RU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7707274" y="230249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13,6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МЛН. РУБ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323674" y="2171982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13,8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ЕД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318755" y="4209214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5,1 </a:t>
            </a:r>
            <a:r>
              <a:rPr lang="ru-RU" sz="1600" dirty="0">
                <a:solidFill>
                  <a:schemeClr val="accent6">
                    <a:lumMod val="75000"/>
                  </a:schemeClr>
                </a:solidFill>
              </a:rPr>
              <a:t>ТЫС. ДЕЛ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743729" y="6646728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9,4%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443914" y="6298969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9,2%</a:t>
            </a:r>
            <a:endParaRPr lang="ru-RU" sz="2400" dirty="0"/>
          </a:p>
        </p:txBody>
      </p:sp>
      <p:sp>
        <p:nvSpPr>
          <p:cNvPr id="58" name="TextBox 57"/>
          <p:cNvSpPr txBox="1"/>
          <p:nvPr/>
        </p:nvSpPr>
        <p:spPr>
          <a:xfrm>
            <a:off x="7993936" y="4956508"/>
            <a:ext cx="4703565" cy="457200"/>
          </a:xfrm>
          <a:prstGeom prst="rect">
            <a:avLst/>
          </a:prstGeom>
        </p:spPr>
        <p:txBody>
          <a:bodyPr vert="horz" wrap="none" lIns="104087" tIns="52043" rIns="104087" bIns="52043" rtlCol="0" anchor="ctr">
            <a:noAutofit/>
          </a:bodyPr>
          <a:lstStyle>
            <a:defPPr>
              <a:defRPr lang="ru-RU"/>
            </a:defPPr>
            <a:lvl1pPr defTabSz="1040850">
              <a:spcBef>
                <a:spcPct val="0"/>
              </a:spcBef>
              <a:defRPr sz="1600" b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ЭФФЕКТИВНОСТЬ ПРОЦЕДУРЫ </a:t>
            </a:r>
          </a:p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БАНКРОТСТВА*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0914279" y="5753646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800" dirty="0"/>
              <a:t>4,8%</a:t>
            </a:r>
            <a:endParaRPr lang="ru-RU" sz="2800" dirty="0"/>
          </a:p>
        </p:txBody>
      </p:sp>
      <p:sp>
        <p:nvSpPr>
          <p:cNvPr id="71" name="TextBox 70"/>
          <p:cNvSpPr txBox="1"/>
          <p:nvPr/>
        </p:nvSpPr>
        <p:spPr>
          <a:xfrm>
            <a:off x="10645764" y="5448632"/>
            <a:ext cx="724271" cy="398013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,2%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2" name="Овал 71"/>
          <p:cNvSpPr/>
          <p:nvPr/>
        </p:nvSpPr>
        <p:spPr>
          <a:xfrm>
            <a:off x="6287841" y="461298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5</a:t>
            </a:r>
            <a:endParaRPr lang="ru-RU" sz="2800" dirty="0"/>
          </a:p>
        </p:txBody>
      </p:sp>
      <p:sp>
        <p:nvSpPr>
          <p:cNvPr id="73" name="TextBox 72"/>
          <p:cNvSpPr txBox="1"/>
          <p:nvPr/>
        </p:nvSpPr>
        <p:spPr>
          <a:xfrm>
            <a:off x="1210007" y="5084850"/>
            <a:ext cx="4324029" cy="848041"/>
          </a:xfrm>
          <a:prstGeom prst="rect">
            <a:avLst/>
          </a:prstGeom>
        </p:spPr>
        <p:txBody>
          <a:bodyPr vert="horz" wrap="none" lIns="104306" tIns="52153" rIns="104306" bIns="52153" rtlCol="0" anchor="ctr">
            <a:normAutofit/>
          </a:bodyPr>
          <a:lstStyle/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КОЛИЧЕСТВО ПАКЕТОВ ЭЛЕКТРОННЫХ ДОКУМЕНТОВ,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НАПРАВЛЕННЫХ НА ГОСУДАРСТВЕННУЮ </a:t>
            </a:r>
          </a:p>
          <a:p>
            <a:pPr algn="ctr" defTabSz="1043056">
              <a:spcBef>
                <a:spcPct val="0"/>
              </a:spcBef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РЕГИСТРАЦИЮ ЧЕРЕЗ ИНТЕРНЕТ</a:t>
            </a:r>
          </a:p>
        </p:txBody>
      </p:sp>
      <p:grpSp>
        <p:nvGrpSpPr>
          <p:cNvPr id="76" name="Группа 3"/>
          <p:cNvGrpSpPr>
            <a:grpSpLocks/>
          </p:cNvGrpSpPr>
          <p:nvPr/>
        </p:nvGrpSpPr>
        <p:grpSpPr bwMode="auto">
          <a:xfrm>
            <a:off x="2429966" y="6108965"/>
            <a:ext cx="809676" cy="562264"/>
            <a:chOff x="937692" y="2537617"/>
            <a:chExt cx="525831" cy="621260"/>
          </a:xfrm>
        </p:grpSpPr>
        <p:pic>
          <p:nvPicPr>
            <p:cNvPr id="77" name="Рисунок 58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8466" y="253761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8" name="Рисунок 60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316" y="2593479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9" name="Рисунок 6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7692" y="2670967"/>
              <a:ext cx="405057" cy="4879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2" name="TextBox 81"/>
          <p:cNvSpPr txBox="1"/>
          <p:nvPr/>
        </p:nvSpPr>
        <p:spPr>
          <a:xfrm>
            <a:off x="3561822" y="6167805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/>
              <a:t>64,6 </a:t>
            </a:r>
            <a:r>
              <a:rPr lang="ru-RU" sz="1200" dirty="0" smtClean="0"/>
              <a:t>ТЫС. ЕД.</a:t>
            </a:r>
            <a:endParaRPr lang="ru-RU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3353113" y="5832664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39,3 </a:t>
            </a:r>
            <a:r>
              <a:rPr lang="ru-RU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ТЫС. ЕД.</a:t>
            </a:r>
            <a:endParaRPr lang="ru-RU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769036" y="6490512"/>
            <a:ext cx="724271" cy="398013"/>
          </a:xfrm>
          <a:prstGeom prst="rect">
            <a:avLst/>
          </a:prstGeom>
          <a:noFill/>
        </p:spPr>
        <p:txBody>
          <a:bodyPr vert="horz" wrap="none" lIns="104306" tIns="52153" rIns="104306" bIns="52153" rtlCol="0" anchor="ctr">
            <a:noAutofit/>
          </a:bodyPr>
          <a:lstStyle>
            <a:defPPr>
              <a:defRPr lang="ru-RU"/>
            </a:defPPr>
            <a:lvl1pPr marR="0" indent="0" defTabSz="1043056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1" i="0" u="none" strike="noStrike" cap="none" spc="0" normalizeH="0" baseline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solidFill>
                  <a:schemeClr val="accent6">
                    <a:lumMod val="75000"/>
                  </a:schemeClr>
                </a:solidFill>
              </a:rPr>
              <a:t>168,4 </a:t>
            </a:r>
            <a:r>
              <a:rPr lang="ru-RU" sz="1600" dirty="0" smtClean="0">
                <a:solidFill>
                  <a:schemeClr val="accent6">
                    <a:lumMod val="75000"/>
                  </a:schemeClr>
                </a:solidFill>
              </a:rPr>
              <a:t>ТЫС. ЕД.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>
            <a:off x="5424777" y="4408922"/>
            <a:ext cx="452669" cy="360040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6</a:t>
            </a:r>
          </a:p>
        </p:txBody>
      </p:sp>
      <p:pic>
        <p:nvPicPr>
          <p:cNvPr id="59" name="Picture 3" descr="C:\Users\0000-05-767\Desktop\politics-600x450.jp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1">
                <a:shade val="45000"/>
                <a:satMod val="135000"/>
              </a:schemeClr>
              <a:prstClr val="white"/>
            </a:duotone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735" y="5474057"/>
            <a:ext cx="1131128" cy="674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53674" y="6939863"/>
            <a:ext cx="3471908" cy="556475"/>
          </a:xfrm>
          <a:prstGeom prst="rect">
            <a:avLst/>
          </a:prstGeom>
        </p:spPr>
        <p:txBody>
          <a:bodyPr vert="horz" wrap="none" lIns="36000" tIns="36000" rIns="36000" bIns="36000" rtlCol="0" anchor="ctr">
            <a:noAutofit/>
          </a:bodyPr>
          <a:lstStyle/>
          <a:p>
            <a:pPr marL="0" marR="0" indent="0" algn="l" defTabSz="1043056" rtl="0" eaLnBrk="1" fontAlgn="auto" latinLnBrk="0" hangingPunct="1">
              <a:lnSpc>
                <a:spcPts val="13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* Показатель </a:t>
            </a:r>
            <a:r>
              <a:rPr kumimoji="0" lang="ru-RU" sz="1600" b="1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 Narrow" panose="020B0606020202030204" pitchFamily="34" charset="0"/>
                <a:ea typeface="+mj-ea"/>
                <a:cs typeface="+mj-cs"/>
              </a:rPr>
              <a:t> </a:t>
            </a: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rPr>
              <a:t>представляется за год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042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36735</TotalTime>
  <Words>172</Words>
  <Application>Microsoft Office PowerPoint</Application>
  <PresentationFormat>Произвольный</PresentationFormat>
  <Paragraphs>59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Present_FNS2012_A4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Подлесных Мария Михайловна</dc:creator>
  <cp:lastModifiedBy>Иванова Екатерина Вячеславовна</cp:lastModifiedBy>
  <cp:revision>423</cp:revision>
  <cp:lastPrinted>2016-09-22T14:04:11Z</cp:lastPrinted>
  <dcterms:created xsi:type="dcterms:W3CDTF">2013-03-01T11:19:43Z</dcterms:created>
  <dcterms:modified xsi:type="dcterms:W3CDTF">2016-09-30T12:40:29Z</dcterms:modified>
</cp:coreProperties>
</file>