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322" r:id="rId2"/>
  </p:sldIdLst>
  <p:sldSz cx="10693400" cy="7561263"/>
  <p:notesSz cx="6718300" cy="9867900"/>
  <p:defaultTextStyle>
    <a:defPPr>
      <a:defRPr lang="ru-RU"/>
    </a:defPPr>
    <a:lvl1pPr marL="0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0425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0850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1275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1701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2123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2551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2974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63396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7">
          <p15:clr>
            <a:srgbClr val="A4A3A4"/>
          </p15:clr>
        </p15:guide>
        <p15:guide id="10" pos="6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1B43"/>
    <a:srgbClr val="3DA980"/>
    <a:srgbClr val="9A1652"/>
    <a:srgbClr val="4F81BD"/>
    <a:srgbClr val="FF6969"/>
    <a:srgbClr val="FF5050"/>
    <a:srgbClr val="18757A"/>
    <a:srgbClr val="87132F"/>
    <a:srgbClr val="12575A"/>
    <a:srgbClr val="2392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 showGuides="1">
      <p:cViewPr varScale="1">
        <p:scale>
          <a:sx n="90" d="100"/>
          <a:sy n="90" d="100"/>
        </p:scale>
        <p:origin x="-120" y="-108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7"/>
        <p:guide pos="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2"/>
            <a:ext cx="2911263" cy="493395"/>
          </a:xfrm>
          <a:prstGeom prst="rect">
            <a:avLst/>
          </a:prstGeom>
        </p:spPr>
        <p:txBody>
          <a:bodyPr vert="horz" lIns="89793" tIns="44898" rIns="89793" bIns="448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05487" y="12"/>
            <a:ext cx="2911263" cy="493395"/>
          </a:xfrm>
          <a:prstGeom prst="rect">
            <a:avLst/>
          </a:prstGeom>
        </p:spPr>
        <p:txBody>
          <a:bodyPr vert="horz" lIns="89793" tIns="44898" rIns="89793" bIns="44898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741363"/>
            <a:ext cx="52324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93" tIns="44898" rIns="89793" bIns="448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1830" y="4687269"/>
            <a:ext cx="5374640" cy="4440555"/>
          </a:xfrm>
          <a:prstGeom prst="rect">
            <a:avLst/>
          </a:prstGeom>
        </p:spPr>
        <p:txBody>
          <a:bodyPr vert="horz" lIns="89793" tIns="44898" rIns="89793" bIns="448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372806"/>
            <a:ext cx="2911263" cy="493395"/>
          </a:xfrm>
          <a:prstGeom prst="rect">
            <a:avLst/>
          </a:prstGeom>
        </p:spPr>
        <p:txBody>
          <a:bodyPr vert="horz" lIns="89793" tIns="44898" rIns="89793" bIns="448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05487" y="9372806"/>
            <a:ext cx="2911263" cy="493395"/>
          </a:xfrm>
          <a:prstGeom prst="rect">
            <a:avLst/>
          </a:prstGeom>
        </p:spPr>
        <p:txBody>
          <a:bodyPr vert="horz" lIns="89793" tIns="44898" rIns="89793" bIns="44898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415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0425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0850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1275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1701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2123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2551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2974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63396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28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36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0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0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1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1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2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2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2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3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0425" indent="0">
              <a:buNone/>
              <a:defRPr sz="3200"/>
            </a:lvl2pPr>
            <a:lvl3pPr marL="1040850" indent="0">
              <a:buNone/>
              <a:defRPr sz="2700"/>
            </a:lvl3pPr>
            <a:lvl4pPr marL="1561275" indent="0">
              <a:buNone/>
              <a:defRPr sz="2300"/>
            </a:lvl4pPr>
            <a:lvl5pPr marL="2081701" indent="0">
              <a:buNone/>
              <a:defRPr sz="2300"/>
            </a:lvl5pPr>
            <a:lvl6pPr marL="2602123" indent="0">
              <a:buNone/>
              <a:defRPr sz="2300"/>
            </a:lvl6pPr>
            <a:lvl7pPr marL="3122551" indent="0">
              <a:buNone/>
              <a:defRPr sz="2300"/>
            </a:lvl7pPr>
            <a:lvl8pPr marL="3642974" indent="0">
              <a:buNone/>
              <a:defRPr sz="2300"/>
            </a:lvl8pPr>
            <a:lvl9pPr marL="4163396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0425" indent="0">
              <a:buNone/>
              <a:defRPr sz="1400"/>
            </a:lvl2pPr>
            <a:lvl3pPr marL="1040850" indent="0">
              <a:buNone/>
              <a:defRPr sz="1100"/>
            </a:lvl3pPr>
            <a:lvl4pPr marL="1561275" indent="0">
              <a:buNone/>
              <a:defRPr sz="1000"/>
            </a:lvl4pPr>
            <a:lvl5pPr marL="2081701" indent="0">
              <a:buNone/>
              <a:defRPr sz="1000"/>
            </a:lvl5pPr>
            <a:lvl6pPr marL="2602123" indent="0">
              <a:buNone/>
              <a:defRPr sz="1000"/>
            </a:lvl6pPr>
            <a:lvl7pPr marL="3122551" indent="0">
              <a:buNone/>
              <a:defRPr sz="1000"/>
            </a:lvl7pPr>
            <a:lvl8pPr marL="3642974" indent="0">
              <a:buNone/>
              <a:defRPr sz="1000"/>
            </a:lvl8pPr>
            <a:lvl9pPr marL="41633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39" y="1771663"/>
            <a:ext cx="8561139" cy="5324475"/>
          </a:xfrm>
        </p:spPr>
        <p:txBody>
          <a:bodyPr/>
          <a:lstStyle>
            <a:lvl1pPr marL="362765" indent="0">
              <a:buFontTx/>
              <a:buNone/>
              <a:defRPr b="1">
                <a:latin typeface="+mj-lt"/>
              </a:defRPr>
            </a:lvl1pPr>
            <a:lvl2pPr marL="359599" indent="3175">
              <a:defRPr>
                <a:latin typeface="+mj-lt"/>
              </a:defRPr>
            </a:lvl2pPr>
            <a:lvl3pPr marL="627321" indent="-259799">
              <a:tabLst/>
              <a:defRPr>
                <a:latin typeface="+mj-lt"/>
              </a:defRPr>
            </a:lvl3pPr>
            <a:lvl4pPr marL="0" indent="359599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45"/>
            <a:ext cx="1080120" cy="415498"/>
          </a:xfrm>
          <a:prstGeom prst="rect">
            <a:avLst/>
          </a:prstGeom>
          <a:noFill/>
        </p:spPr>
        <p:txBody>
          <a:bodyPr wrap="square" lIns="91248" tIns="45625" rIns="91248" bIns="45625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65"/>
            <a:ext cx="8580438" cy="1219199"/>
          </a:xfrm>
        </p:spPr>
        <p:txBody>
          <a:bodyPr/>
          <a:lstStyle>
            <a:lvl1pPr marL="0" marR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39" y="1771663"/>
            <a:ext cx="8561139" cy="5324475"/>
          </a:xfrm>
        </p:spPr>
        <p:txBody>
          <a:bodyPr/>
          <a:lstStyle>
            <a:lvl1pPr marL="362765" indent="0">
              <a:buFontTx/>
              <a:buNone/>
              <a:defRPr b="1">
                <a:latin typeface="+mj-lt"/>
              </a:defRPr>
            </a:lvl1pPr>
            <a:lvl2pPr marL="362765" indent="0">
              <a:defRPr>
                <a:latin typeface="+mj-lt"/>
              </a:defRPr>
            </a:lvl2pPr>
            <a:lvl3pPr marL="627321" indent="-259799">
              <a:defRPr>
                <a:latin typeface="+mj-lt"/>
              </a:defRPr>
            </a:lvl3pPr>
            <a:lvl4pPr marL="0" indent="359599">
              <a:defRPr>
                <a:latin typeface="+mj-lt"/>
              </a:defRPr>
            </a:lvl4pPr>
            <a:lvl5pPr marL="1432066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7" y="552465"/>
            <a:ext cx="8581268" cy="1219199"/>
          </a:xfrm>
        </p:spPr>
        <p:txBody>
          <a:bodyPr/>
          <a:lstStyle>
            <a:lvl1pPr marL="0" marR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" y="2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39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39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042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08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12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170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21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25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29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33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72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38" y="1771650"/>
            <a:ext cx="4297419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25" indent="0">
              <a:buNone/>
              <a:defRPr sz="2300" b="1"/>
            </a:lvl2pPr>
            <a:lvl3pPr marL="1040850" indent="0">
              <a:buNone/>
              <a:defRPr sz="2100" b="1"/>
            </a:lvl3pPr>
            <a:lvl4pPr marL="1561275" indent="0">
              <a:buNone/>
              <a:defRPr sz="1800" b="1"/>
            </a:lvl4pPr>
            <a:lvl5pPr marL="2081701" indent="0">
              <a:buNone/>
              <a:defRPr sz="1800" b="1"/>
            </a:lvl5pPr>
            <a:lvl6pPr marL="2602123" indent="0">
              <a:buNone/>
              <a:defRPr sz="1800" b="1"/>
            </a:lvl6pPr>
            <a:lvl7pPr marL="3122551" indent="0">
              <a:buNone/>
              <a:defRPr sz="1800" b="1"/>
            </a:lvl7pPr>
            <a:lvl8pPr marL="3642974" indent="0">
              <a:buNone/>
              <a:defRPr sz="1800" b="1"/>
            </a:lvl8pPr>
            <a:lvl9pPr marL="41633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38" y="2397901"/>
            <a:ext cx="4297419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4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25" indent="0">
              <a:buNone/>
              <a:defRPr sz="2300" b="1"/>
            </a:lvl2pPr>
            <a:lvl3pPr marL="1040850" indent="0">
              <a:buNone/>
              <a:defRPr sz="2100" b="1"/>
            </a:lvl3pPr>
            <a:lvl4pPr marL="1561275" indent="0">
              <a:buNone/>
              <a:defRPr sz="1800" b="1"/>
            </a:lvl4pPr>
            <a:lvl5pPr marL="2081701" indent="0">
              <a:buNone/>
              <a:defRPr sz="1800" b="1"/>
            </a:lvl5pPr>
            <a:lvl6pPr marL="2602123" indent="0">
              <a:buNone/>
              <a:defRPr sz="1800" b="1"/>
            </a:lvl6pPr>
            <a:lvl7pPr marL="3122551" indent="0">
              <a:buNone/>
              <a:defRPr sz="1800" b="1"/>
            </a:lvl7pPr>
            <a:lvl8pPr marL="3642974" indent="0">
              <a:buNone/>
              <a:defRPr sz="1800" b="1"/>
            </a:lvl8pPr>
            <a:lvl9pPr marL="41633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4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6" cy="720080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85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85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0425" indent="0">
              <a:buNone/>
              <a:defRPr sz="1400"/>
            </a:lvl2pPr>
            <a:lvl3pPr marL="1040850" indent="0">
              <a:buNone/>
              <a:defRPr sz="1100"/>
            </a:lvl3pPr>
            <a:lvl4pPr marL="1561275" indent="0">
              <a:buNone/>
              <a:defRPr sz="1000"/>
            </a:lvl4pPr>
            <a:lvl5pPr marL="2081701" indent="0">
              <a:buNone/>
              <a:defRPr sz="1000"/>
            </a:lvl5pPr>
            <a:lvl6pPr marL="2602123" indent="0">
              <a:buNone/>
              <a:defRPr sz="1000"/>
            </a:lvl6pPr>
            <a:lvl7pPr marL="3122551" indent="0">
              <a:buNone/>
              <a:defRPr sz="1000"/>
            </a:lvl7pPr>
            <a:lvl8pPr marL="3642974" indent="0">
              <a:buNone/>
              <a:defRPr sz="1000"/>
            </a:lvl8pPr>
            <a:lvl9pPr marL="41633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25" y="540277"/>
            <a:ext cx="8588251" cy="1224136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25" y="1764295"/>
            <a:ext cx="8588251" cy="5331830"/>
          </a:xfrm>
          <a:prstGeom prst="rect">
            <a:avLst/>
          </a:prstGeom>
        </p:spPr>
        <p:txBody>
          <a:bodyPr vert="horz" lIns="104087" tIns="52043" rIns="104087" bIns="5204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85"/>
            <a:ext cx="2495127" cy="402567"/>
          </a:xfrm>
          <a:prstGeom prst="rect">
            <a:avLst/>
          </a:prstGeom>
        </p:spPr>
        <p:txBody>
          <a:bodyPr vert="horz" lIns="104087" tIns="52043" rIns="104087" bIns="5204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185"/>
            <a:ext cx="3386243" cy="402567"/>
          </a:xfrm>
          <a:prstGeom prst="rect">
            <a:avLst/>
          </a:prstGeom>
        </p:spPr>
        <p:txBody>
          <a:bodyPr vert="horz" lIns="104087" tIns="52043" rIns="104087" bIns="5204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4" y="6660951"/>
            <a:ext cx="724718" cy="696626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0850" rtl="0" eaLnBrk="1" latinLnBrk="0" hangingPunct="1">
        <a:lnSpc>
          <a:spcPts val="5194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2765" indent="0" algn="l" defTabSz="1040850" rtl="0" eaLnBrk="1" latinLnBrk="0" hangingPunct="1">
        <a:spcBef>
          <a:spcPct val="20000"/>
        </a:spcBef>
        <a:buFont typeface="+mj-lt"/>
        <a:buNone/>
        <a:defRPr sz="37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2765" indent="0" algn="l" defTabSz="1040850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1282" indent="-259799" algn="l" defTabSz="1040850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59599" algn="just" defTabSz="1040850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2066" indent="0" algn="l" defTabSz="1040850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2336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2761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3188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3612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0425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0850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1275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1701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2123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2551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2974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3396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gif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jpeg"/><Relationship Id="rId5" Type="http://schemas.openxmlformats.org/officeDocument/2006/relationships/image" Target="../media/image6.gif"/><Relationship Id="rId10" Type="http://schemas.openxmlformats.org/officeDocument/2006/relationships/image" Target="../media/image11.png"/><Relationship Id="rId4" Type="http://schemas.openxmlformats.org/officeDocument/2006/relationships/image" Target="../media/image5.gif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Кольцо 12"/>
          <p:cNvSpPr/>
          <p:nvPr/>
        </p:nvSpPr>
        <p:spPr>
          <a:xfrm>
            <a:off x="1098228" y="1692399"/>
            <a:ext cx="7776864" cy="5567237"/>
          </a:xfrm>
          <a:prstGeom prst="donut">
            <a:avLst>
              <a:gd name="adj" fmla="val 8168"/>
            </a:avLst>
          </a:prstGeom>
          <a:solidFill>
            <a:schemeClr val="accent1">
              <a:lumMod val="60000"/>
              <a:lumOff val="40000"/>
              <a:alpha val="37000"/>
            </a:schemeClr>
          </a:solidFill>
          <a:ln w="19050">
            <a:noFill/>
            <a:prstDash val="sys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48" tIns="45625" rIns="91248" bIns="45625" spcCol="0"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4192" y="192761"/>
            <a:ext cx="8424936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ОСНОВНЫЕ ПОКАЗАТЕЛИ ДЕЯТЕЛЬНОСТИ ФНС РОССИИ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918294" y="1123381"/>
            <a:ext cx="3240360" cy="728917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300" dirty="0"/>
              <a:t>КОЛИЧЕСТВО ВЫЕЗДНЫХ </a:t>
            </a:r>
            <a:endParaRPr lang="ru-RU" sz="1300" dirty="0" smtClean="0"/>
          </a:p>
          <a:p>
            <a:r>
              <a:rPr lang="ru-RU" sz="1300" dirty="0" smtClean="0"/>
              <a:t>НАЛОГОВЫХ </a:t>
            </a:r>
            <a:r>
              <a:rPr lang="ru-RU" sz="1300" dirty="0"/>
              <a:t>ПРОВЕРОК</a:t>
            </a:r>
          </a:p>
        </p:txBody>
      </p:sp>
      <p:sp>
        <p:nvSpPr>
          <p:cNvPr id="129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9734554" y="6660951"/>
            <a:ext cx="724718" cy="696626"/>
          </a:xfrm>
        </p:spPr>
        <p:txBody>
          <a:bodyPr/>
          <a:lstStyle/>
          <a:p>
            <a:r>
              <a:rPr lang="ru-RU" dirty="0" smtClean="0">
                <a:solidFill>
                  <a:prstClr val="white"/>
                </a:solidFill>
              </a:rPr>
              <a:t>4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787128" y="929287"/>
            <a:ext cx="3056820" cy="728917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300" dirty="0"/>
              <a:t>ДОНАЧИСЛЕНО НА ОДНУ </a:t>
            </a:r>
            <a:endParaRPr lang="ru-RU" sz="1300" dirty="0" smtClean="0"/>
          </a:p>
          <a:p>
            <a:r>
              <a:rPr lang="ru-RU" sz="1300" dirty="0" smtClean="0"/>
              <a:t>ВЫЕЗДНУЮ ПРОВЕРКУ</a:t>
            </a:r>
            <a:endParaRPr lang="ru-RU" sz="1300" dirty="0"/>
          </a:p>
        </p:txBody>
      </p:sp>
      <p:pic>
        <p:nvPicPr>
          <p:cNvPr id="1027" name="Picture 3" descr="\\10.200.101.36\папка отдела ммп\Коллегии\картинки\Аниме\пр копия.gif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711" y="1617438"/>
            <a:ext cx="870001" cy="87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5595995" y="1820319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8,9 </a:t>
            </a:r>
            <a:r>
              <a:rPr lang="ru-RU" sz="1050" dirty="0" smtClean="0"/>
              <a:t>МЛН. РУБ.</a:t>
            </a:r>
            <a:endParaRPr lang="ru-RU" sz="1050" dirty="0"/>
          </a:p>
        </p:txBody>
      </p:sp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8727">
            <a:off x="7458119" y="1927866"/>
            <a:ext cx="1712626" cy="948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" name="TextBox 66"/>
          <p:cNvSpPr txBox="1"/>
          <p:nvPr/>
        </p:nvSpPr>
        <p:spPr>
          <a:xfrm>
            <a:off x="8347996" y="171839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36 </a:t>
            </a: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ЕД.</a:t>
            </a:r>
            <a:endParaRPr lang="ru-RU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911" y="3570437"/>
            <a:ext cx="1157580" cy="12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" name="TextBox 73"/>
          <p:cNvSpPr txBox="1"/>
          <p:nvPr/>
        </p:nvSpPr>
        <p:spPr>
          <a:xfrm>
            <a:off x="5439005" y="1480537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8,2 </a:t>
            </a: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МЛН. РУБ.</a:t>
            </a:r>
            <a:endParaRPr lang="ru-RU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35302" y="3048755"/>
            <a:ext cx="4153193" cy="93610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КОЛИЧЕСТВО РЕШЕНИЙ СУДОВ</a:t>
            </a: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ПО СПОРАМ ,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ПРОШЕДШИМ</a:t>
            </a:r>
            <a:r>
              <a:rPr kumimoji="0" lang="ru-RU" sz="13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Д</a:t>
            </a:r>
            <a:r>
              <a:rPr kumimoji="0" lang="ru-RU" sz="13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ОСУДЕБНОЕ УРЕГУЛИРОВАНИЕ</a:t>
            </a:r>
            <a:endParaRPr kumimoji="0" lang="ru-RU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EA"/>
              </a:clrFrom>
              <a:clrTo>
                <a:srgbClr val="FFFFEA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520" y="3918153"/>
            <a:ext cx="846749" cy="760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8119390" y="4082014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10,5</a:t>
            </a:r>
            <a:r>
              <a:rPr lang="ru-RU" sz="1800" dirty="0"/>
              <a:t> </a:t>
            </a:r>
            <a:r>
              <a:rPr lang="ru-RU" sz="1050" dirty="0"/>
              <a:t>ТЫС. ДЕЛ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972635" y="3740897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10,5 </a:t>
            </a:r>
            <a:r>
              <a:rPr lang="ru-RU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ДЕЛ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765859" y="5825831"/>
            <a:ext cx="3741081" cy="457200"/>
          </a:xfrm>
          <a:prstGeom prst="rect">
            <a:avLst/>
          </a:prstGeom>
        </p:spPr>
        <p:txBody>
          <a:bodyPr vert="horz" wrap="none" lIns="104087" tIns="52043" rIns="104087" bIns="52043" rtlCol="0" anchor="ctr">
            <a:noAutofit/>
          </a:bodyPr>
          <a:lstStyle>
            <a:defPPr>
              <a:defRPr lang="ru-RU"/>
            </a:defPPr>
            <a:lvl1pPr defTabSz="1040850">
              <a:spcBef>
                <a:spcPct val="0"/>
              </a:spcBef>
              <a:defRPr sz="1600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ОТНОШЕНИЕ ЗАДОЛЖЕННОСТИ К </a:t>
            </a:r>
          </a:p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ПОСТУПЛЕНИЯМ</a:t>
            </a:r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0391">
            <a:off x="4718426" y="6452646"/>
            <a:ext cx="869967" cy="810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5765529" y="6807833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9,7%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107861" y="428235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83,8%</a:t>
            </a:r>
            <a:endParaRPr lang="ru-RU" sz="1800" dirty="0"/>
          </a:p>
        </p:txBody>
      </p:sp>
      <p:sp>
        <p:nvSpPr>
          <p:cNvPr id="45" name="TextBox 44"/>
          <p:cNvSpPr txBox="1"/>
          <p:nvPr/>
        </p:nvSpPr>
        <p:spPr>
          <a:xfrm>
            <a:off x="395323" y="3207065"/>
            <a:ext cx="3439209" cy="848041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ДОЛЯ НАЛОГОПЛАТЕЛЬЩИКОВ,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УДОВЛЕТВОРИТЕЛЬНО ОЦЕНИВАЮЩИХ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КАЧЕСТВО РАБОТЫ НАЛОГОВЫХ ОРГАНОВ </a:t>
            </a:r>
          </a:p>
        </p:txBody>
      </p:sp>
      <p:pic>
        <p:nvPicPr>
          <p:cNvPr id="46" name="Picture 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720" y="4048475"/>
            <a:ext cx="830622" cy="110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TextBox 47"/>
          <p:cNvSpPr txBox="1"/>
          <p:nvPr/>
        </p:nvSpPr>
        <p:spPr>
          <a:xfrm>
            <a:off x="1973946" y="3984859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79,3%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211460" y="2410993"/>
            <a:ext cx="525474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76%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29936" y="1188343"/>
            <a:ext cx="3539423" cy="1049829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ДОЛЯ НАЛОГОПЛАТЕЛЬЩИКОВ,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УДОВЛЕТВОРИТЕЛЬНО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ОЦЕНИВАЮЩИХ РАБОТУ ФНС РОССИИ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ПО ПРОТИВОДЕЙСТВИЮ КОРРУПЦИИ</a:t>
            </a:r>
            <a:endParaRPr kumimoji="0" lang="ru-RU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9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275" y="2290121"/>
            <a:ext cx="652240" cy="652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Прямоугольник 51"/>
          <p:cNvSpPr/>
          <p:nvPr/>
        </p:nvSpPr>
        <p:spPr>
          <a:xfrm>
            <a:off x="1231453" y="2122362"/>
            <a:ext cx="84678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ru-RU" sz="60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106340" y="2124447"/>
            <a:ext cx="525474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83%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50156" y="6738933"/>
            <a:ext cx="2224603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2014 год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2015 год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2016 год</a:t>
            </a:r>
            <a:endParaRPr lang="ru-RU" sz="18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55" name="Кольцо 54"/>
          <p:cNvSpPr/>
          <p:nvPr/>
        </p:nvSpPr>
        <p:spPr>
          <a:xfrm>
            <a:off x="3965117" y="3071597"/>
            <a:ext cx="2215828" cy="2138560"/>
          </a:xfrm>
          <a:prstGeom prst="donut">
            <a:avLst>
              <a:gd name="adj" fmla="val 16344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noFill/>
            <a:prstDash val="sys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48" tIns="45625" rIns="91248" bIns="45625" spcCol="0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6" name="Овал 55"/>
          <p:cNvSpPr/>
          <p:nvPr/>
        </p:nvSpPr>
        <p:spPr>
          <a:xfrm>
            <a:off x="4844692" y="3060551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1" name="Овал 60"/>
          <p:cNvSpPr/>
          <p:nvPr/>
        </p:nvSpPr>
        <p:spPr>
          <a:xfrm>
            <a:off x="5526720" y="3295752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3" name="Овал 62"/>
          <p:cNvSpPr/>
          <p:nvPr/>
        </p:nvSpPr>
        <p:spPr>
          <a:xfrm>
            <a:off x="5642597" y="4489408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64" name="Овал 63"/>
          <p:cNvSpPr/>
          <p:nvPr/>
        </p:nvSpPr>
        <p:spPr>
          <a:xfrm>
            <a:off x="5822617" y="3903017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80" name="Овал 79"/>
          <p:cNvSpPr/>
          <p:nvPr/>
        </p:nvSpPr>
        <p:spPr>
          <a:xfrm>
            <a:off x="3986624" y="4114604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81" name="Овал 80"/>
          <p:cNvSpPr/>
          <p:nvPr/>
        </p:nvSpPr>
        <p:spPr>
          <a:xfrm>
            <a:off x="4148871" y="3425288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2363860" y="2689625"/>
            <a:ext cx="525474" cy="426074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86%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759153" y="2176700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13,7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МЛН. РУБ.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598636" y="2015290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/>
              <a:t>31 </a:t>
            </a:r>
            <a:r>
              <a:rPr lang="ru-RU" sz="1200" dirty="0"/>
              <a:t>ТЫС. </a:t>
            </a:r>
            <a:r>
              <a:rPr lang="ru-RU" sz="1200" dirty="0" smtClean="0"/>
              <a:t>ЕД.</a:t>
            </a:r>
            <a:endParaRPr lang="ru-RU" sz="1800" dirty="0"/>
          </a:p>
        </p:txBody>
      </p:sp>
      <p:sp>
        <p:nvSpPr>
          <p:cNvPr id="47" name="TextBox 46"/>
          <p:cNvSpPr txBox="1"/>
          <p:nvPr/>
        </p:nvSpPr>
        <p:spPr>
          <a:xfrm>
            <a:off x="8207242" y="4473496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9,9 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ТЫС. ДЕЛ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606593" y="6510123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/>
              <a:t>8,4%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428027" y="6254276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9,3%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358147" y="5220791"/>
            <a:ext cx="3741081" cy="457200"/>
          </a:xfrm>
          <a:prstGeom prst="rect">
            <a:avLst/>
          </a:prstGeom>
        </p:spPr>
        <p:txBody>
          <a:bodyPr vert="horz" wrap="none" lIns="104087" tIns="52043" rIns="104087" bIns="52043" rtlCol="0" anchor="ctr">
            <a:noAutofit/>
          </a:bodyPr>
          <a:lstStyle>
            <a:defPPr>
              <a:defRPr lang="ru-RU"/>
            </a:defPPr>
            <a:lvl1pPr defTabSz="1040850">
              <a:spcBef>
                <a:spcPct val="0"/>
              </a:spcBef>
              <a:defRPr sz="1600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ЭФФЕКТИВНОСТЬ ПРОЦЕДУРЫ </a:t>
            </a:r>
          </a:p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БАНКРОТСТВА*</a:t>
            </a:r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803084" y="6262938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55%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589515" y="5957924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19,5%</a:t>
            </a:r>
            <a:endParaRPr lang="ru-RU" sz="1800" dirty="0"/>
          </a:p>
        </p:txBody>
      </p:sp>
      <p:sp>
        <p:nvSpPr>
          <p:cNvPr id="72" name="Овал 71"/>
          <p:cNvSpPr/>
          <p:nvPr/>
        </p:nvSpPr>
        <p:spPr>
          <a:xfrm>
            <a:off x="5001168" y="4877265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73" name="TextBox 72"/>
          <p:cNvSpPr txBox="1"/>
          <p:nvPr/>
        </p:nvSpPr>
        <p:spPr>
          <a:xfrm>
            <a:off x="539339" y="5206390"/>
            <a:ext cx="3439209" cy="848041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algn="ctr" defTabSz="1043056">
              <a:spcBef>
                <a:spcPct val="0"/>
              </a:spcBef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КОЛИЧЕСТВО ПАКЕТОВ ЭЛЕКТРОННЫХ ДОКУМЕНТОВ, </a:t>
            </a:r>
          </a:p>
          <a:p>
            <a:pPr algn="ctr" defTabSz="1043056">
              <a:spcBef>
                <a:spcPct val="0"/>
              </a:spcBef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НАПРАВЛЕННЫХ НА ГОСУДАРСТВЕННУЮ </a:t>
            </a:r>
          </a:p>
          <a:p>
            <a:pPr algn="ctr" defTabSz="1043056">
              <a:spcBef>
                <a:spcPct val="0"/>
              </a:spcBef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РЕГИСТРАЦИЮ ЧЕРЕЗ ИНТЕРНЕТ</a:t>
            </a:r>
            <a:endParaRPr kumimoji="0" lang="ru-RU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grpSp>
        <p:nvGrpSpPr>
          <p:cNvPr id="76" name="Группа 3"/>
          <p:cNvGrpSpPr>
            <a:grpSpLocks/>
          </p:cNvGrpSpPr>
          <p:nvPr/>
        </p:nvGrpSpPr>
        <p:grpSpPr bwMode="auto">
          <a:xfrm>
            <a:off x="1697427" y="6238778"/>
            <a:ext cx="643993" cy="562264"/>
            <a:chOff x="937692" y="2537617"/>
            <a:chExt cx="525831" cy="621260"/>
          </a:xfrm>
        </p:grpSpPr>
        <p:pic>
          <p:nvPicPr>
            <p:cNvPr id="77" name="Рисунок 58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8466" y="2537617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8" name="Рисунок 60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1316" y="2593479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9" name="Рисунок 67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7692" y="2670967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2" name="TextBox 81"/>
          <p:cNvSpPr txBox="1"/>
          <p:nvPr/>
        </p:nvSpPr>
        <p:spPr>
          <a:xfrm>
            <a:off x="2565587" y="6216935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181,6 </a:t>
            </a:r>
            <a:r>
              <a:rPr lang="ru-RU" sz="1050" dirty="0" smtClean="0"/>
              <a:t>ТЫС. ЕД.</a:t>
            </a:r>
            <a:endParaRPr lang="ru-RU" sz="1050" dirty="0"/>
          </a:p>
        </p:txBody>
      </p:sp>
      <p:sp>
        <p:nvSpPr>
          <p:cNvPr id="83" name="TextBox 82"/>
          <p:cNvSpPr txBox="1"/>
          <p:nvPr/>
        </p:nvSpPr>
        <p:spPr>
          <a:xfrm>
            <a:off x="2431672" y="5962476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90,5 </a:t>
            </a: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ЕД.</a:t>
            </a:r>
            <a:endParaRPr lang="ru-RU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719704" y="6539642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408,5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ТЫС. ЕД.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5" name="Овал 84"/>
          <p:cNvSpPr/>
          <p:nvPr/>
        </p:nvSpPr>
        <p:spPr>
          <a:xfrm>
            <a:off x="4314712" y="4673205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6</a:t>
            </a:r>
          </a:p>
        </p:txBody>
      </p:sp>
      <p:pic>
        <p:nvPicPr>
          <p:cNvPr id="59" name="Picture 3" descr="C:\Users\0000-05-767\Desktop\politics-600x450.jp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4666" y="5738339"/>
            <a:ext cx="899667" cy="67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Box 59"/>
          <p:cNvSpPr txBox="1"/>
          <p:nvPr/>
        </p:nvSpPr>
        <p:spPr>
          <a:xfrm>
            <a:off x="8998380" y="2381707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26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ТЫС.ЕД.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520276" y="5771424"/>
            <a:ext cx="576064" cy="3747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561024" y="6766994"/>
            <a:ext cx="224728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>
              <a:lnSpc>
                <a:spcPts val="1400"/>
              </a:lnSpc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 С 01.01.2016 изменена методика расчета </a:t>
            </a:r>
          </a:p>
          <a:p>
            <a:pPr>
              <a:lnSpc>
                <a:spcPts val="1400"/>
              </a:lnSpc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эффективности обеспечения процедур </a:t>
            </a:r>
          </a:p>
          <a:p>
            <a:pPr>
              <a:lnSpc>
                <a:spcPts val="1400"/>
              </a:lnSpc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банкротства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502955" y="7006839"/>
            <a:ext cx="2825936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** 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Фактическое значение показателя за 2016 год</a:t>
            </a:r>
          </a:p>
          <a:p>
            <a:pPr>
              <a:lnSpc>
                <a:spcPts val="1200"/>
              </a:lnSpc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б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удет получено по итогам соц. исследования </a:t>
            </a:r>
          </a:p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не ранее апреля 2017 года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211908" y="468115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**</a:t>
            </a:r>
            <a:endParaRPr lang="ru-RU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494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44295</TotalTime>
  <Words>186</Words>
  <Application>Microsoft Office PowerPoint</Application>
  <PresentationFormat>Произвольный</PresentationFormat>
  <Paragraphs>66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Present_FNS2012_A4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Подлесных Мария Михайловна</dc:creator>
  <cp:lastModifiedBy>Иванова Екатерина Вячеславовна</cp:lastModifiedBy>
  <cp:revision>447</cp:revision>
  <cp:lastPrinted>2017-03-13T09:03:00Z</cp:lastPrinted>
  <dcterms:created xsi:type="dcterms:W3CDTF">2013-03-01T11:19:43Z</dcterms:created>
  <dcterms:modified xsi:type="dcterms:W3CDTF">2017-03-13T11:46:32Z</dcterms:modified>
</cp:coreProperties>
</file>