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0" r:id="rId2"/>
    <p:sldId id="328" r:id="rId3"/>
    <p:sldId id="327" r:id="rId4"/>
    <p:sldId id="322" r:id="rId5"/>
    <p:sldId id="311" r:id="rId6"/>
    <p:sldId id="329" r:id="rId7"/>
    <p:sldId id="312" r:id="rId8"/>
    <p:sldId id="308" r:id="rId9"/>
    <p:sldId id="331" r:id="rId10"/>
    <p:sldId id="323" r:id="rId11"/>
    <p:sldId id="326" r:id="rId12"/>
    <p:sldId id="330" r:id="rId13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980"/>
    <a:srgbClr val="9A1652"/>
    <a:srgbClr val="4F81BD"/>
    <a:srgbClr val="FF6969"/>
    <a:srgbClr val="FF5050"/>
    <a:srgbClr val="18757A"/>
    <a:srgbClr val="87132F"/>
    <a:srgbClr val="C31B43"/>
    <a:srgbClr val="12575A"/>
    <a:srgbClr val="239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 varScale="1">
        <p:scale>
          <a:sx n="89" d="100"/>
          <a:sy n="89" d="100"/>
        </p:scale>
        <p:origin x="-108" y="-13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40618743365943E-2"/>
          <c:y val="2.9394300661824146E-2"/>
          <c:w val="0.96080759911756786"/>
          <c:h val="0.863980135596729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9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</c:v>
                </c:pt>
                <c:pt idx="1">
                  <c:v>41</c:v>
                </c:pt>
                <c:pt idx="2">
                  <c:v>36</c:v>
                </c:pt>
                <c:pt idx="3">
                  <c:v>31</c:v>
                </c:pt>
                <c:pt idx="4">
                  <c:v>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98432"/>
        <c:axId val="26899968"/>
      </c:lineChart>
      <c:catAx>
        <c:axId val="26898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99968"/>
        <c:crosses val="autoZero"/>
        <c:auto val="1"/>
        <c:lblAlgn val="ctr"/>
        <c:lblOffset val="100"/>
        <c:noMultiLvlLbl val="0"/>
      </c:catAx>
      <c:valAx>
        <c:axId val="26899968"/>
        <c:scaling>
          <c:orientation val="minMax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6898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9"/>
            <c:spPr>
              <a:ln>
                <a:solidFill>
                  <a:srgbClr val="00B050"/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5.6000000000000001E-2</c:v>
                </c:pt>
                <c:pt idx="1">
                  <c:v>6.9000000000000006E-2</c:v>
                </c:pt>
                <c:pt idx="2">
                  <c:v>8.2000000000000003E-2</c:v>
                </c:pt>
                <c:pt idx="3">
                  <c:v>8.8999999999999996E-2</c:v>
                </c:pt>
                <c:pt idx="4">
                  <c:v>9.5000000000000001E-2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27872"/>
        <c:axId val="26929792"/>
      </c:lineChart>
      <c:catAx>
        <c:axId val="2692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29792"/>
        <c:crosses val="autoZero"/>
        <c:auto val="1"/>
        <c:lblAlgn val="ctr"/>
        <c:lblOffset val="100"/>
        <c:noMultiLvlLbl val="0"/>
      </c:catAx>
      <c:valAx>
        <c:axId val="269297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69278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7" rIns="90934" bIns="454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66"/>
            <a:ext cx="5374640" cy="4440555"/>
          </a:xfrm>
          <a:prstGeom prst="rect">
            <a:avLst/>
          </a:prstGeom>
        </p:spPr>
        <p:txBody>
          <a:bodyPr vert="horz" lIns="90934" tIns="45467" rIns="90934" bIns="454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3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15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40" y="3708636"/>
            <a:ext cx="10081120" cy="162077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ПУБЛИЧНАЯ ДЕКЛАРАЦИЯ ЦЕЛЕЙ И ЗАДАЧ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744" y="5364807"/>
            <a:ext cx="7485380" cy="1932323"/>
          </a:xfrm>
        </p:spPr>
        <p:txBody>
          <a:bodyPr/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28740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854762" y="4888351"/>
            <a:ext cx="381332" cy="936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65936" y="4876895"/>
            <a:ext cx="381332" cy="9365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50530" y="5169688"/>
            <a:ext cx="381332" cy="655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571681"/>
            <a:ext cx="943304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УСЛУГ, ОКАЗЫВАЕМЫХ НАЛОГОПЛАТЕЛЬЩИКАМ, ПОВЫШЕНИЕ НАЛОГОВОЙ ГРАМОТНОСТИ НАСЕЛЕНИЯ И ФОРМИРОВАНИЕ ПОЛОЖИТЕЛЬНОГО ИМИДЖА НАЛОГОВОЙ СЛУЖБЫ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6260" y="2340471"/>
            <a:ext cx="4392488" cy="4407223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lnSpc>
                <a:spcPts val="2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качества обслуживания налогоплательщиков, в т. ч. посредством стандартизации и унификации форм документов, представляемых в налоговые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органы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онлайн услуг для налогоплательщиков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расширение способов исполнения налогоплательщиками своих обязанностей,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(совершенствование личных кабинетов налогоплательщиков – юридических,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физических лиц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индивидуальных </a:t>
            </a:r>
            <a:r>
              <a:rPr lang="ru-RU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предпринимателей, развитие единого контакт-центра)</a:t>
            </a:r>
            <a:endParaRPr lang="ru-RU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3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 и информированности налогоплательщиков,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том числе с привлечением средств массовой информации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4360589"/>
            <a:ext cx="722828" cy="5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2" y="5789817"/>
            <a:ext cx="667458" cy="4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0" y="3078051"/>
            <a:ext cx="751882" cy="5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6740" y="2340471"/>
            <a:ext cx="4248472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94772" y="3022416"/>
            <a:ext cx="410445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стабильно высокой доли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налогоплательщиков, удовлетворительно оценивающих качество работы налоговых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94464" y="4860751"/>
            <a:ext cx="54021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83,8</a:t>
            </a:r>
            <a:r>
              <a:rPr lang="ru-RU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%</a:t>
            </a:r>
            <a:r>
              <a:rPr lang="ru-RU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*</a:t>
            </a:r>
            <a:endParaRPr lang="ru-RU" sz="1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9647" y="5283641"/>
            <a:ext cx="4744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76,6%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7304" y="5811378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2013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41262" y="5824866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2015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09168" y="5068161"/>
            <a:ext cx="54021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79,3*%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60403" y="5824866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2016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30116" y="5072866"/>
            <a:ext cx="47448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79,3%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78296" y="5813410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2014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81320" y="6469151"/>
            <a:ext cx="3629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Плановые значения показателя 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Проектом государственной программы Российской Федерации «Управление государственными финансами и регулирование финансовых рынков»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47" y="4360589"/>
            <a:ext cx="514350" cy="80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85" y="4068663"/>
            <a:ext cx="514350" cy="80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53" y="4068663"/>
            <a:ext cx="514350" cy="81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638264"/>
            <a:ext cx="943304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9" y="2266571"/>
            <a:ext cx="3456383" cy="379680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65113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процедур государственной регистрации</a:t>
            </a: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Обеспечение достоверности сведений, включаемых или включенных в Единый государственный реестр юридических лиц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122073"/>
            <a:ext cx="8261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3295" y="2052439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0043" y="2505753"/>
            <a:ext cx="4392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Расширение возможностей он-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регистрации</a:t>
            </a:r>
            <a:r>
              <a:rPr lang="ru-RU" sz="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ru-RU" sz="800" b="1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пакетов электронных документов, направленных на государственную регистрацию через интернет, тыс. ед.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54612" y="3780630"/>
            <a:ext cx="5832648" cy="258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707000" y="5266840"/>
            <a:ext cx="733212" cy="6773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69,2</a:t>
            </a:r>
          </a:p>
        </p:txBody>
      </p:sp>
      <p:sp>
        <p:nvSpPr>
          <p:cNvPr id="13" name="Овал 12"/>
          <p:cNvSpPr/>
          <p:nvPr/>
        </p:nvSpPr>
        <p:spPr>
          <a:xfrm>
            <a:off x="6602743" y="4783690"/>
            <a:ext cx="682609" cy="6328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87,9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3295" y="6052705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94489" y="6044750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21"/>
          <p:cNvSpPr>
            <a:spLocks noChangeArrowheads="1"/>
          </p:cNvSpPr>
          <p:nvPr/>
        </p:nvSpPr>
        <p:spPr bwMode="auto">
          <a:xfrm>
            <a:off x="7498106" y="6044750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2015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sp>
        <p:nvSpPr>
          <p:cNvPr id="17" name="Овал 27"/>
          <p:cNvSpPr/>
          <p:nvPr/>
        </p:nvSpPr>
        <p:spPr>
          <a:xfrm>
            <a:off x="7556287" y="4371466"/>
            <a:ext cx="742203" cy="7644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178,0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952380" y="5135952"/>
            <a:ext cx="0" cy="9838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944047" y="5405936"/>
            <a:ext cx="5318" cy="7138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063662" y="5942068"/>
            <a:ext cx="12866" cy="2512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3"/>
          <p:cNvGrpSpPr>
            <a:grpSpLocks/>
          </p:cNvGrpSpPr>
          <p:nvPr/>
        </p:nvGrpSpPr>
        <p:grpSpPr bwMode="auto">
          <a:xfrm>
            <a:off x="632215" y="5008081"/>
            <a:ext cx="643993" cy="562264"/>
            <a:chOff x="937692" y="2537617"/>
            <a:chExt cx="525831" cy="621260"/>
          </a:xfrm>
        </p:grpSpPr>
        <p:pic>
          <p:nvPicPr>
            <p:cNvPr id="23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Овал 25"/>
          <p:cNvSpPr/>
          <p:nvPr/>
        </p:nvSpPr>
        <p:spPr>
          <a:xfrm>
            <a:off x="8587271" y="4252489"/>
            <a:ext cx="733212" cy="6773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201,7</a:t>
            </a:r>
            <a:endParaRPr lang="ru-RU" sz="14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8953876" y="4977299"/>
            <a:ext cx="1" cy="11425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1"/>
          <p:cNvSpPr>
            <a:spLocks noChangeArrowheads="1"/>
          </p:cNvSpPr>
          <p:nvPr/>
        </p:nvSpPr>
        <p:spPr bwMode="auto">
          <a:xfrm>
            <a:off x="8449845" y="6052705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2016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03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61349" y="3132559"/>
            <a:ext cx="4981895" cy="2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6498718" y="4812864"/>
            <a:ext cx="6666" cy="3730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712257"/>
            <a:ext cx="950505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ПРОТИВОДЕЙСТВИЮ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634" y="1659762"/>
            <a:ext cx="3816424" cy="4273853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уровня правосознания государственных гражданских служащих ФНС России 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внедрение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антикоррупционных стандартов поведения, основанных на знании общих прав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обязанностей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Формирование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 государственных гражданских служащих ФНС России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негативного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отношения 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" y="4982995"/>
            <a:ext cx="852686" cy="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4" y="3602942"/>
            <a:ext cx="1221603" cy="9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6016" y="1764407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6016" y="2196455"/>
            <a:ext cx="412722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Доля налогоплательщиков, дающих высокий уровень оценки работе, проводимой ФНС России по противодействию коррупции*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9" y="2129825"/>
            <a:ext cx="868956" cy="9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744" y="4587235"/>
            <a:ext cx="1291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172360" y="4403988"/>
            <a:ext cx="652717" cy="595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55%</a:t>
            </a:r>
            <a:endParaRPr lang="ru-RU" sz="18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03152" y="3968419"/>
            <a:ext cx="679886" cy="647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83%</a:t>
            </a:r>
            <a:endParaRPr lang="ru-RU" sz="18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5438" y="5015150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83810" y="5015150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21"/>
          <p:cNvSpPr>
            <a:spLocks noChangeArrowheads="1"/>
          </p:cNvSpPr>
          <p:nvPr/>
        </p:nvSpPr>
        <p:spPr bwMode="auto">
          <a:xfrm>
            <a:off x="7683358" y="5004767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2015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sp>
        <p:nvSpPr>
          <p:cNvPr id="21" name="Овал 27"/>
          <p:cNvSpPr/>
          <p:nvPr/>
        </p:nvSpPr>
        <p:spPr>
          <a:xfrm>
            <a:off x="7883934" y="3622206"/>
            <a:ext cx="659559" cy="6030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1E1C11"/>
                </a:solidFill>
                <a:latin typeface="Arial Narrow" pitchFamily="34" charset="0"/>
              </a:rPr>
              <a:t>76%</a:t>
            </a:r>
            <a:endParaRPr lang="ru-RU" sz="1800" b="1" dirty="0">
              <a:solidFill>
                <a:srgbClr val="1E1C11"/>
              </a:solidFill>
              <a:latin typeface="Arial Narrow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8162544" y="4263734"/>
            <a:ext cx="1" cy="9221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62923" y="4615591"/>
            <a:ext cx="1" cy="5702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8850028" y="3373196"/>
            <a:ext cx="679886" cy="647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80%</a:t>
            </a:r>
            <a:endParaRPr lang="ru-RU" sz="18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1"/>
          <p:cNvSpPr>
            <a:spLocks noChangeArrowheads="1"/>
          </p:cNvSpPr>
          <p:nvPr/>
        </p:nvSpPr>
        <p:spPr bwMode="auto">
          <a:xfrm>
            <a:off x="8732176" y="5007225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2016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9189971" y="4020368"/>
            <a:ext cx="0" cy="11655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755976" y="5521699"/>
            <a:ext cx="4127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- по данным 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on-line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анкетирования 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официальном Интернет-сайте ФНС России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36495"/>
              </p:ext>
            </p:extLst>
          </p:nvPr>
        </p:nvGraphicFramePr>
        <p:xfrm>
          <a:off x="5093857" y="6033615"/>
          <a:ext cx="458503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16"/>
                <a:gridCol w="1667252"/>
                <a:gridCol w="648376"/>
                <a:gridCol w="602064"/>
                <a:gridCol w="602064"/>
                <a:gridCol w="586966"/>
              </a:tblGrid>
              <a:tr h="155848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Количество респондентов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1088">
                <a:tc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1B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Высокий уровень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409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83%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118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76%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32">
                <a:tc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Средний уровень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68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14%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9%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Низкий уровень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3%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24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15%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491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156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9246" y="565921"/>
            <a:ext cx="750099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just">
              <a:spcAft>
                <a:spcPts val="1200"/>
              </a:spcAft>
            </a:pPr>
            <a:r>
              <a:rPr lang="ru-RU" altLang="ru-RU" sz="2400" b="1" u="sng" cap="all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Миссия ФНС России </a:t>
            </a:r>
          </a:p>
          <a:p>
            <a:pPr marL="361950" algn="just"/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эффективная </a:t>
            </a:r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контрольно-надзорная деятельность и высокое качество предоставляемых услуг для законного, прозрачного и комфортного ведения бизнеса, обеспечения соблюдения прав налогоплательщиков и формирования финансовой основы деятельности государства.</a:t>
            </a:r>
          </a:p>
          <a:p>
            <a:pPr marL="361950" algn="just"/>
            <a:endParaRPr lang="ru-RU" altLang="ru-RU" sz="2400" b="1" dirty="0" smtClean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659" y="3534796"/>
            <a:ext cx="9358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На протяжении последних лет Федеральная налоговая служба выстраивает эффективное взаимодействие с налогоплательщиками в целях исполнения ими налоговых обязательств, основанное на доверии, профессионализме и высоком качестве предоставляемых услуг.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4" y="494483"/>
            <a:ext cx="2143140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ОКРНО\Картинки для презентации\руки\руки3.jpg"/>
          <p:cNvPicPr>
            <a:picLocks noChangeAspect="1" noChangeArrowheads="1"/>
          </p:cNvPicPr>
          <p:nvPr/>
        </p:nvPicPr>
        <p:blipFill>
          <a:blip r:embed="rId3"/>
          <a:srcRect t="8627" b="7979"/>
          <a:stretch>
            <a:fillRect/>
          </a:stretch>
        </p:blipFill>
        <p:spPr bwMode="auto">
          <a:xfrm>
            <a:off x="3274998" y="4780763"/>
            <a:ext cx="3714776" cy="248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map_8000px_russia_with_crimea_and_sevastopo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6" y="1188343"/>
            <a:ext cx="987330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42" y="2618892"/>
            <a:ext cx="847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4066976" y="3164293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46551" y="315324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4958" y="6126440"/>
            <a:ext cx="1802796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ПРОВЕДЕНИЕ РАБОТЫ ПО ПОВЫШЕНИЮ НАЛОГОВОЙ ГРАМОТНОСТИ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7124" y="391578"/>
            <a:ext cx="10081120" cy="6924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КЛЮЧЕВЫЕ НАПРАВЛЕНИЯ ДЕЯТЕЛЬНОСТИ ФНС РОССИИ</a:t>
            </a:r>
          </a:p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ПО СОЗДАНИЮ БЛАГОПРИЯТНОЙ НАЛОГОВОЙ СРЕДЫ</a:t>
            </a:r>
            <a:endParaRPr lang="ru-RU" sz="2400" cap="none" dirty="0">
              <a:latin typeface="Arial Narrow" panose="020B0606020202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2380594"/>
            <a:ext cx="833121" cy="7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757684" y="3491662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86511" y="489025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55007" y="4796190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90" y="5014504"/>
            <a:ext cx="769239" cy="1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112184" y="437969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6220" y="4428703"/>
            <a:ext cx="2520281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810196" y="981926"/>
            <a:ext cx="8496944" cy="6459826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153740" y="3600033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33" y="2616613"/>
            <a:ext cx="705996" cy="70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631311" y="6175413"/>
            <a:ext cx="21839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Внедрение единого стандарта обслуживания налогоплательщиков. Развитие интернет-сервисов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18" y="5365112"/>
            <a:ext cx="763160" cy="6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17094" y="2351509"/>
            <a:ext cx="1693576" cy="1436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РАСШИРЕНИЕ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СЕРВИСОВ  ДЛЯ ВОЗМОЖНОСТИ ПОЛУЧЕНИЯ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НАЛОГОПЛАТЕЛЬЩИКОМ ИНФОРМАЦИИ И УСЛУГ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ЧЕРЕЗ ИНТЕРНЕТ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9902" y="1541413"/>
            <a:ext cx="1584176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На Интернет-сайте ФНС России размещено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40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электронных сервисов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30476" y="6706893"/>
            <a:ext cx="2799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Размещение разъяснений на Интернет-сайте ФНС России и материалов в СМИ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3708779"/>
            <a:ext cx="1095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73"/>
          <p:cNvSpPr>
            <a:spLocks noChangeArrowheads="1"/>
          </p:cNvSpPr>
          <p:nvPr/>
        </p:nvSpPr>
        <p:spPr bwMode="auto">
          <a:xfrm>
            <a:off x="8723288" y="2782341"/>
            <a:ext cx="1655762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rgbClr val="31859C"/>
                </a:solidFill>
                <a:latin typeface="Arial Narrow" pitchFamily="34" charset="0"/>
              </a:rPr>
              <a:t>Развитие досудебных (внесудебных) способов урегулирования налоговых споров</a:t>
            </a:r>
          </a:p>
        </p:txBody>
      </p:sp>
      <p:sp>
        <p:nvSpPr>
          <p:cNvPr id="27" name="Прямоугольник 73"/>
          <p:cNvSpPr>
            <a:spLocks noChangeArrowheads="1"/>
          </p:cNvSpPr>
          <p:nvPr/>
        </p:nvSpPr>
        <p:spPr bwMode="auto">
          <a:xfrm>
            <a:off x="539472" y="5529283"/>
            <a:ext cx="27910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Упрощение и сокращение процедур по регистрации юридических лиц и индивидуальных предпринимателей.</a:t>
            </a:r>
          </a:p>
          <a:p>
            <a:pPr algn="ctr"/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Сокращение сроков регистрации.</a:t>
            </a:r>
          </a:p>
          <a:p>
            <a:pPr algn="ctr"/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 О</a:t>
            </a:r>
            <a:r>
              <a:rPr lang="en-US" sz="1400" b="1" dirty="0" smtClean="0">
                <a:solidFill>
                  <a:srgbClr val="31859C"/>
                </a:solidFill>
                <a:latin typeface="Arial Narrow" pitchFamily="34" charset="0"/>
              </a:rPr>
              <a:t>n-line</a:t>
            </a:r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 регистрация.</a:t>
            </a:r>
            <a:r>
              <a:rPr lang="en-US" sz="1400" b="1" dirty="0" smtClean="0">
                <a:solidFill>
                  <a:srgbClr val="31859C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31859C"/>
              </a:solidFill>
              <a:latin typeface="Arial Narrow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37" y="4415445"/>
            <a:ext cx="5215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931520" y="2510587"/>
            <a:ext cx="1728192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ЭФФЕКТИВНОЕ РАЗРЕШЕНИЕ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СПОРОВ С БИЗНЕСОМ. СНИЖЕНИЕ НАГРУЗКИ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 СУДЫ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9516" y="1246734"/>
            <a:ext cx="4023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</a:t>
            </a:r>
          </a:p>
          <a:p>
            <a:pPr algn="ctr"/>
            <a:r>
              <a:rPr lang="ru-RU" sz="14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к</a:t>
            </a: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онтроля и мониторинга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61194" y="5489078"/>
            <a:ext cx="161018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СОЗДАНИЕ КОМФОРТНЫХ УСЛОВИЙ ДЛЯ УПЛАТЫ НАЛОГОВ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922764" y="419702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56561" y="3950288"/>
            <a:ext cx="1728192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НЕДОПУЩЕНИЕ ПРИМЕНЕНИЯ БАНКРОТСТВА ДЛЯ УКЛОНЕНИЯ ОТ УПЛАТЫ НАЛОГОВ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48" y="3808263"/>
            <a:ext cx="683732" cy="10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413464" y="1164546"/>
            <a:ext cx="3057075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ОСУЩЕСТВЛЕНИЕ НАЛОГОВОГО КОТРОЛЯ </a:t>
            </a:r>
          </a:p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 ОСНОВЕ КРИТЕРИЕВ РИСКА И</a:t>
            </a:r>
          </a:p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ПОБУЖДЕНИЕ НАЛОГОПЛАТЕЛЬЩИКА К ДОБРОВОЛЬНОЙ УПЛАТЕ НАЛОГОВЫХ ОБЯЗАТЕЛЬСТВ </a:t>
            </a:r>
          </a:p>
        </p:txBody>
      </p:sp>
    </p:spTree>
    <p:extLst>
      <p:ext uri="{BB962C8B-B14F-4D97-AF65-F5344CB8AC3E}">
        <p14:creationId xmlns:p14="http://schemas.microsoft.com/office/powerpoint/2010/main" val="49916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>
          <a:xfrm>
            <a:off x="1098228" y="1692399"/>
            <a:ext cx="7776864" cy="5567237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192" y="192761"/>
            <a:ext cx="8424936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ОСНОВНЫЕ ПОКАЗАТЕЛИ ДЕЯТЕЛЬНОСТИ ФНС РОССИИ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8294" y="1123381"/>
            <a:ext cx="324036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КОЛИЧЕСТВО ВЫЕЗДНЫХ </a:t>
            </a:r>
            <a:endParaRPr lang="ru-RU" sz="1300" dirty="0" smtClean="0"/>
          </a:p>
          <a:p>
            <a:r>
              <a:rPr lang="ru-RU" sz="1300" dirty="0" smtClean="0"/>
              <a:t>НАЛОГОВЫХ </a:t>
            </a:r>
            <a:r>
              <a:rPr lang="ru-RU" sz="1300" dirty="0"/>
              <a:t>ПРОВЕРОК</a:t>
            </a:r>
          </a:p>
        </p:txBody>
      </p:sp>
      <p:sp>
        <p:nvSpPr>
          <p:cNvPr id="12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34554" y="6660951"/>
            <a:ext cx="724718" cy="696626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87128" y="929287"/>
            <a:ext cx="305682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ДОНАЧИСЛЕНО НА ОДНУ </a:t>
            </a:r>
            <a:endParaRPr lang="ru-RU" sz="1300" dirty="0" smtClean="0"/>
          </a:p>
          <a:p>
            <a:r>
              <a:rPr lang="ru-RU" sz="1300" dirty="0" smtClean="0"/>
              <a:t>ВЫЕЗДНУЮ ПРОВЕРКУ</a:t>
            </a:r>
            <a:endParaRPr lang="ru-RU" sz="1300" dirty="0"/>
          </a:p>
        </p:txBody>
      </p:sp>
      <p:pic>
        <p:nvPicPr>
          <p:cNvPr id="1027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11" y="1617438"/>
            <a:ext cx="870001" cy="8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595995" y="182031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8,2 </a:t>
            </a:r>
            <a:r>
              <a:rPr lang="ru-RU" sz="1050" dirty="0" smtClean="0"/>
              <a:t>МЛН. РУБ.</a:t>
            </a:r>
            <a:endParaRPr lang="ru-RU" sz="105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727">
            <a:off x="7458119" y="1927866"/>
            <a:ext cx="1712626" cy="9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659068" y="207481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36 </a:t>
            </a:r>
            <a:r>
              <a:rPr lang="ru-RU" sz="1050" dirty="0" smtClean="0"/>
              <a:t>ТЫС. ЕД</a:t>
            </a:r>
            <a:endParaRPr lang="ru-RU" sz="1050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11" y="3570437"/>
            <a:ext cx="1157580" cy="12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5439005" y="148053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6,9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МЛН. РУБ.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446" y="1743442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41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00937" y="3060551"/>
            <a:ext cx="4153193" cy="9361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РЕШЕНИЙ СУДОВ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ПО СПОРАМ ,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ПРОШЕДШИМ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ОСУДЕБНОЕ УРЕГУЛИРОВАНИЕ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20" y="3918153"/>
            <a:ext cx="846749" cy="76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19390" y="408201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10,5</a:t>
            </a:r>
            <a:r>
              <a:rPr lang="ru-RU" sz="1800" dirty="0"/>
              <a:t> </a:t>
            </a:r>
            <a:r>
              <a:rPr lang="ru-RU" sz="1050" dirty="0"/>
              <a:t>ТЫС. ДЕЛ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72635" y="374089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11,0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ДЕЛ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5859" y="5825831"/>
            <a:ext cx="3741081" cy="457200"/>
          </a:xfrm>
          <a:prstGeom prst="rect">
            <a:avLst/>
          </a:prstGeom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ОТНОШЕНИЕ ЗАДОЛЖЕННОСТИ К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ПОСТУПЛЕНИЯМ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391">
            <a:off x="4718426" y="6452646"/>
            <a:ext cx="869967" cy="81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407217" y="6247342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10,2%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07861" y="428235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/>
              <a:t>79,3%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5323" y="3207065"/>
            <a:ext cx="3439209" cy="84804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ОЦЕНИВАЮЩИХ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КАЧЕСТВО РАБОТЫ ФНС РОССИИ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0" y="4048475"/>
            <a:ext cx="830622" cy="11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973946" y="398485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76,6%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11460" y="2410993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83%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9936" y="1188343"/>
            <a:ext cx="3539423" cy="10498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ОЦЕНИВАЮЩИХ РАБОТУ 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75" y="2290121"/>
            <a:ext cx="652240" cy="6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231453" y="2122362"/>
            <a:ext cx="8467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06340" y="2124447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55%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56" y="6738933"/>
            <a:ext cx="2224603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2013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2014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2015 год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3965117" y="3071597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44692" y="3060551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526720" y="3295752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5642597" y="448940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822617" y="390301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3986624" y="411460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4148871" y="342528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363860" y="2689625"/>
            <a:ext cx="525474" cy="426074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76%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61978" y="4562025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83,8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59153" y="2176700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8,9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МЛН. РУБ.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06526" y="2436265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31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 ЕД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07242" y="4473496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10,5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ТЫС. ДЕЛ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81061" y="6911010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8,4%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2597" y="6563251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9,4%</a:t>
            </a:r>
            <a:endParaRPr lang="ru-RU" sz="1800" dirty="0"/>
          </a:p>
        </p:txBody>
      </p:sp>
      <p:sp>
        <p:nvSpPr>
          <p:cNvPr id="58" name="TextBox 57"/>
          <p:cNvSpPr txBox="1"/>
          <p:nvPr/>
        </p:nvSpPr>
        <p:spPr>
          <a:xfrm>
            <a:off x="6358147" y="5220791"/>
            <a:ext cx="3741081" cy="457200"/>
          </a:xfrm>
          <a:prstGeom prst="rect">
            <a:avLst/>
          </a:prstGeom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ЭФФЕКТИВНОСТЬ ПРОЦЕДУРЫ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БАНКРОТСТВА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680905" y="6017928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4,8%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67336" y="571291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/>
              <a:t>3</a:t>
            </a:r>
            <a:r>
              <a:rPr lang="ru-RU" sz="1800" dirty="0" smtClean="0"/>
              <a:t>,2%</a:t>
            </a:r>
            <a:endParaRPr lang="ru-RU" sz="1800" dirty="0"/>
          </a:p>
        </p:txBody>
      </p:sp>
      <p:sp>
        <p:nvSpPr>
          <p:cNvPr id="72" name="Овал 71"/>
          <p:cNvSpPr/>
          <p:nvPr/>
        </p:nvSpPr>
        <p:spPr>
          <a:xfrm>
            <a:off x="5001168" y="487726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9339" y="5206390"/>
            <a:ext cx="3439209" cy="84804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ПАКЕТОВ ЭЛЕКТРОННЫХ ДОКУМЕНТОВ,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ГОСУДАРСТВЕННУЮ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РЕГИСТРАЦИЮ ЧЕРЕЗ ИНТЕРНЕТ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76" name="Группа 3"/>
          <p:cNvGrpSpPr>
            <a:grpSpLocks/>
          </p:cNvGrpSpPr>
          <p:nvPr/>
        </p:nvGrpSpPr>
        <p:grpSpPr bwMode="auto">
          <a:xfrm>
            <a:off x="1697427" y="6238778"/>
            <a:ext cx="643993" cy="562264"/>
            <a:chOff x="937692" y="2537617"/>
            <a:chExt cx="525831" cy="621260"/>
          </a:xfrm>
        </p:grpSpPr>
        <p:pic>
          <p:nvPicPr>
            <p:cNvPr id="77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Рисунок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2565587" y="6216935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87,9 </a:t>
            </a:r>
            <a:r>
              <a:rPr lang="ru-RU" sz="1050" dirty="0" smtClean="0"/>
              <a:t>ТЫС. ЕД.</a:t>
            </a:r>
            <a:endParaRPr lang="ru-RU" sz="1050" dirty="0"/>
          </a:p>
        </p:txBody>
      </p:sp>
      <p:sp>
        <p:nvSpPr>
          <p:cNvPr id="83" name="TextBox 82"/>
          <p:cNvSpPr txBox="1"/>
          <p:nvPr/>
        </p:nvSpPr>
        <p:spPr>
          <a:xfrm>
            <a:off x="2431672" y="596247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69,2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19704" y="6539642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178,0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 ЕД.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314712" y="467320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pic>
        <p:nvPicPr>
          <p:cNvPr id="59" name="Picture 3" descr="C:\Users\0000-05-767\Desktop\politics-600x450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66" y="5738339"/>
            <a:ext cx="899667" cy="6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51" y="507997"/>
            <a:ext cx="2303856" cy="11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212" y="540271"/>
            <a:ext cx="5616624" cy="118836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ПРИОРИТЕТНЫЕ ЦЕЛИ 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ФЕДЕРАЛЬНОЙ НАЛОГОВОЙ СЛУЖБЫ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2016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ГОД:</a:t>
            </a:r>
            <a:endParaRPr lang="ru-RU" sz="240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252" y="1895212"/>
            <a:ext cx="8400255" cy="5381825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ИСПОЛЬЗОВАНИЯ ИНСТРУМЕНТОВ НАЛОГОВОГО АДМИНИСТРИРОВАНИЯ,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ФОРМИРОВАНИЕ ЕДИНОЙ ПРАВОПРИМЕНИТЕЛЬНОЙ ПРАКТИКИ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СОЗДАНИЕ УСЛОВИЙ ДЛЯ ЗАЩИТЫ ИНТЕРЕСОВ НАЛОГОПЛАТЕЛЬЩИКОВ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ДОСУДЕБНОГО УРЕГУЛИРОВАНИЯ СПОРОВ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МЕР УРЕГУЛИРОВАНИЯ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НАЛОГОВОЙ ЗАДОЛЖЕННОСТИ И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СНИЖЕНИЕ РИСКОВ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ОБРАЗОВАНИЯ НОВОЙ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ЗАДОЛЖЕННОСТИ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ИНСТИТУТА БАНКРОТСТВА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ДЛЯ ВЗЫСКАНИЯ ЗАДОЛЖЕННОСТИ ПЕРЕД РОССИЙСКОЙ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ФЕДЕРАЦИЕЙ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УСЛУГ, ОКАЗЫВАЕМЫХ НАЛОГОПЛАТЕЛЬЩИКАМ,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НАЛОГОВОЙ ГРАМОТНОСТИ НАСЕЛЕНИЯ И ФОРМИРОВАНИЕ ПОЛОЖИТЕЛЬНОГО ИМИДЖА НАЛОГОВОЙ СЛУЖБЫ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ЮРИДИЧЕСКИХ ЛИЦ И ИНДИВИДУАЛЬНЫХ ПРЕДПРИНИМАТЕЛЕЙ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0" y="4068663"/>
            <a:ext cx="691276" cy="4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4" y="1980431"/>
            <a:ext cx="69127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9" y="5508823"/>
            <a:ext cx="691276" cy="51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4" y="3204567"/>
            <a:ext cx="691276" cy="5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3" y="6855804"/>
            <a:ext cx="632061" cy="4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1" y="6338171"/>
            <a:ext cx="670413" cy="4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0000-05-767\Desktop\politics-600x4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0" y="4690806"/>
            <a:ext cx="712542" cy="5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59984034"/>
              </p:ext>
            </p:extLst>
          </p:nvPr>
        </p:nvGraphicFramePr>
        <p:xfrm>
          <a:off x="5285450" y="3939570"/>
          <a:ext cx="4680519" cy="306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399455"/>
            <a:ext cx="9649072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ЦЕЛЬ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I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ПОВЫШЕНИЕ 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406" y="2065674"/>
            <a:ext cx="3960440" cy="5227961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ЗАДАЧИ: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Использование критериев оценки налоговых рисков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эффективного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выявления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налогоплательщиков  и контролируемых сделок,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попадающих в зону риска нарушения налогового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законодательства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и совершенствование методов побуждения налогоплательщиков к добровольному исполнению налоговых обязательств путем совершенствования системы управления налоговыми рисками, разъяснительной работы и электронных сервисов.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механизмов расширенного взаимодействия с крупнейшими налогоплательщиками (заключение соглашений о ценообразовании и соглашений о расширенном информационном взаимодействии)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" y="5868863"/>
            <a:ext cx="864096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1" y="2844307"/>
            <a:ext cx="720300" cy="7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2724" y="1980431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1514" y="2484487"/>
            <a:ext cx="4104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 контроля,  снижение </a:t>
            </a:r>
            <a:r>
              <a:rPr lang="ru-RU" sz="1800" b="1" i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количества </a:t>
            </a:r>
            <a:r>
              <a:rPr lang="ru-RU" sz="1800" b="1" i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выездных налоговых проверок при одновременном повышении их эффективности</a:t>
            </a:r>
            <a:endParaRPr lang="ru-RU" sz="1800" b="1" i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AF0"/>
              </a:clrFrom>
              <a:clrTo>
                <a:srgbClr val="E5EA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0" y="4665811"/>
            <a:ext cx="739816" cy="5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68445211"/>
              </p:ext>
            </p:extLst>
          </p:nvPr>
        </p:nvGraphicFramePr>
        <p:xfrm>
          <a:off x="5346700" y="4553420"/>
          <a:ext cx="4555645" cy="216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98728" y="3780631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Arial Narrow" panose="020B0606020202030204" pitchFamily="34" charset="0"/>
              </a:rPr>
              <a:t>56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0836" y="4706448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Arial Narrow" panose="020B0606020202030204" pitchFamily="34" charset="0"/>
              </a:rPr>
              <a:t>41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8927" y="5082489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Arial Narrow" panose="020B0606020202030204" pitchFamily="34" charset="0"/>
              </a:rPr>
              <a:t>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9786" y="5393153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>
                <a:solidFill>
                  <a:srgbClr val="005AA9"/>
                </a:solidFill>
                <a:latin typeface="Arial Narrow" panose="020B0606020202030204" pitchFamily="34" charset="0"/>
              </a:rPr>
              <a:t>3</a:t>
            </a:r>
            <a:r>
              <a:rPr lang="ru-RU" sz="2000" b="1" dirty="0" smtClean="0">
                <a:solidFill>
                  <a:srgbClr val="005AA9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63124" y="5512508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>
                <a:solidFill>
                  <a:srgbClr val="005AA9"/>
                </a:solidFill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3875" y="5494186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5,6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5393" y="5261310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6,9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8927" y="4463944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8,2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7020" y="4357009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8,9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4650" y="4285001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9,0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58129" y="6013193"/>
            <a:ext cx="1008332" cy="40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77247" y="6026681"/>
            <a:ext cx="1008332" cy="40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2015 год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74872" y="6026681"/>
            <a:ext cx="1008332" cy="40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2016 год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28217" y="6015225"/>
            <a:ext cx="1008332" cy="40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 год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65292" y="6013193"/>
            <a:ext cx="1008332" cy="40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2012 год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2871" y="6588943"/>
            <a:ext cx="407930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Количество выездных налоговых проверок (тысяч)</a:t>
            </a:r>
          </a:p>
          <a:p>
            <a:endParaRPr lang="ru-RU" sz="400" b="1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Эффективность налоговых проверок (доначислено на 1 выездную проверку, млн. руб.)</a:t>
            </a:r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22950" y="7041654"/>
            <a:ext cx="36757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08324" y="6732959"/>
            <a:ext cx="367579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60" y="3821190"/>
            <a:ext cx="5125911" cy="283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210796" y="4850741"/>
            <a:ext cx="0" cy="17984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468263"/>
            <a:ext cx="964907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ФОРМИРОВАНИЕ ЕДИНОЙ ПРАВОПРИМЕНИТЕЛЬНОЙ ПРАКТИКИ И СОЗДАНИЕ УСЛОВИЙ ДЛЯ ЗАЩИТЫ ИНТЕРЕСОВ НАЛОГОПЛАТЕЛЬЩИКОВ В РАМКАХ ДОСУДЕБНОГО УРЕГУЛИРОВАНИЯ СПОРОВ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2484128"/>
            <a:ext cx="3888432" cy="4027632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Формирование единой правоприменительной практики, способствующей однозначному трактованию норм законодательства как налоговыми органами, так и налогоплательщиками</a:t>
            </a:r>
          </a:p>
          <a:p>
            <a:pPr algn="just" defTabSz="1043056">
              <a:spcBef>
                <a:spcPct val="0"/>
              </a:spcBef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оздание удобных для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налогоплательщиков сервисов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 целью взаимодействия с налоговыми органами в рамках досудебного урегулирования споров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досудебных (внесудебных) способов урегулирования налоговых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споров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724" y="2268463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8" y="4553297"/>
            <a:ext cx="916069" cy="8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2" y="5530089"/>
            <a:ext cx="903908" cy="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5910248" y="4195345"/>
            <a:ext cx="690689" cy="63577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11,0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600937" y="4661887"/>
            <a:ext cx="690747" cy="6693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10,5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1672" y="5359086"/>
            <a:ext cx="0" cy="12823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743334" y="6548834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9586" y="6560092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5" y="3329740"/>
            <a:ext cx="978557" cy="8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7433362" y="6568197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2015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sp>
        <p:nvSpPr>
          <p:cNvPr id="23" name="Овал 27"/>
          <p:cNvSpPr/>
          <p:nvPr/>
        </p:nvSpPr>
        <p:spPr>
          <a:xfrm>
            <a:off x="7547645" y="5104804"/>
            <a:ext cx="731480" cy="670023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E1C11"/>
                </a:solidFill>
                <a:latin typeface="Arial Narrow" pitchFamily="34" charset="0"/>
              </a:rPr>
              <a:t>10,5</a:t>
            </a:r>
            <a:endParaRPr lang="ru-RU" sz="1600" b="1" dirty="0">
              <a:solidFill>
                <a:srgbClr val="1E1C1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1E1C11"/>
                </a:solidFill>
                <a:latin typeface="Arial Narrow" pitchFamily="34" charset="0"/>
              </a:rPr>
              <a:t>тыс. дел</a:t>
            </a:r>
          </a:p>
        </p:txBody>
      </p:sp>
      <p:cxnSp>
        <p:nvCxnSpPr>
          <p:cNvPr id="24" name="Прямая соединительная линия 19"/>
          <p:cNvCxnSpPr/>
          <p:nvPr/>
        </p:nvCxnSpPr>
        <p:spPr>
          <a:xfrm>
            <a:off x="7888496" y="5783881"/>
            <a:ext cx="0" cy="7971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765996" y="2710318"/>
            <a:ext cx="4346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Досудебный порядок урегулирования налоговых споров способствует доведению до суда наиболее значимых дел</a:t>
            </a:r>
          </a:p>
        </p:txBody>
      </p:sp>
      <p:sp>
        <p:nvSpPr>
          <p:cNvPr id="26" name="Овал 27"/>
          <p:cNvSpPr/>
          <p:nvPr/>
        </p:nvSpPr>
        <p:spPr>
          <a:xfrm>
            <a:off x="8551007" y="5412616"/>
            <a:ext cx="792088" cy="670023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E1C11"/>
                </a:solidFill>
                <a:latin typeface="Arial Narrow" pitchFamily="34" charset="0"/>
              </a:rPr>
              <a:t>10</a:t>
            </a:r>
            <a:endParaRPr lang="ru-RU" sz="1600" b="1" dirty="0">
              <a:solidFill>
                <a:srgbClr val="1E1C1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1E1C11"/>
                </a:solidFill>
                <a:latin typeface="Arial Narrow" pitchFamily="34" charset="0"/>
              </a:rPr>
              <a:t>тыс. дел</a:t>
            </a:r>
          </a:p>
        </p:txBody>
      </p:sp>
      <p:sp>
        <p:nvSpPr>
          <p:cNvPr id="29" name="Прямоугольник 21"/>
          <p:cNvSpPr>
            <a:spLocks noChangeArrowheads="1"/>
          </p:cNvSpPr>
          <p:nvPr/>
        </p:nvSpPr>
        <p:spPr bwMode="auto">
          <a:xfrm>
            <a:off x="8443093" y="6567427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2016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cxnSp>
        <p:nvCxnSpPr>
          <p:cNvPr id="30" name="Прямая соединительная линия 19"/>
          <p:cNvCxnSpPr/>
          <p:nvPr/>
        </p:nvCxnSpPr>
        <p:spPr>
          <a:xfrm>
            <a:off x="8947051" y="6092270"/>
            <a:ext cx="0" cy="5627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468263"/>
            <a:ext cx="936104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МЕР УРЕГУЛИРОВАНИЯ НАЛОГОВОЙ ЗАДОЛЖЕННОСТИ И СНИЖЕНИЕ РИСКОВ ОБРАЗОВАНИЯ НОВОЙ ЗАДОЛЖЕННОСТИ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1890880"/>
            <a:ext cx="3816424" cy="5274127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межведомственного взаимодействия с ведомствами, участвующими в урегулировании задолженности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Снижение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риска образования новой задолженности путем предоставления налогоплательщикам удобных инструментов по уплате налогов (электронных сервисов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),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повышения информированности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 сроках и порядке уплаты налогов – размещение информации на официальном Интернет-сайте ФНС России, на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стендах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инспекциях, в СМИ, проведение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декларационных кампаний и своевременного направления уведомлений и платежных документов по имущественным налогам физлиц.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4732" y="2547836"/>
            <a:ext cx="439248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низкого уровня соотношения объема налоговой задолженности и объема поступлений по налогам и сборам в бюджетную систему РФ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" y="4726678"/>
            <a:ext cx="858855" cy="61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365">
            <a:off x="727556" y="2656436"/>
            <a:ext cx="720079" cy="6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04" y="3733922"/>
            <a:ext cx="4896523" cy="29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108191" y="4212679"/>
            <a:ext cx="700881" cy="656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10,2%</a:t>
            </a:r>
            <a:endParaRPr lang="ru-RU" sz="700" dirty="0">
              <a:latin typeface="Arial Narrow" panose="020B0606020202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58631" y="4868736"/>
            <a:ext cx="0" cy="13760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38568" y="6084887"/>
            <a:ext cx="100833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2013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4732" y="1919056"/>
            <a:ext cx="432048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sp>
        <p:nvSpPr>
          <p:cNvPr id="23" name="Овал 22"/>
          <p:cNvSpPr/>
          <p:nvPr/>
        </p:nvSpPr>
        <p:spPr>
          <a:xfrm>
            <a:off x="6869626" y="4788743"/>
            <a:ext cx="700881" cy="656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9,4%</a:t>
            </a:r>
            <a:endParaRPr lang="ru-RU" sz="700" dirty="0"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23"/>
          <p:cNvCxnSpPr>
            <a:stCxn id="23" idx="4"/>
          </p:cNvCxnSpPr>
          <p:nvPr/>
        </p:nvCxnSpPr>
        <p:spPr>
          <a:xfrm flipH="1">
            <a:off x="7220066" y="5444800"/>
            <a:ext cx="1" cy="7999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936221" y="6087003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2014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722964" y="5148783"/>
            <a:ext cx="700881" cy="656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8,4%</a:t>
            </a:r>
            <a:endParaRPr lang="ru-RU" sz="700" dirty="0">
              <a:latin typeface="Arial Narrow" panose="020B060602020203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073404" y="5804840"/>
            <a:ext cx="0" cy="4399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004362" y="4314884"/>
            <a:ext cx="0" cy="19299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747978" y="6085932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2015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69826" y="6088048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2016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42208" y="4068663"/>
            <a:ext cx="54021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12,0%</a:t>
            </a:r>
            <a:r>
              <a:rPr lang="ru-RU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*</a:t>
            </a:r>
            <a:endParaRPr lang="ru-RU" sz="1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95256" y="6593372"/>
            <a:ext cx="3629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Плановые значения показателя 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Проектом государственной программы Российской Федерации «Управление государственными финансами и регулирование финансовых рынков»</a:t>
            </a:r>
          </a:p>
        </p:txBody>
      </p:sp>
    </p:spTree>
    <p:extLst>
      <p:ext uri="{BB962C8B-B14F-4D97-AF65-F5344CB8AC3E}">
        <p14:creationId xmlns:p14="http://schemas.microsoft.com/office/powerpoint/2010/main" val="3759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46287" y="3678435"/>
            <a:ext cx="4765871" cy="236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468263"/>
            <a:ext cx="9649072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IV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ИНСТИТУТА БАНКРОТСТВА ДЛЯ ВЗЫСКАНИЯ ЗАДОЛЖЕННОСТИ ПЕРЕД РОССИЙСКОЙ ФЕДЕРАЦИЕЙ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2007080"/>
            <a:ext cx="3888432" cy="498173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Представление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интересов Российской Федерации как кредитора в делах о банкротстве, направленное на обеспечение поступлений в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бюджет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Предупреждение и пресечение совершения правонарушений в сфере несостоятельности (банкротства)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Формирование мнения у налогоплательщиков  о недопустимости применения процедуры банкротства для уклонения от исполнения своих обязательств перед Российской Федерацией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5818" y="2268463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562724" y="2859576"/>
            <a:ext cx="47525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rgbClr val="254061"/>
                </a:solidFill>
                <a:latin typeface="Arial Narrow" pitchFamily="34" charset="0"/>
              </a:rPr>
              <a:t>Повышение эффективности представления интересов Российской Федерации как кредитора в делах о банкротстве</a:t>
            </a:r>
            <a:endParaRPr lang="ru-RU" sz="1800" b="1" i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6" y="5993581"/>
            <a:ext cx="904499" cy="5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9" y="2628503"/>
            <a:ext cx="924439" cy="9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6611166" y="5292799"/>
            <a:ext cx="10632" cy="142907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18642" y="4860751"/>
            <a:ext cx="0" cy="18611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10796" y="6618419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2014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44062" y="6618419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2015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25104" y="4788743"/>
            <a:ext cx="0" cy="19187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650524" y="6623120"/>
            <a:ext cx="100833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2016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54111" y="5031820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3,2%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452184" y="4354286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4,8%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716156" y="4015695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5,5%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" y="4015695"/>
            <a:ext cx="683732" cy="10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35211</TotalTime>
  <Words>1353</Words>
  <Application>Microsoft Office PowerPoint</Application>
  <PresentationFormat>Произвольный</PresentationFormat>
  <Paragraphs>279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Present_FNS2012_A4</vt:lpstr>
      <vt:lpstr>ПУБЛИЧНАЯ ДЕКЛАРАЦИЯ ЦЕЛЕЙ И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Иванова Екатерина Вячеславовна</cp:lastModifiedBy>
  <cp:revision>396</cp:revision>
  <cp:lastPrinted>2016-02-16T11:13:49Z</cp:lastPrinted>
  <dcterms:created xsi:type="dcterms:W3CDTF">2013-03-01T11:19:43Z</dcterms:created>
  <dcterms:modified xsi:type="dcterms:W3CDTF">2016-03-30T07:59:52Z</dcterms:modified>
</cp:coreProperties>
</file>