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90" r:id="rId2"/>
    <p:sldId id="328" r:id="rId3"/>
    <p:sldId id="327" r:id="rId4"/>
    <p:sldId id="322" r:id="rId5"/>
    <p:sldId id="311" r:id="rId6"/>
    <p:sldId id="329" r:id="rId7"/>
    <p:sldId id="312" r:id="rId8"/>
    <p:sldId id="308" r:id="rId9"/>
    <p:sldId id="331" r:id="rId10"/>
    <p:sldId id="323" r:id="rId11"/>
    <p:sldId id="326" r:id="rId12"/>
    <p:sldId id="330" r:id="rId13"/>
  </p:sldIdLst>
  <p:sldSz cx="10693400" cy="7561263"/>
  <p:notesSz cx="6718300" cy="9867900"/>
  <p:defaultTextStyle>
    <a:defPPr>
      <a:defRPr lang="ru-RU"/>
    </a:defPPr>
    <a:lvl1pPr marL="0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0425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0850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1275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1701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2123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2551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2974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63396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828">
          <p15:clr>
            <a:srgbClr val="A4A3A4"/>
          </p15:clr>
        </p15:guide>
        <p15:guide id="7" pos="1824">
          <p15:clr>
            <a:srgbClr val="A4A3A4"/>
          </p15:clr>
        </p15:guide>
        <p15:guide id="8" pos="6011">
          <p15:clr>
            <a:srgbClr val="A4A3A4"/>
          </p15:clr>
        </p15:guide>
        <p15:guide id="9" pos="6457">
          <p15:clr>
            <a:srgbClr val="A4A3A4"/>
          </p15:clr>
        </p15:guide>
        <p15:guide id="10" pos="6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1B43"/>
    <a:srgbClr val="3DA980"/>
    <a:srgbClr val="9A1652"/>
    <a:srgbClr val="4F81BD"/>
    <a:srgbClr val="FF6969"/>
    <a:srgbClr val="FF5050"/>
    <a:srgbClr val="18757A"/>
    <a:srgbClr val="87132F"/>
    <a:srgbClr val="12575A"/>
    <a:srgbClr val="239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 showGuides="1">
      <p:cViewPr varScale="1">
        <p:scale>
          <a:sx n="89" d="100"/>
          <a:sy n="89" d="100"/>
        </p:scale>
        <p:origin x="-108" y="-132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7"/>
        <p:guide pos="6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940618743365943E-2"/>
          <c:y val="2.9394300661824146E-2"/>
          <c:w val="0.96080759911756786"/>
          <c:h val="0.8639801355967295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circle"/>
            <c:size val="9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41</c:v>
                </c:pt>
                <c:pt idx="1">
                  <c:v>36</c:v>
                </c:pt>
                <c:pt idx="2">
                  <c:v>31</c:v>
                </c:pt>
                <c:pt idx="3">
                  <c:v>26</c:v>
                </c:pt>
                <c:pt idx="4">
                  <c:v>25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409984"/>
        <c:axId val="24416256"/>
      </c:lineChart>
      <c:catAx>
        <c:axId val="24409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416256"/>
        <c:crosses val="autoZero"/>
        <c:auto val="1"/>
        <c:lblAlgn val="ctr"/>
        <c:lblOffset val="100"/>
        <c:noMultiLvlLbl val="0"/>
      </c:catAx>
      <c:valAx>
        <c:axId val="24416256"/>
        <c:scaling>
          <c:orientation val="minMax"/>
          <c:min val="20"/>
        </c:scaling>
        <c:delete val="1"/>
        <c:axPos val="l"/>
        <c:numFmt formatCode="General" sourceLinked="1"/>
        <c:majorTickMark val="out"/>
        <c:minorTickMark val="none"/>
        <c:tickLblPos val="nextTo"/>
        <c:crossAx val="244099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9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0.00%</c:formatCode>
                <c:ptCount val="5"/>
                <c:pt idx="0">
                  <c:v>6.9000000000000006E-2</c:v>
                </c:pt>
                <c:pt idx="1">
                  <c:v>8.2000000000000003E-2</c:v>
                </c:pt>
                <c:pt idx="2">
                  <c:v>8.8999999999999996E-2</c:v>
                </c:pt>
                <c:pt idx="3">
                  <c:v>0.13700000000000001</c:v>
                </c:pt>
                <c:pt idx="4">
                  <c:v>0.14499999999999999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423808"/>
        <c:axId val="24471040"/>
      </c:lineChart>
      <c:catAx>
        <c:axId val="24423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471040"/>
        <c:crosses val="autoZero"/>
        <c:auto val="1"/>
        <c:lblAlgn val="ctr"/>
        <c:lblOffset val="100"/>
        <c:noMultiLvlLbl val="0"/>
      </c:catAx>
      <c:valAx>
        <c:axId val="2447104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2442380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2"/>
            <a:ext cx="2911263" cy="493395"/>
          </a:xfrm>
          <a:prstGeom prst="rect">
            <a:avLst/>
          </a:prstGeom>
        </p:spPr>
        <p:txBody>
          <a:bodyPr vert="horz" lIns="89793" tIns="44898" rIns="89793" bIns="4489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5487" y="12"/>
            <a:ext cx="2911263" cy="493395"/>
          </a:xfrm>
          <a:prstGeom prst="rect">
            <a:avLst/>
          </a:prstGeom>
        </p:spPr>
        <p:txBody>
          <a:bodyPr vert="horz" lIns="89793" tIns="44898" rIns="89793" bIns="44898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2950" y="741363"/>
            <a:ext cx="52324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93" tIns="44898" rIns="89793" bIns="448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830" y="4687269"/>
            <a:ext cx="5374640" cy="4440555"/>
          </a:xfrm>
          <a:prstGeom prst="rect">
            <a:avLst/>
          </a:prstGeom>
        </p:spPr>
        <p:txBody>
          <a:bodyPr vert="horz" lIns="89793" tIns="44898" rIns="89793" bIns="448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372806"/>
            <a:ext cx="2911263" cy="493395"/>
          </a:xfrm>
          <a:prstGeom prst="rect">
            <a:avLst/>
          </a:prstGeom>
        </p:spPr>
        <p:txBody>
          <a:bodyPr vert="horz" lIns="89793" tIns="44898" rIns="89793" bIns="4489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5487" y="9372806"/>
            <a:ext cx="2911263" cy="493395"/>
          </a:xfrm>
          <a:prstGeom prst="rect">
            <a:avLst/>
          </a:prstGeom>
        </p:spPr>
        <p:txBody>
          <a:bodyPr vert="horz" lIns="89793" tIns="44898" rIns="89793" bIns="44898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41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425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0850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1275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1701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2123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2551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2974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3396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38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28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131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419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1574"/>
            <a:ext cx="10691812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36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0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0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1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1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2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2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3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0425" indent="0">
              <a:buNone/>
              <a:defRPr sz="3200"/>
            </a:lvl2pPr>
            <a:lvl3pPr marL="1040850" indent="0">
              <a:buNone/>
              <a:defRPr sz="2700"/>
            </a:lvl3pPr>
            <a:lvl4pPr marL="1561275" indent="0">
              <a:buNone/>
              <a:defRPr sz="2300"/>
            </a:lvl4pPr>
            <a:lvl5pPr marL="2081701" indent="0">
              <a:buNone/>
              <a:defRPr sz="2300"/>
            </a:lvl5pPr>
            <a:lvl6pPr marL="2602123" indent="0">
              <a:buNone/>
              <a:defRPr sz="2300"/>
            </a:lvl6pPr>
            <a:lvl7pPr marL="3122551" indent="0">
              <a:buNone/>
              <a:defRPr sz="2300"/>
            </a:lvl7pPr>
            <a:lvl8pPr marL="3642974" indent="0">
              <a:buNone/>
              <a:defRPr sz="2300"/>
            </a:lvl8pPr>
            <a:lvl9pPr marL="4163396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0425" indent="0">
              <a:buNone/>
              <a:defRPr sz="1400"/>
            </a:lvl2pPr>
            <a:lvl3pPr marL="1040850" indent="0">
              <a:buNone/>
              <a:defRPr sz="1100"/>
            </a:lvl3pPr>
            <a:lvl4pPr marL="1561275" indent="0">
              <a:buNone/>
              <a:defRPr sz="1000"/>
            </a:lvl4pPr>
            <a:lvl5pPr marL="2081701" indent="0">
              <a:buNone/>
              <a:defRPr sz="1000"/>
            </a:lvl5pPr>
            <a:lvl6pPr marL="2602123" indent="0">
              <a:buNone/>
              <a:defRPr sz="1000"/>
            </a:lvl6pPr>
            <a:lvl7pPr marL="3122551" indent="0">
              <a:buNone/>
              <a:defRPr sz="1000"/>
            </a:lvl7pPr>
            <a:lvl8pPr marL="3642974" indent="0">
              <a:buNone/>
              <a:defRPr sz="1000"/>
            </a:lvl8pPr>
            <a:lvl9pPr marL="41633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600" y="211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9" y="1771663"/>
            <a:ext cx="8561139" cy="5324475"/>
          </a:xfrm>
        </p:spPr>
        <p:txBody>
          <a:bodyPr/>
          <a:lstStyle>
            <a:lvl1pPr marL="362765" indent="0">
              <a:buFontTx/>
              <a:buNone/>
              <a:defRPr b="1">
                <a:latin typeface="+mj-lt"/>
              </a:defRPr>
            </a:lvl1pPr>
            <a:lvl2pPr marL="359599" indent="3175">
              <a:defRPr>
                <a:latin typeface="+mj-lt"/>
              </a:defRPr>
            </a:lvl2pPr>
            <a:lvl3pPr marL="627321" indent="-259799">
              <a:tabLst/>
              <a:defRPr>
                <a:latin typeface="+mj-lt"/>
              </a:defRPr>
            </a:lvl3pPr>
            <a:lvl4pPr marL="0" indent="359599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45"/>
            <a:ext cx="1080120" cy="415498"/>
          </a:xfrm>
          <a:prstGeom prst="rect">
            <a:avLst/>
          </a:prstGeom>
          <a:noFill/>
        </p:spPr>
        <p:txBody>
          <a:bodyPr wrap="square" lIns="91248" tIns="45625" rIns="91248" bIns="45625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65"/>
            <a:ext cx="8580438" cy="1219199"/>
          </a:xfrm>
        </p:spPr>
        <p:txBody>
          <a:bodyPr/>
          <a:lstStyle>
            <a:lvl1pPr marL="0" marR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9" y="1771663"/>
            <a:ext cx="8561139" cy="5324475"/>
          </a:xfrm>
        </p:spPr>
        <p:txBody>
          <a:bodyPr/>
          <a:lstStyle>
            <a:lvl1pPr marL="362765" indent="0">
              <a:buFontTx/>
              <a:buNone/>
              <a:defRPr b="1">
                <a:latin typeface="+mj-lt"/>
              </a:defRPr>
            </a:lvl1pPr>
            <a:lvl2pPr marL="362765" indent="0">
              <a:defRPr>
                <a:latin typeface="+mj-lt"/>
              </a:defRPr>
            </a:lvl2pPr>
            <a:lvl3pPr marL="627321" indent="-259799">
              <a:defRPr>
                <a:latin typeface="+mj-lt"/>
              </a:defRPr>
            </a:lvl3pPr>
            <a:lvl4pPr marL="0" indent="359599">
              <a:defRPr>
                <a:latin typeface="+mj-lt"/>
              </a:defRPr>
            </a:lvl4pPr>
            <a:lvl5pPr marL="1432066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7" y="552465"/>
            <a:ext cx="8581268" cy="1219199"/>
          </a:xfrm>
        </p:spPr>
        <p:txBody>
          <a:bodyPr/>
          <a:lstStyle>
            <a:lvl1pPr marL="0" marR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" y="2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9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9" y="3781425"/>
            <a:ext cx="8561139" cy="3314700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04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08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12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17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21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25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2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3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600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72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8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425" indent="0">
              <a:buNone/>
              <a:defRPr sz="2300" b="1"/>
            </a:lvl2pPr>
            <a:lvl3pPr marL="1040850" indent="0">
              <a:buNone/>
              <a:defRPr sz="2100" b="1"/>
            </a:lvl3pPr>
            <a:lvl4pPr marL="1561275" indent="0">
              <a:buNone/>
              <a:defRPr sz="1800" b="1"/>
            </a:lvl4pPr>
            <a:lvl5pPr marL="2081701" indent="0">
              <a:buNone/>
              <a:defRPr sz="1800" b="1"/>
            </a:lvl5pPr>
            <a:lvl6pPr marL="2602123" indent="0">
              <a:buNone/>
              <a:defRPr sz="1800" b="1"/>
            </a:lvl6pPr>
            <a:lvl7pPr marL="3122551" indent="0">
              <a:buNone/>
              <a:defRPr sz="1800" b="1"/>
            </a:lvl7pPr>
            <a:lvl8pPr marL="3642974" indent="0">
              <a:buNone/>
              <a:defRPr sz="1800" b="1"/>
            </a:lvl8pPr>
            <a:lvl9pPr marL="41633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38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4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425" indent="0">
              <a:buNone/>
              <a:defRPr sz="2300" b="1"/>
            </a:lvl2pPr>
            <a:lvl3pPr marL="1040850" indent="0">
              <a:buNone/>
              <a:defRPr sz="2100" b="1"/>
            </a:lvl3pPr>
            <a:lvl4pPr marL="1561275" indent="0">
              <a:buNone/>
              <a:defRPr sz="1800" b="1"/>
            </a:lvl4pPr>
            <a:lvl5pPr marL="2081701" indent="0">
              <a:buNone/>
              <a:defRPr sz="1800" b="1"/>
            </a:lvl5pPr>
            <a:lvl6pPr marL="2602123" indent="0">
              <a:buNone/>
              <a:defRPr sz="1800" b="1"/>
            </a:lvl6pPr>
            <a:lvl7pPr marL="3122551" indent="0">
              <a:buNone/>
              <a:defRPr sz="1800" b="1"/>
            </a:lvl7pPr>
            <a:lvl8pPr marL="3642974" indent="0">
              <a:buNone/>
              <a:defRPr sz="1800" b="1"/>
            </a:lvl8pPr>
            <a:lvl9pPr marL="41633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4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600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5" y="6474804"/>
            <a:ext cx="663576" cy="720080"/>
          </a:xfrm>
          <a:prstGeom prst="rect">
            <a:avLst/>
          </a:prstGeom>
        </p:spPr>
        <p:txBody>
          <a:bodyPr vert="horz" lIns="104087" tIns="52043" rIns="104087" bIns="52043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85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85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0425" indent="0">
              <a:buNone/>
              <a:defRPr sz="1400"/>
            </a:lvl2pPr>
            <a:lvl3pPr marL="1040850" indent="0">
              <a:buNone/>
              <a:defRPr sz="1100"/>
            </a:lvl3pPr>
            <a:lvl4pPr marL="1561275" indent="0">
              <a:buNone/>
              <a:defRPr sz="1000"/>
            </a:lvl4pPr>
            <a:lvl5pPr marL="2081701" indent="0">
              <a:buNone/>
              <a:defRPr sz="1000"/>
            </a:lvl5pPr>
            <a:lvl6pPr marL="2602123" indent="0">
              <a:buNone/>
              <a:defRPr sz="1000"/>
            </a:lvl6pPr>
            <a:lvl7pPr marL="3122551" indent="0">
              <a:buNone/>
              <a:defRPr sz="1000"/>
            </a:lvl7pPr>
            <a:lvl8pPr marL="3642974" indent="0">
              <a:buNone/>
              <a:defRPr sz="1000"/>
            </a:lvl8pPr>
            <a:lvl9pPr marL="41633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25" y="540277"/>
            <a:ext cx="8588251" cy="1224136"/>
          </a:xfrm>
          <a:prstGeom prst="rect">
            <a:avLst/>
          </a:prstGeom>
        </p:spPr>
        <p:txBody>
          <a:bodyPr vert="horz" lIns="104087" tIns="52043" rIns="104087" bIns="5204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25" y="1764295"/>
            <a:ext cx="8588251" cy="5331830"/>
          </a:xfrm>
          <a:prstGeom prst="rect">
            <a:avLst/>
          </a:prstGeom>
        </p:spPr>
        <p:txBody>
          <a:bodyPr vert="horz" lIns="104087" tIns="52043" rIns="104087" bIns="5204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85"/>
            <a:ext cx="2495127" cy="402567"/>
          </a:xfrm>
          <a:prstGeom prst="rect">
            <a:avLst/>
          </a:prstGeom>
        </p:spPr>
        <p:txBody>
          <a:bodyPr vert="horz" lIns="104087" tIns="52043" rIns="104087" bIns="520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185"/>
            <a:ext cx="3386243" cy="402567"/>
          </a:xfrm>
          <a:prstGeom prst="rect">
            <a:avLst/>
          </a:prstGeom>
        </p:spPr>
        <p:txBody>
          <a:bodyPr vert="horz" lIns="104087" tIns="52043" rIns="104087" bIns="520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4" y="6660951"/>
            <a:ext cx="724718" cy="696626"/>
          </a:xfrm>
          <a:prstGeom prst="rect">
            <a:avLst/>
          </a:prstGeom>
        </p:spPr>
        <p:txBody>
          <a:bodyPr vert="horz" lIns="104087" tIns="52043" rIns="104087" bIns="52043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1040850" rtl="0" eaLnBrk="1" latinLnBrk="0" hangingPunct="1">
        <a:lnSpc>
          <a:spcPts val="5194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2765" indent="0" algn="l" defTabSz="1040850" rtl="0" eaLnBrk="1" latinLnBrk="0" hangingPunct="1">
        <a:spcBef>
          <a:spcPct val="20000"/>
        </a:spcBef>
        <a:buFont typeface="+mj-lt"/>
        <a:buNone/>
        <a:defRPr sz="37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2765" indent="0" algn="l" defTabSz="1040850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1282" indent="-259799" algn="l" defTabSz="104085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59599" algn="just" defTabSz="1040850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2066" indent="0" algn="l" defTabSz="1040850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2336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2761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3188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3612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425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850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1275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1701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2123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2551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2974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3396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gi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jpeg"/><Relationship Id="rId5" Type="http://schemas.openxmlformats.org/officeDocument/2006/relationships/image" Target="../media/image4.gif"/><Relationship Id="rId10" Type="http://schemas.openxmlformats.org/officeDocument/2006/relationships/image" Target="../media/image19.png"/><Relationship Id="rId4" Type="http://schemas.openxmlformats.org/officeDocument/2006/relationships/image" Target="../media/image15.gif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6140" y="3708636"/>
            <a:ext cx="10081120" cy="162077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Arial Narrow" panose="020B0606020202030204" pitchFamily="34" charset="0"/>
              </a:rPr>
              <a:t>ПУБЛИЧНАЯ ДЕКЛАРАЦИЯ ЦЕЛЕЙ И ЗАДАЧ</a:t>
            </a:r>
            <a:endParaRPr lang="ru-RU" sz="4000" dirty="0"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7744" y="5364807"/>
            <a:ext cx="7485380" cy="1932323"/>
          </a:xfrm>
        </p:spPr>
        <p:txBody>
          <a:bodyPr/>
          <a:lstStyle/>
          <a:p>
            <a:r>
              <a:rPr lang="ru-RU" dirty="0" smtClean="0"/>
              <a:t>2017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30476" y="2556495"/>
            <a:ext cx="4176464" cy="100811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ФЕДЕРАЛЬНАЯ НАЛОГОВАЯ СЛУЖБА</a:t>
            </a:r>
          </a:p>
        </p:txBody>
      </p:sp>
    </p:spTree>
    <p:extLst>
      <p:ext uri="{BB962C8B-B14F-4D97-AF65-F5344CB8AC3E}">
        <p14:creationId xmlns:p14="http://schemas.microsoft.com/office/powerpoint/2010/main" val="28740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54212" y="571681"/>
            <a:ext cx="9433048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5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ЦЕЛЬ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V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: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defTabSz="1043056">
              <a:lnSpc>
                <a:spcPts val="25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СОВЕРШЕНСТВОВАНИЕ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УСЛУГ, ОКАЗЫВАЕМЫХ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НАЛОГОПЛАТЕЛЬЩИКАМ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И ПЛАТЕЛЬЩИКАМ СТРАХОВЫХ ВЗНОСОВ, ПОВЫШЕНИЕ НАЛОГОВОЙ ГРАМОТНОСТИ НАСЕЛЕНИЯ И ФОРМИРОВАНИЕ ПОЛОЖИТЕЛЬНОГО ИМИДЖА НАЛОГОВОЙ СЛУЖБЫ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86260" y="1912254"/>
            <a:ext cx="4392488" cy="5510089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lnSpc>
                <a:spcPts val="2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ЗАДАЧИ:</a:t>
            </a:r>
          </a:p>
          <a:p>
            <a:pPr algn="just" defTabSz="1043056">
              <a:lnSpc>
                <a:spcPts val="2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1. Повышение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качества обслуживания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налогоплательщиков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и плательщиков страховых взносов, в т. ч. посредством стандартизации и унификации форм документов, представляемых в налоговые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органы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just" defTabSz="1043056">
              <a:lnSpc>
                <a:spcPts val="2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.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Развитие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онлайн услуг для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налогоплательщиков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и плательщиков страховых взносов и расширение способов исполнения ими своих обязательств, </a:t>
            </a:r>
            <a:r>
              <a: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(совершенствование личных кабинетов налогоплательщиков – юридических, физических лиц и индивидуальных предпринимателей, развитие единого контакт-центра)</a:t>
            </a:r>
          </a:p>
          <a:p>
            <a:pPr algn="just" defTabSz="1043056">
              <a:lnSpc>
                <a:spcPts val="2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3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.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Повышение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налоговой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грамотности и информированности налогоплательщиков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и плательщиков страховых взносов, в том числе с привлечением средств массовой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информации</a:t>
            </a:r>
          </a:p>
          <a:p>
            <a:pPr algn="just" defTabSz="1043056">
              <a:lnSpc>
                <a:spcPts val="2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4. Развитие принципа экстерриториальности обслуживания налогоплательщиков при их личном визите в налоговый орган или МФЦ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33" y="4014778"/>
            <a:ext cx="722828" cy="51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18" y="5821397"/>
            <a:ext cx="667458" cy="43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25" y="2628503"/>
            <a:ext cx="751882" cy="50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06740" y="2016867"/>
            <a:ext cx="4248472" cy="38048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ОЖИДАЕМЫЙ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РЕЗУЛЬТАТ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94772" y="2556495"/>
            <a:ext cx="4248472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Сохранение стабильно высокой доли налогоплательщиков, 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удовлетворительно оценивающих качество работы налоговых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органов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891753" y="5595651"/>
            <a:ext cx="100833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2013 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453150" y="5607586"/>
            <a:ext cx="100833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2015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41940" y="5586070"/>
            <a:ext cx="100833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2016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57764" y="5596130"/>
            <a:ext cx="100833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2014 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81320" y="6469151"/>
            <a:ext cx="36298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* </a:t>
            </a:r>
            <a:r>
              <a:rPr lang="ru-RU" sz="11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Плановые значения показателя </a:t>
            </a:r>
            <a:r>
              <a:rPr lang="ru-RU"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в </a:t>
            </a:r>
            <a:r>
              <a:rPr lang="ru-RU" sz="11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соответствии с Проектом государственной программы Российской Федерации «Управление государственными финансами и регулирование финансовых рынков»</a:t>
            </a:r>
          </a:p>
        </p:txBody>
      </p:sp>
      <p:sp>
        <p:nvSpPr>
          <p:cNvPr id="3" name="Улыбающееся лицо 2"/>
          <p:cNvSpPr/>
          <p:nvPr/>
        </p:nvSpPr>
        <p:spPr>
          <a:xfrm>
            <a:off x="6001419" y="4755301"/>
            <a:ext cx="720000" cy="720000"/>
          </a:xfrm>
          <a:prstGeom prst="smileyFac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Улыбающееся лицо 28"/>
          <p:cNvSpPr/>
          <p:nvPr/>
        </p:nvSpPr>
        <p:spPr>
          <a:xfrm>
            <a:off x="6790744" y="4467269"/>
            <a:ext cx="720000" cy="720000"/>
          </a:xfrm>
          <a:prstGeom prst="smileyFac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Улыбающееся лицо 29"/>
          <p:cNvSpPr/>
          <p:nvPr/>
        </p:nvSpPr>
        <p:spPr>
          <a:xfrm>
            <a:off x="7590747" y="4231341"/>
            <a:ext cx="720000" cy="720000"/>
          </a:xfrm>
          <a:prstGeom prst="smileyFac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Улыбающееся лицо 30"/>
          <p:cNvSpPr/>
          <p:nvPr/>
        </p:nvSpPr>
        <p:spPr>
          <a:xfrm>
            <a:off x="8408644" y="4218963"/>
            <a:ext cx="720000" cy="720000"/>
          </a:xfrm>
          <a:prstGeom prst="smileyFac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879732" y="4366414"/>
            <a:ext cx="1008332" cy="422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76,6% 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671820" y="4091899"/>
            <a:ext cx="1008332" cy="422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79,3% 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475537" y="3865988"/>
            <a:ext cx="1008332" cy="422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83,8% 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298186" y="3859235"/>
            <a:ext cx="1008332" cy="422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83,8%* 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047864" y="5586070"/>
            <a:ext cx="100833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2017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Улыбающееся лицо 36"/>
          <p:cNvSpPr/>
          <p:nvPr/>
        </p:nvSpPr>
        <p:spPr>
          <a:xfrm>
            <a:off x="9257600" y="4089867"/>
            <a:ext cx="720000" cy="720000"/>
          </a:xfrm>
          <a:prstGeom prst="smileyFac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179416" y="3730139"/>
            <a:ext cx="1008332" cy="422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83,9%* 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0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54212" y="638264"/>
            <a:ext cx="9433048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5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ЦЕЛЬ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VI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:</a:t>
            </a:r>
          </a:p>
          <a:p>
            <a:pPr defTabSz="1043056">
              <a:lnSpc>
                <a:spcPts val="25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ОПТИМИЗАЦИЯ ПРОЦЕДУР, СВЯЗАННЫХ С РЕГИСТРАЦИЕЙ ЮРИДИЧЕСКИХ ЛИЦ И ИНДИВИДУАЛЬНЫХ ПРЕДПРИНИМАТЕЛЕЙ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8269" y="1703433"/>
            <a:ext cx="3456383" cy="4350797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ЗАДАЧИ:</a:t>
            </a:r>
          </a:p>
          <a:p>
            <a:pPr indent="265113" algn="just" defTabSz="1043056">
              <a:spcBef>
                <a:spcPct val="0"/>
              </a:spcBef>
              <a:spcAft>
                <a:spcPts val="1800"/>
              </a:spcAft>
              <a:buAutoNum type="arabicPeriod"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Совершенствование процедур государственной регистрации</a:t>
            </a:r>
          </a:p>
          <a:p>
            <a:pPr marL="342900" indent="-342900" algn="just" defTabSz="1043056">
              <a:spcBef>
                <a:spcPct val="0"/>
              </a:spcBef>
              <a:spcAft>
                <a:spcPts val="1800"/>
              </a:spcAft>
              <a:buAutoNum type="arabicPeriod"/>
            </a:pPr>
            <a:endPara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342900" indent="-342900" algn="just" defTabSz="1043056">
              <a:spcBef>
                <a:spcPct val="0"/>
              </a:spcBef>
              <a:spcAft>
                <a:spcPts val="1800"/>
              </a:spcAft>
              <a:buAutoNum type="arabicPeriod"/>
            </a:pPr>
            <a:endPara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2.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Обеспечение достоверности сведений Единого государственного реестра юридических лиц и Единого государственного реестра индивидуальных предпринимателей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36" y="2283207"/>
            <a:ext cx="82610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53295" y="2052439"/>
            <a:ext cx="3767188" cy="38048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ОЖИДАЕМЫЙ РЕЗУЛЬТАТ: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60043" y="2505753"/>
            <a:ext cx="439248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Расширение возможностей он-</a:t>
            </a:r>
            <a:r>
              <a:rPr lang="ru-RU" sz="1800" b="1" i="1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лайн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регистрации</a:t>
            </a:r>
            <a:r>
              <a:rPr lang="ru-RU" sz="8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endParaRPr lang="ru-RU" sz="800" b="1" i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Количество пакетов электронных документов, направленных на государственную регистрацию через интернет, тыс. ед.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2" name="Группа 3"/>
          <p:cNvGrpSpPr>
            <a:grpSpLocks/>
          </p:cNvGrpSpPr>
          <p:nvPr/>
        </p:nvGrpSpPr>
        <p:grpSpPr bwMode="auto">
          <a:xfrm>
            <a:off x="632215" y="4721941"/>
            <a:ext cx="643993" cy="562264"/>
            <a:chOff x="937692" y="2537617"/>
            <a:chExt cx="525831" cy="621260"/>
          </a:xfrm>
        </p:grpSpPr>
        <p:pic>
          <p:nvPicPr>
            <p:cNvPr id="23" name="Рисунок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466" y="2537617"/>
              <a:ext cx="405057" cy="487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Рисунок 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316" y="2593479"/>
              <a:ext cx="405057" cy="487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Рисунок 6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692" y="2670967"/>
              <a:ext cx="405057" cy="487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7" name="Прямая соединительная линия 26"/>
          <p:cNvCxnSpPr/>
          <p:nvPr/>
        </p:nvCxnSpPr>
        <p:spPr>
          <a:xfrm flipH="1">
            <a:off x="6272910" y="4356695"/>
            <a:ext cx="2830707" cy="165618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5447683" y="5724935"/>
            <a:ext cx="792000" cy="79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69,2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346700" y="6430963"/>
            <a:ext cx="1008332" cy="4108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2013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272910" y="6441279"/>
            <a:ext cx="1008332" cy="4108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2014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Прямоугольник 21"/>
          <p:cNvSpPr>
            <a:spLocks noChangeArrowheads="1"/>
          </p:cNvSpPr>
          <p:nvPr/>
        </p:nvSpPr>
        <p:spPr bwMode="auto">
          <a:xfrm>
            <a:off x="7168465" y="6466093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2015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5" name="Прямоугольник 21"/>
          <p:cNvSpPr>
            <a:spLocks noChangeArrowheads="1"/>
          </p:cNvSpPr>
          <p:nvPr/>
        </p:nvSpPr>
        <p:spPr bwMode="auto">
          <a:xfrm>
            <a:off x="8046568" y="6443199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2016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6" name="Прямоугольник 21"/>
          <p:cNvSpPr>
            <a:spLocks noChangeArrowheads="1"/>
          </p:cNvSpPr>
          <p:nvPr/>
        </p:nvSpPr>
        <p:spPr bwMode="auto">
          <a:xfrm>
            <a:off x="9043971" y="6438331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2017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6397456" y="5282041"/>
            <a:ext cx="792000" cy="79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90,5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7243722" y="4788743"/>
            <a:ext cx="792000" cy="79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181,6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8087116" y="4212679"/>
            <a:ext cx="792000" cy="79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408,5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8977087" y="3735944"/>
            <a:ext cx="864000" cy="86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450,0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3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Прямая соединительная линия 46"/>
          <p:cNvCxnSpPr/>
          <p:nvPr/>
        </p:nvCxnSpPr>
        <p:spPr>
          <a:xfrm flipV="1">
            <a:off x="8816137" y="3636854"/>
            <a:ext cx="313475" cy="8980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7922488" y="3997525"/>
            <a:ext cx="313475" cy="2991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010217" y="4147119"/>
            <a:ext cx="360040" cy="2202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268136" y="4257263"/>
            <a:ext cx="292930" cy="27942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82204" y="712257"/>
            <a:ext cx="9505056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ЦЕЛЬ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VII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:</a:t>
            </a:r>
          </a:p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СОВЕРШЕНСТВОВАНИЕ МЕР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ПРОТИВОДЕЙСТВИЮ КОРРУПЦИИ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1634" y="1536652"/>
            <a:ext cx="3816424" cy="4520074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ЗАДАЧИ:</a:t>
            </a: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1.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Развитие автоматизированных систем налогового администрирования и дистанционных механизмов взаимодействия с налогоплательщиками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и плательщиками страховых взносов</a:t>
            </a: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2. Повышение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уровня правосознания государственных гражданских служащих ФНС России  и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внедрение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антикоррупционных стандартов поведения, основанных на знании общих прав и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обязанностей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3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. Формирование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у государственных гражданских служащих ФНС России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негативного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отношения к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коррупции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56" y="4982995"/>
            <a:ext cx="852686" cy="85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4" y="3602942"/>
            <a:ext cx="1221603" cy="91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16016" y="1764407"/>
            <a:ext cx="3767188" cy="38048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ОЖИДАЕМЫЙ РЕЗУЛЬТАТ: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34732" y="2109367"/>
            <a:ext cx="47525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Увеличение доли налогоплательщиков, высоко оценивающих работу ФНС России по противодействию коррупции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*</a:t>
            </a:r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9" y="2129825"/>
            <a:ext cx="868956" cy="92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6744" y="4587235"/>
            <a:ext cx="129120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endParaRPr lang="ru-RU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55976" y="5364807"/>
            <a:ext cx="41272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*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- по данным </a:t>
            </a:r>
            <a:r>
              <a:rPr lang="ru-RU" sz="1200" b="1" i="1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on-line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анкетирования </a:t>
            </a:r>
          </a:p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 официальном Интернет-сайте ФНС России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045169"/>
              </p:ext>
            </p:extLst>
          </p:nvPr>
        </p:nvGraphicFramePr>
        <p:xfrm>
          <a:off x="5095457" y="5940871"/>
          <a:ext cx="4585038" cy="1432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316"/>
                <a:gridCol w="1667252"/>
                <a:gridCol w="648376"/>
                <a:gridCol w="602064"/>
                <a:gridCol w="602064"/>
                <a:gridCol w="586966"/>
              </a:tblGrid>
              <a:tr h="243922">
                <a:tc gridSpan="2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Количество респондентов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2015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2016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608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A9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Высокий уровень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118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76%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1 343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86%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51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Средний уровень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14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9%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98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6%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91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1B4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Низкий уровень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24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15%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117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8%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00">
                <a:tc gridSpan="2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156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100%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1 558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100%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Овал 28"/>
          <p:cNvSpPr/>
          <p:nvPr/>
        </p:nvSpPr>
        <p:spPr>
          <a:xfrm>
            <a:off x="5688906" y="4401470"/>
            <a:ext cx="720000" cy="72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55%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52734" y="5076775"/>
            <a:ext cx="1008332" cy="4108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2013 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251138" y="5084040"/>
            <a:ext cx="1008332" cy="4108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2014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21"/>
          <p:cNvSpPr>
            <a:spLocks noChangeArrowheads="1"/>
          </p:cNvSpPr>
          <p:nvPr/>
        </p:nvSpPr>
        <p:spPr bwMode="auto">
          <a:xfrm>
            <a:off x="7190237" y="5070083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2015 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3" name="Прямоугольник 21"/>
          <p:cNvSpPr>
            <a:spLocks noChangeArrowheads="1"/>
          </p:cNvSpPr>
          <p:nvPr/>
        </p:nvSpPr>
        <p:spPr bwMode="auto">
          <a:xfrm>
            <a:off x="8079226" y="5064188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2016 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4" name="Прямоугольник 21"/>
          <p:cNvSpPr>
            <a:spLocks noChangeArrowheads="1"/>
          </p:cNvSpPr>
          <p:nvPr/>
        </p:nvSpPr>
        <p:spPr bwMode="auto">
          <a:xfrm>
            <a:off x="9043971" y="5059320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2017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6440836" y="3716111"/>
            <a:ext cx="720000" cy="72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83%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7298152" y="4165916"/>
            <a:ext cx="720000" cy="72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76%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8137909" y="3445916"/>
            <a:ext cx="720000" cy="72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86%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9042403" y="3204567"/>
            <a:ext cx="720000" cy="72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87%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22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54412" y="565921"/>
            <a:ext cx="773582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algn="just">
              <a:spcAft>
                <a:spcPts val="1200"/>
              </a:spcAft>
            </a:pPr>
            <a:r>
              <a:rPr lang="ru-RU" altLang="ru-RU" sz="2400" b="1" u="sng" cap="all" dirty="0" smtClean="0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rPr>
              <a:t>Миссия ФНС России </a:t>
            </a:r>
          </a:p>
          <a:p>
            <a:pPr marL="361950" algn="just"/>
            <a:r>
              <a:rPr lang="ru-RU" sz="2400" b="1" dirty="0" smtClean="0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rPr>
              <a:t>эффективная </a:t>
            </a:r>
            <a:r>
              <a:rPr lang="ru-RU" sz="2400" b="1" dirty="0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rPr>
              <a:t>контрольно-надзорная деятельность и высокое качество предоставляемых услуг для законного, прозрачного и комфортного ведения бизнеса, обеспечения соблюдения прав </a:t>
            </a:r>
            <a:r>
              <a:rPr lang="ru-RU" sz="2400" b="1" dirty="0" smtClean="0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налогоплательщиков и </a:t>
            </a:r>
            <a:r>
              <a:rPr lang="ru-RU" sz="2400" b="1" dirty="0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rPr>
              <a:t>формирования финансовой основы деятельности государства</a:t>
            </a:r>
            <a:r>
              <a:rPr lang="ru-RU" sz="2400" b="1" dirty="0" smtClean="0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rPr>
              <a:t>.</a:t>
            </a:r>
            <a:endParaRPr lang="ru-RU" altLang="ru-RU" sz="2400" b="1" dirty="0" smtClean="0">
              <a:solidFill>
                <a:srgbClr val="005AA9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7659" y="3534796"/>
            <a:ext cx="93583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На протяжении последних лет Федеральная налоговая служба выстраивает эффективное взаимодействие с налогоплательщиками в целях исполнения ими налоговых обязательств, основанное на доверии, профессионализме и высоком качестве предоставляемых услуг.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44" y="494483"/>
            <a:ext cx="2143140" cy="225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D:\ОКРНО\Картинки для презентации\руки\руки3.jpg"/>
          <p:cNvPicPr>
            <a:picLocks noChangeAspect="1" noChangeArrowheads="1"/>
          </p:cNvPicPr>
          <p:nvPr/>
        </p:nvPicPr>
        <p:blipFill>
          <a:blip r:embed="rId3"/>
          <a:srcRect t="8627" b="7979"/>
          <a:stretch>
            <a:fillRect/>
          </a:stretch>
        </p:blipFill>
        <p:spPr bwMode="auto">
          <a:xfrm>
            <a:off x="3274998" y="4780763"/>
            <a:ext cx="3714776" cy="248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636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4" name="Picture 2" descr="map_8000px_russia_with_crimea_and_sevastopol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46" y="1188343"/>
            <a:ext cx="987330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42" y="2618892"/>
            <a:ext cx="8477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Кольцо 5"/>
          <p:cNvSpPr/>
          <p:nvPr/>
        </p:nvSpPr>
        <p:spPr>
          <a:xfrm>
            <a:off x="4066976" y="3164293"/>
            <a:ext cx="2215828" cy="2138560"/>
          </a:xfrm>
          <a:prstGeom prst="donut">
            <a:avLst>
              <a:gd name="adj" fmla="val 16344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5" rIns="91248" bIns="45625" spcCol="0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946551" y="3153247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94958" y="6126440"/>
            <a:ext cx="1802796" cy="5770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ПРОВЕДЕНИЕ РАБОТЫ ПО ПОВЫШЕНИЮ НАЛОГОВОЙ ГРАМОТНОСТИ </a:t>
            </a:r>
            <a:endParaRPr lang="ru-RU" sz="12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25984" y="391578"/>
            <a:ext cx="10081120" cy="69249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1040850" rtl="0" eaLnBrk="1" latinLnBrk="0" hangingPunct="1">
              <a:lnSpc>
                <a:spcPts val="5194"/>
              </a:lnSpc>
              <a:spcBef>
                <a:spcPct val="0"/>
              </a:spcBef>
              <a:buNone/>
              <a:defRPr sz="4600" b="1" i="0" kern="1200" cap="all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ru-RU" sz="2400" cap="none" dirty="0" smtClean="0">
                <a:latin typeface="Arial Narrow" panose="020B0606020202030204" pitchFamily="34" charset="0"/>
              </a:rPr>
              <a:t>КЛЮЧЕВЫЕ НАПРАВЛЕНИЯ ДЕЯТЕЛЬНОСТИ ФНС РОССИИ</a:t>
            </a:r>
          </a:p>
          <a:p>
            <a:pPr>
              <a:lnSpc>
                <a:spcPts val="2700"/>
              </a:lnSpc>
            </a:pPr>
            <a:r>
              <a:rPr lang="ru-RU" sz="2400" cap="none" dirty="0" smtClean="0">
                <a:latin typeface="Arial Narrow" panose="020B0606020202030204" pitchFamily="34" charset="0"/>
              </a:rPr>
              <a:t>ПО СОЗДАНИЮ БЛАГОПРИЯТНОЙ НАЛОГОВОЙ СРЕДЫ</a:t>
            </a:r>
            <a:endParaRPr lang="ru-RU" sz="2400" cap="none" dirty="0">
              <a:latin typeface="Arial Narrow" panose="020B0606020202030204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52" y="2380594"/>
            <a:ext cx="833121" cy="73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вал 10"/>
          <p:cNvSpPr/>
          <p:nvPr/>
        </p:nvSpPr>
        <p:spPr>
          <a:xfrm>
            <a:off x="5757684" y="3491662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586511" y="4890254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13" name="Овал 12"/>
          <p:cNvSpPr/>
          <p:nvPr/>
        </p:nvSpPr>
        <p:spPr>
          <a:xfrm>
            <a:off x="5555007" y="4796190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4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490" y="5014504"/>
            <a:ext cx="769239" cy="102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вал 14"/>
          <p:cNvSpPr/>
          <p:nvPr/>
        </p:nvSpPr>
        <p:spPr>
          <a:xfrm>
            <a:off x="4112184" y="4379697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26220" y="4428703"/>
            <a:ext cx="2520281" cy="10259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ts val="16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ОПТИМИЗАЦИЯ ПРОЦЕДУР, СВЯЗАННЫХ С РЕГИСТРАЦИЕЙ ЮРИДИЧЕСКИХ ЛИЦ И ИНДИВИДУАЛЬНЫХ ПРЕДПРИНИМАТЕЛЕЙ</a:t>
            </a:r>
            <a:endParaRPr lang="ru-RU" sz="12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Кольцо 16"/>
          <p:cNvSpPr/>
          <p:nvPr/>
        </p:nvSpPr>
        <p:spPr>
          <a:xfrm>
            <a:off x="810196" y="981926"/>
            <a:ext cx="8496944" cy="6459826"/>
          </a:xfrm>
          <a:prstGeom prst="donut">
            <a:avLst>
              <a:gd name="adj" fmla="val 8168"/>
            </a:avLst>
          </a:prstGeom>
          <a:solidFill>
            <a:schemeClr val="accent1">
              <a:lumMod val="60000"/>
              <a:lumOff val="40000"/>
              <a:alpha val="37000"/>
            </a:schemeClr>
          </a:solidFill>
          <a:ln w="1905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5" rIns="91248" bIns="45625" spcCol="0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153740" y="3600033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7</a:t>
            </a:r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733" y="2616613"/>
            <a:ext cx="705996" cy="70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544948" y="6220191"/>
            <a:ext cx="33189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Качество предоставления </a:t>
            </a:r>
            <a:r>
              <a:rPr lang="ru-RU" sz="1400" b="1" dirty="0" err="1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госуслуг</a:t>
            </a:r>
            <a:r>
              <a:rPr lang="ru-RU" sz="1400" b="1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  - фактор мотивации налогоплательщиков и плательщиков страховых взносов к добровольной уплате налогов, сборов и страховых взносов </a:t>
            </a:r>
            <a:endParaRPr lang="ru-RU" sz="1400" b="1" dirty="0">
              <a:solidFill>
                <a:srgbClr val="4BACC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318" y="5365112"/>
            <a:ext cx="763160" cy="64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617094" y="2351509"/>
            <a:ext cx="1693576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ts val="16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РАСШИРЕНИЕ </a:t>
            </a:r>
          </a:p>
          <a:p>
            <a:pPr algn="r">
              <a:lnSpc>
                <a:spcPts val="16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СЕРВИСОВ  ДЛЯ ВОЗМОЖНОСТИ ПОЛУЧЕНИЯ</a:t>
            </a:r>
          </a:p>
          <a:p>
            <a:pPr algn="r">
              <a:lnSpc>
                <a:spcPts val="16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НАЛОГОПЛАТЕЛЬЩИКОМ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И </a:t>
            </a: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ПЛАТЕЛЬЩИКОМ </a:t>
            </a: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СТРАХОВЫХ </a:t>
            </a: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ВЗНОСОВ ИНФОРМАЦИИ И УСЛУГ </a:t>
            </a:r>
          </a:p>
          <a:p>
            <a:pPr algn="r">
              <a:lnSpc>
                <a:spcPts val="16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ЧЕРЕЗ ИНТЕРНЕТ</a:t>
            </a:r>
            <a:endParaRPr lang="ru-RU" sz="12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6104" y="1541413"/>
            <a:ext cx="1584176" cy="1308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400" b="1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На Интернет-сайте ФНС России размещено</a:t>
            </a:r>
          </a:p>
          <a:p>
            <a:pPr algn="ctr">
              <a:lnSpc>
                <a:spcPts val="1600"/>
              </a:lnSpc>
              <a:spcBef>
                <a:spcPts val="600"/>
              </a:spcBef>
            </a:pPr>
            <a:r>
              <a:rPr lang="ru-RU" sz="1400" b="1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49</a:t>
            </a:r>
          </a:p>
          <a:p>
            <a:pPr algn="ctr">
              <a:lnSpc>
                <a:spcPts val="1600"/>
              </a:lnSpc>
            </a:pPr>
            <a:r>
              <a:rPr lang="ru-RU" sz="1400" b="1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электронных сервисов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330476" y="6706893"/>
            <a:ext cx="27995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Размещение разъяснений на Интернет-сайте ФНС России и материалов в СМИ</a:t>
            </a:r>
            <a:endParaRPr lang="ru-RU" sz="1400" b="1" dirty="0">
              <a:solidFill>
                <a:srgbClr val="4BACC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52" y="3708779"/>
            <a:ext cx="10953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73"/>
          <p:cNvSpPr>
            <a:spLocks noChangeArrowheads="1"/>
          </p:cNvSpPr>
          <p:nvPr/>
        </p:nvSpPr>
        <p:spPr bwMode="auto">
          <a:xfrm>
            <a:off x="8723288" y="2782341"/>
            <a:ext cx="1655762" cy="102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400" b="1" dirty="0">
                <a:solidFill>
                  <a:srgbClr val="31859C"/>
                </a:solidFill>
                <a:latin typeface="Arial Narrow" pitchFamily="34" charset="0"/>
              </a:rPr>
              <a:t>Развитие досудебных (внесудебных) способов урегулирования налоговых споров</a:t>
            </a:r>
          </a:p>
        </p:txBody>
      </p:sp>
      <p:sp>
        <p:nvSpPr>
          <p:cNvPr id="27" name="Прямоугольник 73"/>
          <p:cNvSpPr>
            <a:spLocks noChangeArrowheads="1"/>
          </p:cNvSpPr>
          <p:nvPr/>
        </p:nvSpPr>
        <p:spPr bwMode="auto">
          <a:xfrm>
            <a:off x="539472" y="5529283"/>
            <a:ext cx="27910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1859C"/>
                </a:solidFill>
                <a:latin typeface="Arial Narrow" pitchFamily="34" charset="0"/>
              </a:rPr>
              <a:t>Упрощение и сокращение процедур по регистрации юридических лиц и индивидуальных предпринимателей.</a:t>
            </a:r>
          </a:p>
          <a:p>
            <a:pPr algn="ctr"/>
            <a:r>
              <a:rPr lang="ru-RU" sz="1400" b="1" dirty="0" smtClean="0">
                <a:solidFill>
                  <a:srgbClr val="31859C"/>
                </a:solidFill>
                <a:latin typeface="Arial Narrow" pitchFamily="34" charset="0"/>
              </a:rPr>
              <a:t>Сокращение сроков регистрации.</a:t>
            </a:r>
          </a:p>
          <a:p>
            <a:pPr algn="ctr"/>
            <a:r>
              <a:rPr lang="ru-RU" sz="1400" b="1" dirty="0" smtClean="0">
                <a:solidFill>
                  <a:srgbClr val="31859C"/>
                </a:solidFill>
                <a:latin typeface="Arial Narrow" pitchFamily="34" charset="0"/>
              </a:rPr>
              <a:t> О</a:t>
            </a:r>
            <a:r>
              <a:rPr lang="en-US" sz="1400" b="1" dirty="0" smtClean="0">
                <a:solidFill>
                  <a:srgbClr val="31859C"/>
                </a:solidFill>
                <a:latin typeface="Arial Narrow" pitchFamily="34" charset="0"/>
              </a:rPr>
              <a:t>n-line</a:t>
            </a:r>
            <a:r>
              <a:rPr lang="ru-RU" sz="1400" b="1" dirty="0" smtClean="0">
                <a:solidFill>
                  <a:srgbClr val="31859C"/>
                </a:solidFill>
                <a:latin typeface="Arial Narrow" pitchFamily="34" charset="0"/>
              </a:rPr>
              <a:t> регистрация.</a:t>
            </a:r>
            <a:r>
              <a:rPr lang="en-US" sz="1400" b="1" dirty="0" smtClean="0">
                <a:solidFill>
                  <a:srgbClr val="31859C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rgbClr val="31859C"/>
              </a:solidFill>
              <a:latin typeface="Arial Narrow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937" y="4415445"/>
            <a:ext cx="52159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6931520" y="2510587"/>
            <a:ext cx="1728192" cy="10259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ЭФФЕКТИВНОЕ РАЗРЕШЕНИЕ</a:t>
            </a:r>
          </a:p>
          <a:p>
            <a:pPr>
              <a:lnSpc>
                <a:spcPts val="16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СПОРОВ С БИЗНЕСОМ. СНИЖЕНИЕ НАГРУЗКИ</a:t>
            </a:r>
          </a:p>
          <a:p>
            <a:pPr>
              <a:lnSpc>
                <a:spcPts val="16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НА СУДЫ</a:t>
            </a:r>
            <a:endParaRPr lang="ru-RU" sz="12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219516" y="1246734"/>
            <a:ext cx="40237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Развитие инструментов риск-анализа и дистанционного автоматизированного</a:t>
            </a:r>
          </a:p>
          <a:p>
            <a:pPr algn="ctr"/>
            <a:r>
              <a:rPr lang="ru-RU" sz="1400" b="1" dirty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к</a:t>
            </a:r>
            <a:r>
              <a:rPr lang="ru-RU" sz="1400" b="1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онтроля и мониторинга</a:t>
            </a:r>
            <a:endParaRPr lang="ru-RU" sz="1400" b="1" dirty="0">
              <a:solidFill>
                <a:srgbClr val="4BACC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61194" y="5489078"/>
            <a:ext cx="1881850" cy="8207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СОЗДАНИЕ КОМФОРТНЫХ УСЛОВИЙ ДЛЯ УПЛАТЫ НАЛОГОВ, </a:t>
            </a: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СБОРОВ И СТРАХОВЫХ ВЗНОСОВ </a:t>
            </a:r>
          </a:p>
        </p:txBody>
      </p:sp>
      <p:sp>
        <p:nvSpPr>
          <p:cNvPr id="32" name="Овал 31"/>
          <p:cNvSpPr/>
          <p:nvPr/>
        </p:nvSpPr>
        <p:spPr>
          <a:xfrm>
            <a:off x="5922764" y="4197025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456561" y="3950288"/>
            <a:ext cx="1728192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НЕДОПУЩЕНИЕ ПРИМЕНЕНИЯ БАНКРОТСТВА ДЛЯ УКЛОНЕНИЯ ОТ УПЛАТЫ НАЛОГОВ, </a:t>
            </a: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СБОРОВ И СТРАХОВЫХ ВЗНОСОВ </a:t>
            </a:r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948" y="3808263"/>
            <a:ext cx="683732" cy="109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3413464" y="1164546"/>
            <a:ext cx="3057075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ОСУЩЕСТВЛЕНИЕ НАЛОГОВОГО КОТРОЛЯ </a:t>
            </a:r>
          </a:p>
          <a:p>
            <a:pPr algn="ctr">
              <a:lnSpc>
                <a:spcPts val="1600"/>
              </a:lnSpc>
            </a:pP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НА ОСНОВЕ КРИТЕРИЕВ РИСКА И</a:t>
            </a:r>
          </a:p>
          <a:p>
            <a:pPr algn="ctr">
              <a:lnSpc>
                <a:spcPts val="1600"/>
              </a:lnSpc>
            </a:pP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ПОБУЖДЕНИЕ </a:t>
            </a: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НАЛОГОПЛАТЕЛЬЩИКА ПЛАТЕЛЬЩИКА </a:t>
            </a: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СТРАХОВЫХ </a:t>
            </a: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ВЗНОСОВ </a:t>
            </a: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К ДОБРОВОЛЬНОЙ УПЛАТЕ СВОИХ </a:t>
            </a: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ОБЯЗАТЕЛЬСТВ </a:t>
            </a:r>
            <a:endParaRPr lang="ru-RU" sz="12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6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Кольцо 12"/>
          <p:cNvSpPr/>
          <p:nvPr/>
        </p:nvSpPr>
        <p:spPr>
          <a:xfrm>
            <a:off x="1098228" y="1692399"/>
            <a:ext cx="7776864" cy="5567237"/>
          </a:xfrm>
          <a:prstGeom prst="donut">
            <a:avLst>
              <a:gd name="adj" fmla="val 8168"/>
            </a:avLst>
          </a:prstGeom>
          <a:solidFill>
            <a:schemeClr val="accent1">
              <a:lumMod val="60000"/>
              <a:lumOff val="40000"/>
              <a:alpha val="37000"/>
            </a:schemeClr>
          </a:solidFill>
          <a:ln w="1905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5" rIns="91248" bIns="45625" spcCol="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4192" y="192761"/>
            <a:ext cx="8424936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ОСНОВНЫЕ ПОКАЗАТЕЛИ ДЕЯТЕЛЬНОСТИ ФНС РОССИИ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918294" y="1123381"/>
            <a:ext cx="3240360" cy="728917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>
            <a:defPPr>
              <a:defRPr lang="ru-RU"/>
            </a:defPPr>
            <a:lvl1pPr marR="0" indent="0" algn="ctr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300" dirty="0"/>
              <a:t>КОЛИЧЕСТВО ВЫЕЗДНЫХ </a:t>
            </a:r>
            <a:endParaRPr lang="ru-RU" sz="1300" dirty="0" smtClean="0"/>
          </a:p>
          <a:p>
            <a:r>
              <a:rPr lang="ru-RU" sz="1300" dirty="0" smtClean="0"/>
              <a:t>НАЛОГОВЫХ </a:t>
            </a:r>
            <a:r>
              <a:rPr lang="ru-RU" sz="1300" dirty="0"/>
              <a:t>ПРОВЕРОК</a:t>
            </a:r>
          </a:p>
        </p:txBody>
      </p:sp>
      <p:sp>
        <p:nvSpPr>
          <p:cNvPr id="129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9734554" y="6660951"/>
            <a:ext cx="724718" cy="696626"/>
          </a:xfrm>
        </p:spPr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>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787128" y="929287"/>
            <a:ext cx="3056820" cy="728917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>
            <a:defPPr>
              <a:defRPr lang="ru-RU"/>
            </a:defPPr>
            <a:lvl1pPr marR="0" indent="0" algn="ctr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300" dirty="0"/>
              <a:t>ДОНАЧИСЛЕНО НА ОДНУ </a:t>
            </a:r>
            <a:endParaRPr lang="ru-RU" sz="1300" dirty="0" smtClean="0"/>
          </a:p>
          <a:p>
            <a:r>
              <a:rPr lang="ru-RU" sz="1300" dirty="0" smtClean="0"/>
              <a:t>ВЫЕЗДНУЮ ПРОВЕРКУ</a:t>
            </a:r>
            <a:endParaRPr lang="ru-RU" sz="1300" dirty="0"/>
          </a:p>
        </p:txBody>
      </p:sp>
      <p:pic>
        <p:nvPicPr>
          <p:cNvPr id="1027" name="Picture 3" descr="\\10.200.101.36\папка отдела ммп\Коллегии\картинки\Аниме\пр копия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11" y="1617438"/>
            <a:ext cx="870001" cy="87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5595995" y="1820319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8,9 </a:t>
            </a:r>
            <a:r>
              <a:rPr lang="ru-RU" sz="1050" dirty="0" smtClean="0"/>
              <a:t>МЛН. РУБ.</a:t>
            </a:r>
            <a:endParaRPr lang="ru-RU" sz="1050" dirty="0"/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8727">
            <a:off x="7458119" y="1927866"/>
            <a:ext cx="1712626" cy="94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8347996" y="1718390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36 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ТЫС. ЕД.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911" y="3570437"/>
            <a:ext cx="1157580" cy="12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5439005" y="1480537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8,2 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МЛН. РУБ.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35302" y="3048755"/>
            <a:ext cx="4153193" cy="936104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КОЛИЧЕСТВО РЕШЕНИЙ СУДОВ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ПО СПОРАМ ,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ПРОШЕДШИМ</a:t>
            </a:r>
            <a:r>
              <a:rPr kumimoji="0" lang="ru-RU" sz="13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Д</a:t>
            </a:r>
            <a:r>
              <a:rPr kumimoji="0" lang="ru-RU" sz="13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ОСУДЕБНОЕ УРЕГУЛИРОВАНИЕ</a:t>
            </a:r>
            <a:endParaRPr kumimoji="0" lang="ru-RU" sz="13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EA"/>
              </a:clrFrom>
              <a:clrTo>
                <a:srgbClr val="FFFFEA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520" y="3918153"/>
            <a:ext cx="846749" cy="76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8119390" y="4082014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10,5</a:t>
            </a:r>
            <a:r>
              <a:rPr lang="ru-RU" sz="1800" dirty="0"/>
              <a:t> </a:t>
            </a:r>
            <a:r>
              <a:rPr lang="ru-RU" sz="1050" dirty="0"/>
              <a:t>ТЫС. ДЕЛ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972635" y="3740897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10,5 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ТЫС. ДЕЛ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65859" y="5825831"/>
            <a:ext cx="3741081" cy="457200"/>
          </a:xfrm>
          <a:prstGeom prst="rect">
            <a:avLst/>
          </a:prstGeom>
        </p:spPr>
        <p:txBody>
          <a:bodyPr vert="horz" wrap="none" lIns="104087" tIns="52043" rIns="104087" bIns="52043" rtlCol="0" anchor="ctr">
            <a:noAutofit/>
          </a:bodyPr>
          <a:lstStyle>
            <a:defPPr>
              <a:defRPr lang="ru-RU"/>
            </a:defPPr>
            <a:lvl1pPr defTabSz="1040850">
              <a:spcBef>
                <a:spcPct val="0"/>
              </a:spcBef>
              <a:defRPr sz="1600" b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ОТНОШЕНИЕ ЗАДОЛЖЕННОСТИ К </a:t>
            </a:r>
          </a:p>
          <a:p>
            <a:pPr algn="ctr"/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ПОСТУПЛЕНИЯМ</a:t>
            </a:r>
            <a:endParaRPr lang="ru-RU" sz="13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391">
            <a:off x="4718426" y="6452646"/>
            <a:ext cx="869967" cy="81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5765529" y="6807833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9,7%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07861" y="4282350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83,8%</a:t>
            </a:r>
            <a:endParaRPr lang="ru-RU" sz="1800" dirty="0"/>
          </a:p>
        </p:txBody>
      </p:sp>
      <p:sp>
        <p:nvSpPr>
          <p:cNvPr id="45" name="TextBox 44"/>
          <p:cNvSpPr txBox="1"/>
          <p:nvPr/>
        </p:nvSpPr>
        <p:spPr>
          <a:xfrm>
            <a:off x="395323" y="3207065"/>
            <a:ext cx="3439209" cy="848041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ДОЛЯ НАЛОГОПЛАТЕЛЬЩИКОВ,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УДОВЛЕТВОРИТЕЛЬНО ОЦЕНИВАЮЩИХ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КАЧЕСТВО РАБОТЫ НАЛОГОВЫХ ОРГАНОВ </a:t>
            </a:r>
          </a:p>
        </p:txBody>
      </p:sp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20" y="4048475"/>
            <a:ext cx="830622" cy="110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973946" y="3984859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79,3%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11460" y="2410993"/>
            <a:ext cx="525474" cy="426074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76%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29936" y="1188343"/>
            <a:ext cx="3539423" cy="1049829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ДОЛЯ НАЛОГОПЛАТЕЛЬЩИКОВ,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УДОВЛЕТВОРИТЕЛЬНО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ОЦЕНИВАЮЩИХ РАБОТУ ФНС РОССИИ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ПО ПРОТИВОДЕЙСТВИЮ КОРРУПЦИИ</a:t>
            </a:r>
            <a:endParaRPr kumimoji="0" lang="ru-RU" sz="13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275" y="2290121"/>
            <a:ext cx="652240" cy="65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1231453" y="2122362"/>
            <a:ext cx="84678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endParaRPr lang="ru-RU" sz="6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06340" y="2124447"/>
            <a:ext cx="525474" cy="426074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83%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0156" y="6738933"/>
            <a:ext cx="2224603" cy="426074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2014 год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rPr>
              <a:t>2015 год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2016 год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55" name="Кольцо 54"/>
          <p:cNvSpPr/>
          <p:nvPr/>
        </p:nvSpPr>
        <p:spPr>
          <a:xfrm>
            <a:off x="3965117" y="3071597"/>
            <a:ext cx="2215828" cy="2138560"/>
          </a:xfrm>
          <a:prstGeom prst="donut">
            <a:avLst>
              <a:gd name="adj" fmla="val 16344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5" rIns="91248" bIns="45625" spcCol="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4844692" y="3060551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1" name="Овал 60"/>
          <p:cNvSpPr/>
          <p:nvPr/>
        </p:nvSpPr>
        <p:spPr>
          <a:xfrm>
            <a:off x="5526720" y="3295752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3" name="Овал 62"/>
          <p:cNvSpPr/>
          <p:nvPr/>
        </p:nvSpPr>
        <p:spPr>
          <a:xfrm>
            <a:off x="5642597" y="4489408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64" name="Овал 63"/>
          <p:cNvSpPr/>
          <p:nvPr/>
        </p:nvSpPr>
        <p:spPr>
          <a:xfrm>
            <a:off x="5822617" y="3903017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80" name="Овал 79"/>
          <p:cNvSpPr/>
          <p:nvPr/>
        </p:nvSpPr>
        <p:spPr>
          <a:xfrm>
            <a:off x="3986624" y="4114604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81" name="Овал 80"/>
          <p:cNvSpPr/>
          <p:nvPr/>
        </p:nvSpPr>
        <p:spPr>
          <a:xfrm>
            <a:off x="4148871" y="3425288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2363860" y="2689625"/>
            <a:ext cx="525474" cy="426074"/>
          </a:xfrm>
          <a:prstGeom prst="rect">
            <a:avLst/>
          </a:prstGeom>
          <a:noFill/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86%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59153" y="2176700"/>
            <a:ext cx="576064" cy="398013"/>
          </a:xfrm>
          <a:prstGeom prst="rect">
            <a:avLst/>
          </a:prstGeom>
          <a:noFill/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13,7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МЛН. РУБ.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598636" y="2015290"/>
            <a:ext cx="576064" cy="398013"/>
          </a:xfrm>
          <a:prstGeom prst="rect">
            <a:avLst/>
          </a:prstGeom>
          <a:noFill/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/>
              <a:t>31 </a:t>
            </a:r>
            <a:r>
              <a:rPr lang="ru-RU" sz="1200" dirty="0"/>
              <a:t>ТЫС. </a:t>
            </a:r>
            <a:r>
              <a:rPr lang="ru-RU" sz="1200" dirty="0" smtClean="0"/>
              <a:t>ЕД.</a:t>
            </a:r>
            <a:endParaRPr lang="ru-RU" sz="1800" dirty="0"/>
          </a:p>
        </p:txBody>
      </p:sp>
      <p:sp>
        <p:nvSpPr>
          <p:cNvPr id="47" name="TextBox 46"/>
          <p:cNvSpPr txBox="1"/>
          <p:nvPr/>
        </p:nvSpPr>
        <p:spPr>
          <a:xfrm>
            <a:off x="8207242" y="4473496"/>
            <a:ext cx="576064" cy="398013"/>
          </a:xfrm>
          <a:prstGeom prst="rect">
            <a:avLst/>
          </a:prstGeom>
          <a:noFill/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9,9 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ТЫС. ДЕЛ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606593" y="6510123"/>
            <a:ext cx="576064" cy="398013"/>
          </a:xfrm>
          <a:prstGeom prst="rect">
            <a:avLst/>
          </a:prstGeom>
          <a:noFill/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/>
              <a:t>8,4%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28027" y="6254276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9,3%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58147" y="5220791"/>
            <a:ext cx="3741081" cy="457200"/>
          </a:xfrm>
          <a:prstGeom prst="rect">
            <a:avLst/>
          </a:prstGeom>
        </p:spPr>
        <p:txBody>
          <a:bodyPr vert="horz" wrap="none" lIns="104087" tIns="52043" rIns="104087" bIns="52043" rtlCol="0" anchor="ctr">
            <a:noAutofit/>
          </a:bodyPr>
          <a:lstStyle>
            <a:defPPr>
              <a:defRPr lang="ru-RU"/>
            </a:defPPr>
            <a:lvl1pPr defTabSz="1040850">
              <a:spcBef>
                <a:spcPct val="0"/>
              </a:spcBef>
              <a:defRPr sz="1600" b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ЭФФЕКТИВНОСТЬ ПРОЦЕДУРЫ </a:t>
            </a:r>
          </a:p>
          <a:p>
            <a:pPr algn="ctr"/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БАНКРОТСТВА*</a:t>
            </a:r>
            <a:endParaRPr lang="ru-RU" sz="1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803084" y="6262938"/>
            <a:ext cx="576064" cy="398013"/>
          </a:xfrm>
          <a:prstGeom prst="rect">
            <a:avLst/>
          </a:prstGeom>
          <a:noFill/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55%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589515" y="5957924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19,5%</a:t>
            </a:r>
            <a:endParaRPr lang="ru-RU" sz="1800" dirty="0"/>
          </a:p>
        </p:txBody>
      </p:sp>
      <p:sp>
        <p:nvSpPr>
          <p:cNvPr id="72" name="Овал 71"/>
          <p:cNvSpPr/>
          <p:nvPr/>
        </p:nvSpPr>
        <p:spPr>
          <a:xfrm>
            <a:off x="5001168" y="4877265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>
            <a:off x="539339" y="5206390"/>
            <a:ext cx="3439209" cy="848041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КОЛИЧЕСТВО ПАКЕТОВ ЭЛЕКТРОННЫХ ДОКУМЕНТОВ, </a:t>
            </a:r>
          </a:p>
          <a:p>
            <a:pPr algn="ctr" defTabSz="1043056">
              <a:spcBef>
                <a:spcPct val="0"/>
              </a:spcBef>
            </a:pP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НАПРАВЛЕННЫХ НА ГОСУДАРСТВЕННУЮ </a:t>
            </a:r>
          </a:p>
          <a:p>
            <a:pPr algn="ctr" defTabSz="1043056">
              <a:spcBef>
                <a:spcPct val="0"/>
              </a:spcBef>
            </a:pP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РЕГИСТРАЦИЮ ЧЕРЕЗ ИНТЕРНЕТ</a:t>
            </a:r>
            <a:endParaRPr kumimoji="0" lang="ru-RU" sz="13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grpSp>
        <p:nvGrpSpPr>
          <p:cNvPr id="76" name="Группа 3"/>
          <p:cNvGrpSpPr>
            <a:grpSpLocks/>
          </p:cNvGrpSpPr>
          <p:nvPr/>
        </p:nvGrpSpPr>
        <p:grpSpPr bwMode="auto">
          <a:xfrm>
            <a:off x="1697427" y="6238778"/>
            <a:ext cx="643993" cy="562264"/>
            <a:chOff x="937692" y="2537617"/>
            <a:chExt cx="525831" cy="621260"/>
          </a:xfrm>
        </p:grpSpPr>
        <p:pic>
          <p:nvPicPr>
            <p:cNvPr id="77" name="Рисунок 5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466" y="2537617"/>
              <a:ext cx="405057" cy="487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Рисунок 6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316" y="2593479"/>
              <a:ext cx="405057" cy="487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Рисунок 6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692" y="2670967"/>
              <a:ext cx="405057" cy="487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" name="TextBox 81"/>
          <p:cNvSpPr txBox="1"/>
          <p:nvPr/>
        </p:nvSpPr>
        <p:spPr>
          <a:xfrm>
            <a:off x="2565587" y="6216935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181,6 </a:t>
            </a:r>
            <a:r>
              <a:rPr lang="ru-RU" sz="1050" dirty="0" smtClean="0"/>
              <a:t>ТЫС. ЕД.</a:t>
            </a:r>
            <a:endParaRPr lang="ru-RU" sz="1050" dirty="0"/>
          </a:p>
        </p:txBody>
      </p:sp>
      <p:sp>
        <p:nvSpPr>
          <p:cNvPr id="83" name="TextBox 82"/>
          <p:cNvSpPr txBox="1"/>
          <p:nvPr/>
        </p:nvSpPr>
        <p:spPr>
          <a:xfrm>
            <a:off x="2431672" y="5962476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90,5 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ТЫС. ЕД.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719704" y="6539642"/>
            <a:ext cx="576064" cy="398013"/>
          </a:xfrm>
          <a:prstGeom prst="rect">
            <a:avLst/>
          </a:prstGeom>
          <a:noFill/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408,5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ТЫС. ЕД.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4314712" y="4673205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pic>
        <p:nvPicPr>
          <p:cNvPr id="59" name="Picture 3" descr="C:\Users\0000-05-767\Desktop\politics-600x450.jp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666" y="5738339"/>
            <a:ext cx="899667" cy="67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8998380" y="2381707"/>
            <a:ext cx="576064" cy="398013"/>
          </a:xfrm>
          <a:prstGeom prst="rect">
            <a:avLst/>
          </a:prstGeom>
          <a:noFill/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26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ТЫС.ЕД.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520276" y="5771424"/>
            <a:ext cx="576064" cy="3747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561024" y="6766994"/>
            <a:ext cx="224728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1400"/>
              </a:lnSpc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 С 01.01.2016 изменена методика расчета </a:t>
            </a:r>
          </a:p>
          <a:p>
            <a:pPr>
              <a:lnSpc>
                <a:spcPts val="1400"/>
              </a:lnSpc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эффективности обеспечения процедур </a:t>
            </a:r>
          </a:p>
          <a:p>
            <a:pPr>
              <a:lnSpc>
                <a:spcPts val="1400"/>
              </a:lnSpc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банкротства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502955" y="7006839"/>
            <a:ext cx="2825936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1200"/>
              </a:lnSpc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**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Фактическое значение показателя за 2016 год</a:t>
            </a:r>
          </a:p>
          <a:p>
            <a:pPr>
              <a:lnSpc>
                <a:spcPts val="12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удет получено по итогам соц. исследования </a:t>
            </a:r>
          </a:p>
          <a:p>
            <a:pPr>
              <a:lnSpc>
                <a:spcPts val="1200"/>
              </a:lnSpc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 ранее апреля 2017 года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211908" y="4681150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**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9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651" y="507997"/>
            <a:ext cx="2303856" cy="118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54212" y="540271"/>
            <a:ext cx="5616624" cy="1188369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5988" tIns="35988" rIns="35988" bIns="35988" rtlCol="0" anchor="ctr">
            <a:spAutoFit/>
          </a:bodyPr>
          <a:lstStyle/>
          <a:p>
            <a:pPr defTabSz="1042688">
              <a:lnSpc>
                <a:spcPts val="29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ПРИОРИТЕТНЫЕ ЦЕЛИ </a:t>
            </a:r>
          </a:p>
          <a:p>
            <a:pPr defTabSz="1042688">
              <a:lnSpc>
                <a:spcPts val="29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ФЕДЕРАЛЬНОЙ НАЛОГОВОЙ СЛУЖБЫ</a:t>
            </a:r>
          </a:p>
          <a:p>
            <a:pPr defTabSz="1042688">
              <a:lnSpc>
                <a:spcPts val="29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НА </a:t>
            </a:r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2017 </a:t>
            </a:r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ГОД:</a:t>
            </a:r>
            <a:endParaRPr lang="ru-RU" sz="2400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172" y="2241461"/>
            <a:ext cx="9120335" cy="4689327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5988" tIns="35988" rIns="35988" bIns="35988" rtlCol="0" anchor="ctr">
            <a:spAutoFit/>
          </a:bodyPr>
          <a:lstStyle/>
          <a:p>
            <a:pPr marL="399909" indent="-314215" algn="just" defTabSz="1042688">
              <a:spcBef>
                <a:spcPct val="0"/>
              </a:spcBef>
              <a:spcAft>
                <a:spcPts val="1200"/>
              </a:spcAft>
              <a:buClr>
                <a:srgbClr val="4F81BD">
                  <a:lumMod val="75000"/>
                </a:srgbClr>
              </a:buClr>
              <a:buFont typeface="+mj-lt"/>
              <a:buAutoNum type="romanUcPeriod"/>
            </a:pPr>
            <a:r>
              <a:rPr lang="ru-RU" sz="15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ПОВЫШЕНИЕ ЭФФЕКТИВНОСТИ ИСПОЛЬЗОВАНИЯ ИНСТРУМЕНТОВ НАЛОГОВОГО АДМИНИСТРИРОВАНИЯ, </a:t>
            </a: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НАПРАВЛЕННЫХ НА МОТИВИРОВАНИЕ НАЛОГОПЛАТЕЛЬЩИКОВ И ПЛАТЕЛЬЩИКОВ СТРАХОВЫХ ВЗНОСОВ </a:t>
            </a:r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К ДОБРОВОЛЬНОЙ УПЛАТЕ </a:t>
            </a: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НАЛОГОВ, СБОРОВ И СТРАХОВЫХ ВЗНОСОВ, И </a:t>
            </a:r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ПРИМЕНЕНИЮ В СДЕЛКАХ ЦЕН, СООТВЕТСТВУЮЩИХ </a:t>
            </a: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РЫНОЧНЫМ</a:t>
            </a:r>
            <a:endParaRPr lang="ru-RU" sz="15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399909" indent="-314215" algn="just" defTabSz="1042688">
              <a:spcBef>
                <a:spcPct val="0"/>
              </a:spcBef>
              <a:spcAft>
                <a:spcPts val="1200"/>
              </a:spcAft>
              <a:buClr>
                <a:srgbClr val="4F81BD">
                  <a:lumMod val="75000"/>
                </a:srgbClr>
              </a:buClr>
              <a:buFont typeface="+mj-lt"/>
              <a:buAutoNum type="romanUcPeriod"/>
            </a:pPr>
            <a:r>
              <a:rPr lang="ru-RU" sz="15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СОВЕРШЕНСТВОВАНИЕ УСЛОВИЙ ДЛЯ ЗАЩИТЫ ИНТЕРЕСОВ НАЛОГОПЛАТЕЛЬЩИКОВ </a:t>
            </a:r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 РАМКАХ ДОСУДЕБНОГО УРЕГУЛИРОВАНИЯ СПОРОВ И </a:t>
            </a:r>
            <a:r>
              <a:rPr lang="ru-RU" sz="15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СНИЖЕНИЯ КОЛИЧЕСТВА НАЛОГОВЫХ СПОРОВ В СУДАХ</a:t>
            </a:r>
          </a:p>
          <a:p>
            <a:pPr marL="399909" indent="-314215" algn="just" defTabSz="1042688">
              <a:spcBef>
                <a:spcPct val="0"/>
              </a:spcBef>
              <a:spcAft>
                <a:spcPts val="1200"/>
              </a:spcAft>
              <a:buClr>
                <a:srgbClr val="4F81BD">
                  <a:lumMod val="75000"/>
                </a:srgbClr>
              </a:buClr>
              <a:buFont typeface="+mj-lt"/>
              <a:buAutoNum type="romanUcPeriod"/>
            </a:pPr>
            <a:r>
              <a:rPr lang="ru-RU" sz="15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ПОВЫШЕНИЕ </a:t>
            </a:r>
            <a:r>
              <a:rPr lang="ru-RU" sz="15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ЭФФЕКТИВНОСТИ МЕР УРЕГУЛИРОВАНИЯ</a:t>
            </a:r>
            <a:r>
              <a:rPr lang="ru-RU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ЗАДОЛЖЕННОСТИ </a:t>
            </a:r>
            <a:r>
              <a:rPr lang="ru-RU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ПО НАЛОГАМ, СБОРАМ И СТРАХОВЫМ ВЗНОСАМ</a:t>
            </a:r>
            <a:r>
              <a:rPr lang="ru-RU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И </a:t>
            </a:r>
            <a:r>
              <a:rPr lang="ru-RU" sz="15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СНИЖЕНИЕ РИСКОВ </a:t>
            </a:r>
            <a:r>
              <a:rPr lang="ru-RU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ОБРАЗОВАНИЯ НОВОЙ </a:t>
            </a:r>
            <a:r>
              <a:rPr lang="ru-RU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ЗАДОЛЖЕННОСТИ</a:t>
            </a:r>
          </a:p>
          <a:p>
            <a:pPr marL="399909" indent="-314215" algn="just" defTabSz="1042688">
              <a:spcBef>
                <a:spcPct val="0"/>
              </a:spcBef>
              <a:spcAft>
                <a:spcPts val="1200"/>
              </a:spcAft>
              <a:buClr>
                <a:srgbClr val="4F81BD">
                  <a:lumMod val="75000"/>
                </a:srgbClr>
              </a:buClr>
              <a:buFont typeface="+mj-lt"/>
              <a:buAutoNum type="romanUcPeriod"/>
            </a:pPr>
            <a:r>
              <a:rPr lang="ru-RU" sz="15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ЭФФЕКТИВНОЕ ПРИМЕНЕНИЕ ИНСТИТУТА БАНКРОТСТВА</a:t>
            </a:r>
            <a:r>
              <a:rPr lang="ru-RU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 ДЛЯ ВЗЫСКАНИЯ ЗАДОЛЖЕННОСТИ ПЕРЕД РОССИЙСКОЙ </a:t>
            </a:r>
            <a:r>
              <a:rPr lang="ru-RU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ФЕДЕРАЦИЕЙ</a:t>
            </a:r>
            <a:endParaRPr lang="ru-RU" sz="15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399909" indent="-314215" algn="just" defTabSz="1042688">
              <a:spcBef>
                <a:spcPct val="0"/>
              </a:spcBef>
              <a:spcAft>
                <a:spcPts val="1200"/>
              </a:spcAft>
              <a:buClr>
                <a:srgbClr val="4F81BD">
                  <a:lumMod val="75000"/>
                </a:srgbClr>
              </a:buClr>
              <a:buFont typeface="+mj-lt"/>
              <a:buAutoNum type="romanUcPeriod"/>
            </a:pPr>
            <a:r>
              <a:rPr lang="ru-RU" sz="15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СОВЕРШЕНСТВОВАНИЕ УСЛУГ, ОКАЗЫВАЕМЫХ </a:t>
            </a:r>
            <a:r>
              <a:rPr lang="ru-RU" sz="15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НАЛОГОПЛАТЕЛЬЩИКАМ </a:t>
            </a:r>
            <a:r>
              <a:rPr lang="ru-RU" sz="15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И ПЛАТЕЛЬЩИКАМ СТРАХОВЫХ ВЗНОСОВ,</a:t>
            </a:r>
            <a:r>
              <a:rPr lang="ru-RU" sz="15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ПОВЫШЕНИЕ НАЛОГОВОЙ ГРАМОТНОСТИ НАСЕЛЕНИЯ И ФОРМИРОВАНИЕ ПОЛОЖИТЕЛЬНОГО ИМИДЖА НАЛОГОВОЙ СЛУЖБЫ</a:t>
            </a:r>
          </a:p>
          <a:p>
            <a:pPr marL="399909" indent="-314215" algn="just" defTabSz="1042688">
              <a:spcBef>
                <a:spcPct val="0"/>
              </a:spcBef>
              <a:spcAft>
                <a:spcPts val="1200"/>
              </a:spcAft>
              <a:buClr>
                <a:srgbClr val="4F81BD">
                  <a:lumMod val="75000"/>
                </a:srgbClr>
              </a:buClr>
              <a:buFont typeface="+mj-lt"/>
              <a:buAutoNum type="romanUcPeriod"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ОПТИМИЗАЦИЯ ПРОЦЕДУР, СВЯЗАННЫХ С РЕГИСТРАЦИЕЙ </a:t>
            </a:r>
            <a:r>
              <a:rPr lang="ru-RU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ЮРИДИЧЕСКИХ ЛИЦ И ИНДИВИДУАЛЬНЫХ ПРЕДПРИНИМАТЕЛЕЙ</a:t>
            </a:r>
            <a:endParaRPr lang="ru-RU" sz="15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399909" indent="-314215" algn="just" defTabSz="1042688">
              <a:spcBef>
                <a:spcPct val="0"/>
              </a:spcBef>
              <a:spcAft>
                <a:spcPts val="1200"/>
              </a:spcAft>
              <a:buClr>
                <a:srgbClr val="4F81BD">
                  <a:lumMod val="75000"/>
                </a:srgbClr>
              </a:buClr>
              <a:buFont typeface="+mj-lt"/>
              <a:buAutoNum type="romanUcPeriod"/>
            </a:pPr>
            <a:r>
              <a:rPr lang="ru-RU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СОВЕРШЕНСТВОВАНИЕ МЕР  </a:t>
            </a:r>
            <a:r>
              <a:rPr lang="ru-RU" sz="15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ПО ПРОТИВОДЕЙСТВИЮ КОРРУПЦИИ</a:t>
            </a:r>
          </a:p>
        </p:txBody>
      </p:sp>
    </p:spTree>
    <p:extLst>
      <p:ext uri="{BB962C8B-B14F-4D97-AF65-F5344CB8AC3E}">
        <p14:creationId xmlns:p14="http://schemas.microsoft.com/office/powerpoint/2010/main" val="368756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347214796"/>
              </p:ext>
            </p:extLst>
          </p:nvPr>
        </p:nvGraphicFramePr>
        <p:xfrm>
          <a:off x="5285450" y="3939570"/>
          <a:ext cx="4680519" cy="3060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>6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758" y="388569"/>
            <a:ext cx="101531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ЦЕЛЬ </a:t>
            </a:r>
            <a:r>
              <a:rPr lang="en-US" sz="20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I</a:t>
            </a: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:</a:t>
            </a:r>
          </a:p>
          <a:p>
            <a:pPr defTabSz="1043056">
              <a:lnSpc>
                <a:spcPts val="23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ПОВЫШЕНИЕ ЭФФЕКТИВНОСТИ ИСПОЛЬЗОВАНИЯ ИНСТРУМЕНТОВ НАЛОГОВОГО АДМИНИСТРИРОВАНИЯ, НАПРАВЛЕННЫХ НА МОТИВИРОВАНИЕ </a:t>
            </a: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НАЛОГОПЛАТЕЛЬЩИКОВ</a:t>
            </a:r>
          </a:p>
          <a:p>
            <a:pPr defTabSz="1043056">
              <a:lnSpc>
                <a:spcPts val="23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И </a:t>
            </a:r>
            <a:r>
              <a:rPr lang="ru-RU" sz="20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ПЛАТЕЛЬЩИКОВ СТРАХОВЫХ ВЗНОСОВ </a:t>
            </a: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К </a:t>
            </a:r>
            <a:r>
              <a:rPr lang="ru-RU" sz="20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ДОБРОВОЛЬНОЙ УПЛАТЕ </a:t>
            </a: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НАЛОГОВ, СБОРОВ  </a:t>
            </a:r>
          </a:p>
          <a:p>
            <a:pPr defTabSz="1043056">
              <a:lnSpc>
                <a:spcPts val="23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И </a:t>
            </a:r>
            <a:r>
              <a:rPr lang="ru-RU" sz="20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СТРАХОВЫХ </a:t>
            </a: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ВЗНОСОВ, </a:t>
            </a:r>
            <a:r>
              <a:rPr lang="ru-RU" sz="20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И ПРИМЕНЕНИЮ В СДЕЛКАХ ЦЕН, СООТВЕТСТВУЮЩИХ </a:t>
            </a:r>
            <a:endParaRPr lang="ru-RU" sz="2000" b="1" dirty="0" smtClean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defTabSz="1043056">
              <a:lnSpc>
                <a:spcPts val="23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РЫНОЧНЫМ</a:t>
            </a:r>
            <a:endParaRPr lang="ru-RU" sz="2000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6406" y="2021004"/>
            <a:ext cx="3960440" cy="5381849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ЗАДАЧИ:</a:t>
            </a:r>
          </a:p>
          <a:p>
            <a:pPr indent="273050" algn="just" defTabSz="1043056">
              <a:spcBef>
                <a:spcPct val="0"/>
              </a:spcBef>
              <a:spcAft>
                <a:spcPts val="1200"/>
              </a:spcAft>
              <a:buFontTx/>
              <a:buAutoNum type="arabicPeriod"/>
            </a:pPr>
            <a:r>
              <a:rPr lang="ru-RU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Использование критериев оценки налоговых рисков </a:t>
            </a:r>
            <a:r>
              <a:rPr lang="ru-RU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для </a:t>
            </a:r>
            <a:r>
              <a:rPr lang="ru-RU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эффективного </a:t>
            </a:r>
            <a:r>
              <a:rPr lang="ru-RU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выявления </a:t>
            </a:r>
            <a:r>
              <a:rPr lang="ru-RU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налогоплательщиков </a:t>
            </a:r>
            <a:r>
              <a:rPr lang="ru-RU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и плательщиков страховых взносов  и контролируемых </a:t>
            </a:r>
            <a:r>
              <a:rPr lang="ru-RU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сделок, </a:t>
            </a:r>
            <a:r>
              <a:rPr lang="ru-RU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попадающих в зону риска нарушения налогового </a:t>
            </a:r>
            <a:r>
              <a:rPr lang="ru-RU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законодательства</a:t>
            </a:r>
          </a:p>
          <a:p>
            <a:pPr indent="273050" algn="just" defTabSz="1043056">
              <a:spcBef>
                <a:spcPct val="0"/>
              </a:spcBef>
              <a:spcAft>
                <a:spcPts val="1200"/>
              </a:spcAft>
              <a:buFontTx/>
              <a:buAutoNum type="arabicPeriod"/>
            </a:pPr>
            <a:r>
              <a:rPr lang="ru-RU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Развитие и совершенствование методов побуждения налогоплательщиков </a:t>
            </a:r>
            <a:r>
              <a:rPr lang="ru-RU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и плательщиков страховых взносов </a:t>
            </a:r>
            <a:r>
              <a:rPr lang="ru-RU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к добровольному исполнению налоговых обязательств путем совершенствования системы управления налоговыми рисками, разъяснительной работы и электронных сервисов.</a:t>
            </a:r>
          </a:p>
          <a:p>
            <a:pPr indent="273050" algn="just" defTabSz="1043056">
              <a:spcBef>
                <a:spcPct val="0"/>
              </a:spcBef>
              <a:spcAft>
                <a:spcPts val="1200"/>
              </a:spcAft>
              <a:buFontTx/>
              <a:buAutoNum type="arabicPeriod"/>
            </a:pPr>
            <a:r>
              <a:rPr lang="ru-RU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Развитие механизмов расширенного взаимодействия с крупнейшими налогоплательщиками (заключение соглашений о ценообразовании и соглашений о расширенном информационном взаимодействии)</a:t>
            </a:r>
            <a:endParaRPr lang="ru-RU" sz="15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10" y="5868863"/>
            <a:ext cx="864096" cy="97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41" y="2844307"/>
            <a:ext cx="720300" cy="72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73482" y="2104007"/>
            <a:ext cx="4392487" cy="38048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ОЖИДАЕМЫЙ РЕЗУЛЬТАТ: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61514" y="2484487"/>
            <a:ext cx="41044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800" b="1" i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Развитие инструментов риск-анализа и дистанционного автоматизированного контроля,  снижение </a:t>
            </a:r>
            <a:r>
              <a:rPr lang="ru-RU" sz="1800" b="1" i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количества </a:t>
            </a:r>
            <a:r>
              <a:rPr lang="ru-RU" sz="1800" b="1" i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выездных налоговых проверок при одновременном повышении их эффективности</a:t>
            </a:r>
            <a:endParaRPr lang="ru-RU" sz="1800" b="1" i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5EAF0"/>
              </a:clrFrom>
              <a:clrTo>
                <a:srgbClr val="E5EAF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28" y="4665811"/>
            <a:ext cx="739816" cy="55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497203878"/>
              </p:ext>
            </p:extLst>
          </p:nvPr>
        </p:nvGraphicFramePr>
        <p:xfrm>
          <a:off x="5356533" y="4421082"/>
          <a:ext cx="4555645" cy="2167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224106" y="5666738"/>
            <a:ext cx="504056" cy="55486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25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23875" y="3997779"/>
            <a:ext cx="504056" cy="55486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41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1756" y="4502956"/>
            <a:ext cx="504056" cy="55486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36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31633" y="5052848"/>
            <a:ext cx="504056" cy="55486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3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17932" y="5556729"/>
            <a:ext cx="513548" cy="55486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26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63133" y="4665890"/>
            <a:ext cx="504056" cy="55486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13,7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94278" y="5701895"/>
            <a:ext cx="504056" cy="55486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6,9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39482" y="5589008"/>
            <a:ext cx="504056" cy="55486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8,2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88601" y="5535218"/>
            <a:ext cx="504056" cy="55486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8,9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072982" y="4572719"/>
            <a:ext cx="520708" cy="55486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14,5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465292" y="6133107"/>
            <a:ext cx="100833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2013 </a:t>
            </a:r>
            <a:endParaRPr lang="ru-RU" sz="14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79495" y="6092806"/>
            <a:ext cx="100833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2015</a:t>
            </a:r>
            <a:endParaRPr lang="ru-RU" sz="14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091200" y="6092806"/>
            <a:ext cx="100833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2016</a:t>
            </a:r>
            <a:endParaRPr lang="ru-RU" sz="14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338351" y="6102866"/>
            <a:ext cx="100833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2014 </a:t>
            </a:r>
            <a:endParaRPr lang="ru-RU" sz="14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32871" y="6588943"/>
            <a:ext cx="4079307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Количество выездных налоговых проверок (тысяч)</a:t>
            </a:r>
          </a:p>
          <a:p>
            <a:endParaRPr lang="ru-RU" sz="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Эффективность налоговых проверок (доначислено на 1 выездную проверку, млн. руб.)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522950" y="7041654"/>
            <a:ext cx="367579" cy="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508324" y="6732959"/>
            <a:ext cx="367579" cy="0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8957637" y="6109265"/>
            <a:ext cx="100833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2017 </a:t>
            </a:r>
            <a:endParaRPr lang="ru-RU" sz="14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6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Прямая соединительная линия 43"/>
          <p:cNvCxnSpPr/>
          <p:nvPr/>
        </p:nvCxnSpPr>
        <p:spPr>
          <a:xfrm>
            <a:off x="6354812" y="4497911"/>
            <a:ext cx="121679" cy="7480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8024290" y="4907684"/>
            <a:ext cx="922761" cy="62240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7131178" y="4724195"/>
            <a:ext cx="30375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3108" y="468263"/>
            <a:ext cx="9649072" cy="134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ЦЕЛЬ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II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:</a:t>
            </a:r>
          </a:p>
          <a:p>
            <a:pPr defTabSz="1043056">
              <a:lnSpc>
                <a:spcPts val="23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СОВЕРШЕНСТВОВАНИЕ УСЛОВИЙ ДЛЯ ЗАЩИТЫ ИНТЕРЕСОВ НАЛОГОПЛАТЕЛЬЩИКОВ В РАМКАХ ДОСУДЕБНОГО УРЕГУЛИРОВАНИЯ СПОРОВ И СНИЖЕНИЯ КОЛИЧЕСТВА НАЛОГОВЫХ СПОРОВ В СУДАХ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2284" y="2237908"/>
            <a:ext cx="3888432" cy="4520074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ЗАДАЧИ:</a:t>
            </a:r>
          </a:p>
          <a:p>
            <a:pPr algn="just" defTabSz="1043056">
              <a:spcBef>
                <a:spcPct val="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1. Формирование единой правоприменительной практики, способствующей однозначному трактованию норм законодательства налоговыми органами,  налогоплательщиками </a:t>
            </a: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и плательщиками страховых взносов</a:t>
            </a:r>
          </a:p>
          <a:p>
            <a:pPr algn="just" defTabSz="1043056">
              <a:spcBef>
                <a:spcPct val="0"/>
              </a:spcBef>
            </a:pPr>
            <a:endParaRPr lang="ru-RU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2. </a:t>
            </a: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С</a:t>
            </a: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оздание </a:t>
            </a: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удобных для налогоплательщиков и плательщиков страховых взносов сервисов с целью взаимодействия с налоговыми </a:t>
            </a: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органами в рамках досудебного урегулирования споров</a:t>
            </a: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3. </a:t>
            </a: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Развитие досудебных (внесудебных) способов урегулирования </a:t>
            </a: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споров</a:t>
            </a:r>
            <a:endParaRPr lang="ru-RU" sz="16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724" y="2268463"/>
            <a:ext cx="4346340" cy="38048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ОЖИДАЕМЫЙ РЕЗУЛЬТАТ: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28" y="4553297"/>
            <a:ext cx="916069" cy="88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82" y="5530089"/>
            <a:ext cx="903908" cy="90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Овал 26"/>
          <p:cNvSpPr/>
          <p:nvPr/>
        </p:nvSpPr>
        <p:spPr>
          <a:xfrm>
            <a:off x="5609917" y="3932107"/>
            <a:ext cx="792000" cy="792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11,0</a:t>
            </a:r>
          </a:p>
          <a:p>
            <a:pPr algn="ctr"/>
            <a:r>
              <a:rPr lang="ru-RU" sz="1050" b="1" dirty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т</a:t>
            </a:r>
            <a:r>
              <a:rPr lang="ru-RU" sz="1050" b="1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ыс. дел</a:t>
            </a:r>
            <a:endParaRPr lang="ru-RU" sz="1050" b="1" dirty="0">
              <a:solidFill>
                <a:srgbClr val="EEECE1">
                  <a:lumMod val="1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87418" y="6185099"/>
            <a:ext cx="1008332" cy="4642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2013 </a:t>
            </a:r>
            <a:endParaRPr lang="ru-RU" sz="14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72910" y="6195415"/>
            <a:ext cx="1008332" cy="4108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2014</a:t>
            </a:r>
            <a:endParaRPr lang="ru-RU" sz="14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EA"/>
              </a:clrFrom>
              <a:clrTo>
                <a:srgbClr val="FFFFEA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65" y="3329740"/>
            <a:ext cx="978557" cy="87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21"/>
          <p:cNvSpPr>
            <a:spLocks noChangeArrowheads="1"/>
          </p:cNvSpPr>
          <p:nvPr/>
        </p:nvSpPr>
        <p:spPr bwMode="auto">
          <a:xfrm>
            <a:off x="7136191" y="6220229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rgbClr val="595959"/>
                </a:solidFill>
                <a:latin typeface="Arial Narrow" pitchFamily="34" charset="0"/>
              </a:rPr>
              <a:t>2015 </a:t>
            </a:r>
            <a:endParaRPr lang="ru-RU" sz="1400" b="1" dirty="0">
              <a:solidFill>
                <a:srgbClr val="595959"/>
              </a:solidFill>
              <a:latin typeface="Arial Narrow" pitchFamily="34" charset="0"/>
            </a:endParaRPr>
          </a:p>
        </p:txBody>
      </p:sp>
      <p:sp>
        <p:nvSpPr>
          <p:cNvPr id="25" name="Прямоугольник 11"/>
          <p:cNvSpPr>
            <a:spLocks noChangeArrowheads="1"/>
          </p:cNvSpPr>
          <p:nvPr/>
        </p:nvSpPr>
        <p:spPr bwMode="auto">
          <a:xfrm>
            <a:off x="5765996" y="2710318"/>
            <a:ext cx="43465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800" b="1" i="1" dirty="0">
                <a:solidFill>
                  <a:srgbClr val="254061"/>
                </a:solidFill>
                <a:latin typeface="Arial Narrow" pitchFamily="34" charset="0"/>
              </a:rPr>
              <a:t>Досудебный порядок урегулирования налоговых споров способствует доведению до суда наиболее значимых дел</a:t>
            </a:r>
          </a:p>
        </p:txBody>
      </p:sp>
      <p:sp>
        <p:nvSpPr>
          <p:cNvPr id="29" name="Прямоугольник 21"/>
          <p:cNvSpPr>
            <a:spLocks noChangeArrowheads="1"/>
          </p:cNvSpPr>
          <p:nvPr/>
        </p:nvSpPr>
        <p:spPr bwMode="auto">
          <a:xfrm>
            <a:off x="7895956" y="6218851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rgbClr val="595959"/>
                </a:solidFill>
                <a:latin typeface="Arial Narrow" pitchFamily="34" charset="0"/>
              </a:rPr>
              <a:t>2016 </a:t>
            </a:r>
            <a:endParaRPr lang="ru-RU" sz="1400" b="1" dirty="0">
              <a:solidFill>
                <a:srgbClr val="595959"/>
              </a:solidFill>
              <a:latin typeface="Arial Narrow" pitchFamily="34" charset="0"/>
            </a:endParaRPr>
          </a:p>
        </p:txBody>
      </p:sp>
      <p:sp>
        <p:nvSpPr>
          <p:cNvPr id="32" name="Прямоугольник 21"/>
          <p:cNvSpPr>
            <a:spLocks noChangeArrowheads="1"/>
          </p:cNvSpPr>
          <p:nvPr/>
        </p:nvSpPr>
        <p:spPr bwMode="auto">
          <a:xfrm>
            <a:off x="8833684" y="6224741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rgbClr val="595959"/>
                </a:solidFill>
                <a:latin typeface="Arial Narrow" pitchFamily="34" charset="0"/>
              </a:rPr>
              <a:t>2017</a:t>
            </a:r>
            <a:endParaRPr lang="ru-RU" sz="1400" b="1" dirty="0">
              <a:solidFill>
                <a:srgbClr val="595959"/>
              </a:solidFill>
              <a:latin typeface="Arial Narrow" pitchFamily="34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6440488" y="4300363"/>
            <a:ext cx="792000" cy="792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10,5</a:t>
            </a:r>
          </a:p>
          <a:p>
            <a:pPr algn="ctr"/>
            <a:r>
              <a:rPr lang="ru-RU" sz="1050" b="1" dirty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т</a:t>
            </a:r>
            <a:r>
              <a:rPr lang="ru-RU" sz="1050" b="1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ыс. дел</a:t>
            </a:r>
            <a:endParaRPr lang="ru-RU" sz="1050" b="1" dirty="0">
              <a:solidFill>
                <a:srgbClr val="EEECE1">
                  <a:lumMod val="1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7333600" y="4336164"/>
            <a:ext cx="792000" cy="792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10,5</a:t>
            </a:r>
          </a:p>
          <a:p>
            <a:pPr algn="ctr"/>
            <a:r>
              <a:rPr lang="ru-RU" sz="1050" b="1" dirty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т</a:t>
            </a:r>
            <a:r>
              <a:rPr lang="ru-RU" sz="1050" b="1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ыс. дел</a:t>
            </a:r>
            <a:endParaRPr lang="ru-RU" sz="1050" b="1" dirty="0">
              <a:solidFill>
                <a:srgbClr val="EEECE1">
                  <a:lumMod val="1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8097874" y="4889464"/>
            <a:ext cx="792000" cy="792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9,9</a:t>
            </a:r>
          </a:p>
          <a:p>
            <a:pPr algn="ctr"/>
            <a:r>
              <a:rPr lang="ru-RU" sz="1050" b="1" dirty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т</a:t>
            </a:r>
            <a:r>
              <a:rPr lang="ru-RU" sz="1050" b="1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ыс. дел</a:t>
            </a:r>
            <a:endParaRPr lang="ru-RU" sz="1050" b="1" dirty="0">
              <a:solidFill>
                <a:srgbClr val="EEECE1">
                  <a:lumMod val="1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8917063" y="5398140"/>
            <a:ext cx="864000" cy="864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9,5</a:t>
            </a:r>
          </a:p>
          <a:p>
            <a:pPr algn="ctr"/>
            <a:r>
              <a:rPr lang="ru-RU" sz="1050" b="1" dirty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т</a:t>
            </a:r>
            <a:r>
              <a:rPr lang="ru-RU" sz="1050" b="1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ыс. дел</a:t>
            </a:r>
            <a:endParaRPr lang="ru-RU" sz="1050" b="1" dirty="0">
              <a:solidFill>
                <a:srgbClr val="EEECE1">
                  <a:lumMod val="10000"/>
                </a:srgb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6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8167" y="414473"/>
            <a:ext cx="9873109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6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ЦЕЛЬ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III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:</a:t>
            </a:r>
          </a:p>
          <a:p>
            <a:pPr defTabSz="1043056">
              <a:lnSpc>
                <a:spcPts val="26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ПОВЫШЕНИЕ ЭФФЕКТИВНОСТИ МЕР УРЕГУЛИРОВАНИЯ ЗАДОЛЖЕННОСТИ ПО НАЛОГАМ, СБОРАМ И СТРАХОВЫМ ВЗНОСАМ  И СНИЖЕНИЕ РИСКОВ ОБРАЗОВАНИЯ НОВОЙ ЗАДОЛЖЕННОСТИ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2284" y="1852337"/>
            <a:ext cx="3816424" cy="5458793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ЗАДАЧИ:</a:t>
            </a:r>
          </a:p>
          <a:p>
            <a:pPr algn="just" defTabSz="1043056"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  Повышение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эффективности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межведомственного взаимодействия с ведомствами, участвующими в урегулировании задолженности 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just" defTabSz="1043056">
              <a:spcBef>
                <a:spcPct val="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2. Снижение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риска образования новой задолженности путем предоставления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налогоплательщикам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и плательщикам страховых взносов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удобных инструментов по уплате налогов (электронных сервисов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),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повышения информированности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налогоплательщиков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и плательщиков страховых взносов о сроках и порядке уплаты налогов, сборов и страховых взносов – размещение информации на официальном Интернет-сайте ФНС России, на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стендах в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инспекциях, в СМИ, проведение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декларационных кампаний и своевременного направления уведомлений и платежных документов по имущественным налогам физлиц.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34732" y="2547836"/>
            <a:ext cx="43924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Сохранение низкого уровня соотношения объема задолженности и объема поступлений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67" y="4726678"/>
            <a:ext cx="858855" cy="61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3365">
            <a:off x="727556" y="2656436"/>
            <a:ext cx="720079" cy="6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634732" y="1919056"/>
            <a:ext cx="4320480" cy="38048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ОЖИДАЕМЫЙ РЕЗУЛЬТАТ:</a:t>
            </a:r>
          </a:p>
        </p:txBody>
      </p:sp>
      <p:cxnSp>
        <p:nvCxnSpPr>
          <p:cNvPr id="27" name="Прямая соединительная линия 26"/>
          <p:cNvCxnSpPr>
            <a:stCxn id="44" idx="3"/>
          </p:cNvCxnSpPr>
          <p:nvPr/>
        </p:nvCxnSpPr>
        <p:spPr>
          <a:xfrm flipH="1">
            <a:off x="7971175" y="4473414"/>
            <a:ext cx="1132442" cy="71577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325836" y="4493512"/>
            <a:ext cx="955406" cy="69567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5588401" y="3932107"/>
            <a:ext cx="792000" cy="79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10,2%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487418" y="5724847"/>
            <a:ext cx="1008332" cy="4108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2013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272910" y="5735163"/>
            <a:ext cx="1008332" cy="4108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2014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21"/>
          <p:cNvSpPr>
            <a:spLocks noChangeArrowheads="1"/>
          </p:cNvSpPr>
          <p:nvPr/>
        </p:nvSpPr>
        <p:spPr bwMode="auto">
          <a:xfrm>
            <a:off x="7168465" y="5716945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2015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9" name="Прямоугольник 21"/>
          <p:cNvSpPr>
            <a:spLocks noChangeArrowheads="1"/>
          </p:cNvSpPr>
          <p:nvPr/>
        </p:nvSpPr>
        <p:spPr bwMode="auto">
          <a:xfrm>
            <a:off x="8111116" y="5704809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2016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0" name="Прямоугольник 21"/>
          <p:cNvSpPr>
            <a:spLocks noChangeArrowheads="1"/>
          </p:cNvSpPr>
          <p:nvPr/>
        </p:nvSpPr>
        <p:spPr bwMode="auto">
          <a:xfrm>
            <a:off x="9000939" y="5699941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2017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6408214" y="4397185"/>
            <a:ext cx="792000" cy="79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9,3%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7243722" y="4882355"/>
            <a:ext cx="792000" cy="79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8,4%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8087116" y="4330678"/>
            <a:ext cx="792000" cy="79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9,7%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8977087" y="3735944"/>
            <a:ext cx="864000" cy="86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13,2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%*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80096" y="6496550"/>
            <a:ext cx="36298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* </a:t>
            </a:r>
            <a:r>
              <a:rPr lang="ru-RU" sz="11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Плановые значения показателя </a:t>
            </a:r>
            <a:r>
              <a:rPr lang="ru-RU"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в </a:t>
            </a:r>
            <a:r>
              <a:rPr lang="ru-RU" sz="11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соответствии с Проектом государственной программы Российской Федерации «Управление государственными финансами и регулирование финансовых рынков»</a:t>
            </a:r>
          </a:p>
        </p:txBody>
      </p:sp>
    </p:spTree>
    <p:extLst>
      <p:ext uri="{BB962C8B-B14F-4D97-AF65-F5344CB8AC3E}">
        <p14:creationId xmlns:p14="http://schemas.microsoft.com/office/powerpoint/2010/main" val="375997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9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2204" y="468263"/>
            <a:ext cx="9649072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ЦЕЛЬ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IV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:</a:t>
            </a:r>
          </a:p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ЭФФЕКТИВНОЕ ПРИМЕНЕНИЕ ИНСТИТУТА БАНКРОТСТВА ДЛЯ ВЗЫСКАНИЯ ЗАДОЛЖЕННОСТИ ПЕРЕД РОССИЙСКОЙ ФЕДЕРАЦИЕЙ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2284" y="1883969"/>
            <a:ext cx="3888432" cy="5227961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ЗАДАЧИ:</a:t>
            </a: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1. Представление </a:t>
            </a: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интересов Российской Федерации как кредитора в делах о банкротстве, направленное на обеспечение поступлений в </a:t>
            </a: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бюджет</a:t>
            </a: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endParaRPr lang="ru-RU" sz="16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2. Предупреждение и пресечение совершения правонарушений в сфере несостоятельности (банкротства)</a:t>
            </a: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endParaRPr lang="ru-RU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3. Формирование мнения у налогоплательщиков </a:t>
            </a: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и плательщиков страховых взносов  о недопустимости применения процедуры </a:t>
            </a: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банкротства для уклонения от исполнения своих обязательств перед Российской Федерацией</a:t>
            </a:r>
            <a:endParaRPr lang="ru-RU" sz="16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65818" y="1919181"/>
            <a:ext cx="4346340" cy="38048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ОЖИДАЕМЫЙ РЕЗУЛЬТАТ:</a:t>
            </a:r>
          </a:p>
        </p:txBody>
      </p:sp>
      <p:sp>
        <p:nvSpPr>
          <p:cNvPr id="25" name="Прямоугольник 11"/>
          <p:cNvSpPr>
            <a:spLocks noChangeArrowheads="1"/>
          </p:cNvSpPr>
          <p:nvPr/>
        </p:nvSpPr>
        <p:spPr bwMode="auto">
          <a:xfrm>
            <a:off x="5562724" y="2741238"/>
            <a:ext cx="475252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800" b="1" i="1" dirty="0" smtClean="0">
                <a:solidFill>
                  <a:srgbClr val="254061"/>
                </a:solidFill>
                <a:latin typeface="Arial Narrow" pitchFamily="34" charset="0"/>
              </a:rPr>
              <a:t>Повышение эффективности представления интересов Российской Федерации как кредитора в делах о банкротстве</a:t>
            </a:r>
            <a:endParaRPr lang="ru-RU" sz="1800" b="1" i="1" dirty="0">
              <a:solidFill>
                <a:srgbClr val="254061"/>
              </a:solidFill>
              <a:latin typeface="Arial Narrow" pitchFamily="34" charset="0"/>
            </a:endParaRP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96" y="5993581"/>
            <a:ext cx="904499" cy="5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\\10.200.101.36\папка отдела ммп\Коллегии\картинки\Аниме\пр копия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59" y="2628503"/>
            <a:ext cx="924439" cy="92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12" y="4015695"/>
            <a:ext cx="683732" cy="109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Прямая соединительная линия 27"/>
          <p:cNvCxnSpPr>
            <a:stCxn id="35" idx="3"/>
          </p:cNvCxnSpPr>
          <p:nvPr/>
        </p:nvCxnSpPr>
        <p:spPr>
          <a:xfrm flipV="1">
            <a:off x="6540543" y="4330679"/>
            <a:ext cx="2150774" cy="1573506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21"/>
          <p:cNvSpPr>
            <a:spLocks noChangeArrowheads="1"/>
          </p:cNvSpPr>
          <p:nvPr/>
        </p:nvSpPr>
        <p:spPr bwMode="auto">
          <a:xfrm>
            <a:off x="6354812" y="6764883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2015 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3" name="Прямоугольник 21"/>
          <p:cNvSpPr>
            <a:spLocks noChangeArrowheads="1"/>
          </p:cNvSpPr>
          <p:nvPr/>
        </p:nvSpPr>
        <p:spPr bwMode="auto">
          <a:xfrm>
            <a:off x="7550836" y="6774263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2016 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6424557" y="5228171"/>
            <a:ext cx="792000" cy="792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19,5%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7453965" y="4500799"/>
            <a:ext cx="792000" cy="792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55%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8470548" y="3735944"/>
            <a:ext cx="792000" cy="792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60%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21"/>
          <p:cNvSpPr>
            <a:spLocks noChangeArrowheads="1"/>
          </p:cNvSpPr>
          <p:nvPr/>
        </p:nvSpPr>
        <p:spPr bwMode="auto">
          <a:xfrm>
            <a:off x="8477046" y="6737121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2017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71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44132</TotalTime>
  <Words>1495</Words>
  <Application>Microsoft Office PowerPoint</Application>
  <PresentationFormat>Произвольный</PresentationFormat>
  <Paragraphs>301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Present_FNS2012_A4</vt:lpstr>
      <vt:lpstr>ПУБЛИЧНАЯ ДЕКЛАРАЦИЯ ЦЕЛЕЙ И ЗАДАЧ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Подлесных Мария Михайловна</dc:creator>
  <cp:lastModifiedBy>Иванова Екатерина Вячеславовна</cp:lastModifiedBy>
  <cp:revision>446</cp:revision>
  <cp:lastPrinted>2017-03-01T11:12:21Z</cp:lastPrinted>
  <dcterms:created xsi:type="dcterms:W3CDTF">2013-03-01T11:19:43Z</dcterms:created>
  <dcterms:modified xsi:type="dcterms:W3CDTF">2017-03-06T09:14:13Z</dcterms:modified>
</cp:coreProperties>
</file>