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00" r:id="rId1"/>
  </p:sldMasterIdLst>
  <p:notesMasterIdLst>
    <p:notesMasterId r:id="rId13"/>
  </p:notesMasterIdLst>
  <p:handoutMasterIdLst>
    <p:handoutMasterId r:id="rId14"/>
  </p:handoutMasterIdLst>
  <p:sldIdLst>
    <p:sldId id="257" r:id="rId2"/>
    <p:sldId id="323" r:id="rId3"/>
    <p:sldId id="347" r:id="rId4"/>
    <p:sldId id="348" r:id="rId5"/>
    <p:sldId id="349" r:id="rId6"/>
    <p:sldId id="350" r:id="rId7"/>
    <p:sldId id="352" r:id="rId8"/>
    <p:sldId id="353" r:id="rId9"/>
    <p:sldId id="355" r:id="rId10"/>
    <p:sldId id="357" r:id="rId11"/>
    <p:sldId id="358" r:id="rId12"/>
  </p:sldIdLst>
  <p:sldSz cx="9144000" cy="5143500" type="screen16x9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сения Коротихина" initials="КК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  <a:srgbClr val="595959"/>
    <a:srgbClr val="7F7F7F"/>
    <a:srgbClr val="000070"/>
    <a:srgbClr val="076BE3"/>
    <a:srgbClr val="0099FF"/>
    <a:srgbClr val="009900"/>
    <a:srgbClr val="2D559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705" autoAdjust="0"/>
  </p:normalViewPr>
  <p:slideViewPr>
    <p:cSldViewPr>
      <p:cViewPr>
        <p:scale>
          <a:sx n="150" d="100"/>
          <a:sy n="150" d="100"/>
        </p:scale>
        <p:origin x="-504" y="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51163" cy="496888"/>
          </a:xfrm>
          <a:prstGeom prst="rect">
            <a:avLst/>
          </a:prstGeom>
        </p:spPr>
        <p:txBody>
          <a:bodyPr vert="horz" lIns="91377" tIns="45684" rIns="91377" bIns="456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39" y="0"/>
            <a:ext cx="2951162" cy="496888"/>
          </a:xfrm>
          <a:prstGeom prst="rect">
            <a:avLst/>
          </a:prstGeom>
        </p:spPr>
        <p:txBody>
          <a:bodyPr vert="horz" lIns="91377" tIns="45684" rIns="91377" bIns="45684" rtlCol="0"/>
          <a:lstStyle>
            <a:lvl1pPr algn="r">
              <a:defRPr sz="1200"/>
            </a:lvl1pPr>
          </a:lstStyle>
          <a:p>
            <a:fld id="{30DE18C4-8F65-404B-B605-3D79650220A1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458"/>
            <a:ext cx="2951163" cy="496888"/>
          </a:xfrm>
          <a:prstGeom prst="rect">
            <a:avLst/>
          </a:prstGeom>
        </p:spPr>
        <p:txBody>
          <a:bodyPr vert="horz" lIns="91377" tIns="45684" rIns="91377" bIns="456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39" y="9442458"/>
            <a:ext cx="2951162" cy="496888"/>
          </a:xfrm>
          <a:prstGeom prst="rect">
            <a:avLst/>
          </a:prstGeom>
        </p:spPr>
        <p:txBody>
          <a:bodyPr vert="horz" lIns="91377" tIns="45684" rIns="91377" bIns="45684" rtlCol="0" anchor="b"/>
          <a:lstStyle>
            <a:lvl1pPr algn="r">
              <a:defRPr sz="1200"/>
            </a:lvl1pPr>
          </a:lstStyle>
          <a:p>
            <a:fld id="{9D70688A-97EB-4295-9E43-DA69FAA0D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20903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7"/>
            <a:ext cx="2950475" cy="497046"/>
          </a:xfrm>
          <a:prstGeom prst="rect">
            <a:avLst/>
          </a:prstGeom>
        </p:spPr>
        <p:txBody>
          <a:bodyPr vert="horz" lIns="91377" tIns="45684" rIns="91377" bIns="456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46" y="7"/>
            <a:ext cx="2950475" cy="497046"/>
          </a:xfrm>
          <a:prstGeom prst="rect">
            <a:avLst/>
          </a:prstGeom>
        </p:spPr>
        <p:txBody>
          <a:bodyPr vert="horz" lIns="91377" tIns="45684" rIns="91377" bIns="45684" rtlCol="0"/>
          <a:lstStyle>
            <a:lvl1pPr algn="r">
              <a:defRPr sz="1200"/>
            </a:lvl1pPr>
          </a:lstStyle>
          <a:p>
            <a:fld id="{AEB920E7-A825-45FD-B14A-8BB1B2AAD44D}" type="datetimeFigureOut">
              <a:rPr lang="ru-RU" smtClean="0"/>
              <a:t>20.11.2024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77" tIns="45684" rIns="91377" bIns="456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1"/>
            <a:ext cx="5447030" cy="4473416"/>
          </a:xfrm>
          <a:prstGeom prst="rect">
            <a:avLst/>
          </a:prstGeom>
        </p:spPr>
        <p:txBody>
          <a:bodyPr vert="horz" lIns="91377" tIns="45684" rIns="91377" bIns="4568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9" y="9442154"/>
            <a:ext cx="2950475" cy="497046"/>
          </a:xfrm>
          <a:prstGeom prst="rect">
            <a:avLst/>
          </a:prstGeom>
        </p:spPr>
        <p:txBody>
          <a:bodyPr vert="horz" lIns="91377" tIns="45684" rIns="91377" bIns="456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46" y="9442154"/>
            <a:ext cx="2950475" cy="497046"/>
          </a:xfrm>
          <a:prstGeom prst="rect">
            <a:avLst/>
          </a:prstGeom>
        </p:spPr>
        <p:txBody>
          <a:bodyPr vert="horz" lIns="91377" tIns="45684" rIns="91377" bIns="45684" rtlCol="0" anchor="b"/>
          <a:lstStyle>
            <a:lvl1pPr algn="r">
              <a:defRPr sz="1200"/>
            </a:lvl1pPr>
          </a:lstStyle>
          <a:p>
            <a:fld id="{D7B08D29-681A-4BC7-A18B-84CBDFF1E8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31523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08D29-681A-4BC7-A18B-84CBDFF1E868}" type="slidenum">
              <a:rPr lang="ru-RU" smtClean="0"/>
              <a:t>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7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2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E30BA-6451-49DE-A004-45F6BF0B0D05}" type="datetime1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2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F0B8-0792-4891-A888-3D4BFE7DBBA2}" type="datetime1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0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A51C-5584-47F8-8F6F-7E0A17B05736}" type="datetime1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6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2449A-BEEB-4DA7-B8AA-3FADF2E029CC}" type="datetime1">
              <a:rPr lang="ru-RU" smtClean="0"/>
              <a:t>20.11.2024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1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1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D1E29-48F1-43A8-9BA5-A8BF1FBD1337}" type="datetime1">
              <a:rPr lang="ru-RU" smtClean="0"/>
              <a:t>20.11.2024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5101B-A7B3-4EF3-810C-CA79DD906C7B}" type="datetime1">
              <a:rPr lang="ru-RU" smtClean="0"/>
              <a:t>20.11.2024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37E7-CDD0-4C93-9F87-E9FEF4A7F471}" type="datetime1">
              <a:rPr lang="ru-RU" smtClean="0"/>
              <a:t>20.11.2024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7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0981F-BDD6-46F2-9593-E962E37DD88D}" type="datetime1">
              <a:rPr lang="ru-RU" smtClean="0"/>
              <a:t>20.11.2024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F7377-C618-46FF-B7E6-428CDF27EC86}" type="datetime1">
              <a:rPr lang="ru-RU" smtClean="0"/>
              <a:t>20.11.2024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6D2FA-E13E-4333-A720-1D13943D541B}" type="datetime1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6582-7CEC-4B13-B9AA-A3FD7097E28E}" type="datetime1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1AC9750-2F91-4D49-9248-6D1F65305080}" type="datetime1">
              <a:rPr lang="ru-RU" smtClean="0"/>
              <a:t>20.11.2024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F582E19-7E26-41CE-A687-75F13F1DA75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alog.gov.ru/rn27/about_fts/docs/7874095/" TargetMode="Externa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 txBox="1">
            <a:spLocks/>
          </p:cNvSpPr>
          <p:nvPr/>
        </p:nvSpPr>
        <p:spPr>
          <a:xfrm>
            <a:off x="1956777" y="987574"/>
            <a:ext cx="6984775" cy="10801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ts val="5400"/>
              </a:lnSpc>
              <a:spcBef>
                <a:spcPct val="0"/>
              </a:spcBef>
              <a:buNone/>
              <a:defRPr sz="4700" b="1" kern="1200">
                <a:solidFill>
                  <a:srgbClr val="8D8C9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ЗАМЕСТИТЕЛЬ НАЧАЛЬНИКА ОТДЕЛА РЕГИСТРАЦИИ И УЧЕТА НАЛОГОПЛАТЕЛЬЩИКОВ  </a:t>
            </a:r>
          </a:p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УФНС  РОССИИ ПО   РЕСПУБЛИКЕ  ТАТАРСТАН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ФАХРЕТДИНОВ Р.А.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</a:br>
            <a:endParaRPr lang="ru-RU" sz="2700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56" y="2592629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Arial Narrow" panose="020B0606020202030204" pitchFamily="34" charset="0"/>
                <a:cs typeface="Arial" pitchFamily="34" charset="0"/>
              </a:rPr>
              <a:t>«</a:t>
            </a:r>
            <a:r>
              <a:rPr lang="ru-RU" sz="2000" b="1" spc="-1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rPr>
              <a:t>Сервисы ФНС России по регистрации бизнеса и ответственность за фиктивное руководство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»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ru-RU" sz="20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69697" y="4803998"/>
            <a:ext cx="1066800" cy="246888"/>
          </a:xfrm>
        </p:spPr>
        <p:txBody>
          <a:bodyPr/>
          <a:lstStyle/>
          <a:p>
            <a:fld id="{BF582E19-7E26-41CE-A687-75F13F1DA758}" type="slidenum">
              <a:rPr lang="ru-RU" smtClean="0"/>
              <a:t>1</a:t>
            </a:fld>
            <a:endParaRPr lang="ru-RU" dirty="0"/>
          </a:p>
        </p:txBody>
      </p:sp>
      <p:pic>
        <p:nvPicPr>
          <p:cNvPr id="11" name="Рисунок 6" descr="C:\Users\panova_ea\Desktop\ФНС\Новая папка\word\jpg\true-logo-FN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915565"/>
            <a:ext cx="1439986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04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14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ЧТО ВЫБРАТЬ: ОСТАВАТЬСЯ В СТАТУСЕ ИНДИВИДУАЛЬНОГО ПРЕДПРИНИМАТЕЛЯ ИЛИ СОЗДАТЬ ЮРИДИЧЕСКОЕ ЛИЦО</a:t>
            </a:r>
            <a:endParaRPr lang="ru-RU" sz="1400" b="1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460375" y="843557"/>
            <a:ext cx="8216081" cy="4281754"/>
            <a:chOff x="971600" y="843557"/>
            <a:chExt cx="7416824" cy="417646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02" t="4226" r="17098" b="18298"/>
            <a:stretch/>
          </p:blipFill>
          <p:spPr bwMode="auto">
            <a:xfrm>
              <a:off x="971600" y="843557"/>
              <a:ext cx="7416824" cy="4176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6588224" y="4803998"/>
              <a:ext cx="1656184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2" name="Прямая соединительная линия 21"/>
          <p:cNvCxnSpPr/>
          <p:nvPr/>
        </p:nvCxnSpPr>
        <p:spPr>
          <a:xfrm>
            <a:off x="5076056" y="4011910"/>
            <a:ext cx="316835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78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886" y="162547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Государственная онлайн – регистрация бизнеса</a:t>
            </a:r>
            <a:endParaRPr lang="ru-RU" sz="2000" b="1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3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5" y="751012"/>
            <a:ext cx="780886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76256" y="597123"/>
            <a:ext cx="21661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smtClean="0"/>
              <a:t>www.nalog.gov.ru/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41909" y="4227934"/>
            <a:ext cx="1422179" cy="4320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63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Государственная онлайн – регистрация бизнеса</a:t>
            </a:r>
            <a:endParaRPr lang="ru-RU" sz="2000" b="1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4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715045"/>
            <a:ext cx="85324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endParaRPr lang="ru-RU" sz="1200"/>
          </a:p>
          <a:p>
            <a:r>
              <a:rPr lang="ru-RU" sz="1200" smtClean="0"/>
              <a:t>Сервис </a:t>
            </a:r>
            <a:r>
              <a:rPr lang="ru-RU" sz="1200" dirty="0"/>
              <a:t>предназначен для подготовки и направления в электронном виде заявлений на государственную регистрацию юридических лиц и индивидуальных предпринимателей. </a:t>
            </a:r>
            <a:endParaRPr lang="ru-RU" sz="1200" dirty="0" smtClean="0"/>
          </a:p>
          <a:p>
            <a:endParaRPr lang="ru-RU" sz="1200" dirty="0"/>
          </a:p>
          <a:p>
            <a:r>
              <a:rPr lang="ru-RU" sz="1200" dirty="0" smtClean="0"/>
              <a:t>Сервис </a:t>
            </a:r>
            <a:r>
              <a:rPr lang="ru-RU" sz="1200" dirty="0"/>
              <a:t>позволяет заполнить заявления:</a:t>
            </a:r>
          </a:p>
          <a:p>
            <a:r>
              <a:rPr lang="ru-RU" sz="1200" b="1" dirty="0"/>
              <a:t>В отношении юридических лиц</a:t>
            </a:r>
          </a:p>
          <a:p>
            <a:r>
              <a:rPr lang="ru-RU" sz="1200" dirty="0"/>
              <a:t>для государственной регистрации юридического лица при создании;</a:t>
            </a:r>
          </a:p>
          <a:p>
            <a:r>
              <a:rPr lang="ru-RU" sz="1200" dirty="0"/>
              <a:t>для уведомления регистрирующего органа о начале процедуры ликвидации;</a:t>
            </a:r>
          </a:p>
          <a:p>
            <a:r>
              <a:rPr lang="ru-RU" sz="1200" dirty="0"/>
              <a:t>для внесения в ЕГРЮЛ сведений о ликвидаторе/руководителе ликвидационной комиссии;</a:t>
            </a:r>
          </a:p>
          <a:p>
            <a:r>
              <a:rPr lang="ru-RU" sz="1200" dirty="0"/>
              <a:t>для уведомления регистрирующего органа о составлении промежуточного ликвидационного баланса;</a:t>
            </a:r>
          </a:p>
          <a:p>
            <a:r>
              <a:rPr lang="ru-RU" sz="1200" dirty="0"/>
              <a:t>для продления срока ликвидации ООО;</a:t>
            </a:r>
          </a:p>
          <a:p>
            <a:r>
              <a:rPr lang="ru-RU" sz="1200" dirty="0"/>
              <a:t>для уведомления регистрирующего органа о принятии решения об отмене ликвидации;</a:t>
            </a:r>
          </a:p>
          <a:p>
            <a:r>
              <a:rPr lang="ru-RU" sz="1200" dirty="0"/>
              <a:t>для публикации сообщения о ликвидации в журнале «Вестник государственной регистрации»;</a:t>
            </a:r>
          </a:p>
          <a:p>
            <a:r>
              <a:rPr lang="ru-RU" sz="1200" dirty="0"/>
              <a:t>для государственной регистрации ликвидации юридического лица</a:t>
            </a:r>
          </a:p>
          <a:p>
            <a:endParaRPr lang="ru-RU" sz="1200" b="1" dirty="0" smtClean="0"/>
          </a:p>
          <a:p>
            <a:endParaRPr lang="ru-RU" sz="1200" b="1" dirty="0"/>
          </a:p>
          <a:p>
            <a:r>
              <a:rPr lang="ru-RU" sz="1200" b="1" dirty="0" smtClean="0"/>
              <a:t>В </a:t>
            </a:r>
            <a:r>
              <a:rPr lang="ru-RU" sz="1200" b="1" dirty="0"/>
              <a:t>отношении индивидуальных предпринимателей</a:t>
            </a:r>
          </a:p>
          <a:p>
            <a:r>
              <a:rPr lang="ru-RU" sz="1200" dirty="0"/>
              <a:t>для государственной регистрации физического лица в качестве индивидуального предпринимателя;</a:t>
            </a:r>
          </a:p>
          <a:p>
            <a:r>
              <a:rPr lang="ru-RU" sz="1200" dirty="0"/>
              <a:t>для внесения изменений в сведения об индивидуальном предпринимателе в ЕГРИП;</a:t>
            </a:r>
          </a:p>
          <a:p>
            <a:r>
              <a:rPr lang="ru-RU" sz="1200" dirty="0"/>
              <a:t>для прекращения деятельности индивидуального </a:t>
            </a:r>
            <a:r>
              <a:rPr lang="ru-RU" sz="1200" dirty="0" smtClean="0"/>
              <a:t>предпринимателя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551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Эксперимент: </a:t>
            </a:r>
            <a:r>
              <a:rPr lang="ru-RU" sz="2000" b="1" spc="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itchFamily="34" charset="0"/>
              </a:rPr>
              <a:t>СТАРТ БИЗНЕСА ОНЛАЙН</a:t>
            </a:r>
            <a:endParaRPr lang="ru-RU" sz="2000" b="1" spc="0" dirty="0">
              <a:solidFill>
                <a:srgbClr val="FF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5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eups.tax.nalog.ru/Session/58056-ANXsW6w852jP9ZHQu7Ra-apnlimg/MIME/INBOX-MM-1/2483-01-01-R/1306871730888946@wjdchmct5l2sqvhb.sas.yp-c.yandex.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6" t="4370" r="22265" b="20326"/>
          <a:stretch/>
        </p:blipFill>
        <p:spPr bwMode="auto">
          <a:xfrm>
            <a:off x="-34330" y="1003548"/>
            <a:ext cx="4873244" cy="411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5" descr="http://eups.tax.nalog.ru/Session/58056-ANXsW6w852jP9ZHQu7Ra-apnlimg/MIME/INBOX-MM-1/2483-01-01-R/1306841730888946@wjdchmct5l2sqvhb.sas.yp-c.yandex.ne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1" t="9402" r="37357" b="59068"/>
          <a:stretch/>
        </p:blipFill>
        <p:spPr bwMode="auto">
          <a:xfrm>
            <a:off x="4838914" y="837510"/>
            <a:ext cx="4305086" cy="233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AutoShape 8" descr="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7" t="45795" r="35409" b="11696"/>
          <a:stretch/>
        </p:blipFill>
        <p:spPr bwMode="auto">
          <a:xfrm>
            <a:off x="4838914" y="3226653"/>
            <a:ext cx="3733520" cy="189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113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Эксперимент: </a:t>
            </a:r>
            <a:r>
              <a:rPr lang="ru-RU" sz="2000" b="1" spc="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itchFamily="34" charset="0"/>
              </a:rPr>
              <a:t>СТАРТ БИЗНЕСА ОНЛАЙН - участники</a:t>
            </a:r>
            <a:endParaRPr lang="ru-RU" sz="2000" b="1" spc="0" dirty="0">
              <a:solidFill>
                <a:srgbClr val="FF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6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eups.tax.nalog.ru/Session/58056-ANXsW6w852jP9ZHQu7Ra-apnlimg/MIME/INBOX-MM-1/2483-01-01-R/1306871730888946@wjdchmct5l2sqvhb.sas.yp-c.yandex.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5" descr="http://eups.tax.nalog.ru/Session/58056-ANXsW6w852jP9ZHQu7Ra-apnlimg/MIME/INBOX-MM-1/2483-01-01-R/1306841730888946@wjdchmct5l2sqvhb.sas.yp-c.yandex.ne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Изображени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50" t="32469" r="25000" b="25015"/>
          <a:stretch/>
        </p:blipFill>
        <p:spPr bwMode="auto">
          <a:xfrm>
            <a:off x="0" y="1109440"/>
            <a:ext cx="7868981" cy="403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250" y="3723878"/>
            <a:ext cx="1286951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7" t="35770" r="28125" b="32115"/>
          <a:stretch/>
        </p:blipFill>
        <p:spPr bwMode="auto">
          <a:xfrm>
            <a:off x="7380312" y="4443958"/>
            <a:ext cx="1253889" cy="510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люс 6"/>
          <p:cNvSpPr/>
          <p:nvPr/>
        </p:nvSpPr>
        <p:spPr>
          <a:xfrm>
            <a:off x="7128284" y="3849892"/>
            <a:ext cx="216024" cy="252028"/>
          </a:xfrm>
          <a:prstGeom prst="mathPl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люс 19"/>
          <p:cNvSpPr/>
          <p:nvPr/>
        </p:nvSpPr>
        <p:spPr>
          <a:xfrm>
            <a:off x="7131226" y="4573270"/>
            <a:ext cx="216024" cy="252028"/>
          </a:xfrm>
          <a:prstGeom prst="mathPl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64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ТИПОВОЙ УСТАВ - </a:t>
            </a:r>
            <a:r>
              <a:rPr lang="ru-RU" sz="1400" b="1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Приказ Минэкономразвития России от 01.08.2018 </a:t>
            </a:r>
            <a:r>
              <a:rPr lang="ru-RU" sz="14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№ 411</a:t>
            </a:r>
            <a:endParaRPr lang="ru-RU" sz="1400" b="1" spc="0" dirty="0">
              <a:solidFill>
                <a:srgbClr val="FF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7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eups.tax.nalog.ru/Session/58056-ANXsW6w852jP9ZHQu7Ra-apnlimg/MIME/INBOX-MM-1/2483-01-01-R/1306871730888946@wjdchmct5l2sqvhb.sas.yp-c.yandex.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5" descr="http://eups.tax.nalog.ru/Session/58056-ANXsW6w852jP9ZHQu7Ra-apnlimg/MIME/INBOX-MM-1/2483-01-01-R/1306841730888946@wjdchmct5l2sqvhb.sas.yp-c.yandex.ne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Изображени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eups.tax.nalog.ru/Session/58056-ANXsW6w852jP9ZHQu7Ra-apnlimg/MIME/INBOX-MM-1/2490-01-01-R/19600651730901277@uavr5stirj7omcn7.iva.yp-c.yandex.ne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3" y="926325"/>
            <a:ext cx="7277684" cy="4093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2843808" y="2931790"/>
            <a:ext cx="122413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78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ТИПОВОЙ УСТАВ - </a:t>
            </a:r>
            <a:r>
              <a:rPr lang="ru-RU" sz="1400" dirty="0"/>
              <a:t>Преимущества</a:t>
            </a:r>
            <a:endParaRPr lang="ru-RU" sz="1400" b="1" spc="0" dirty="0">
              <a:solidFill>
                <a:srgbClr val="FF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8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eups.tax.nalog.ru/Session/58056-ANXsW6w852jP9ZHQu7Ra-apnlimg/MIME/INBOX-MM-1/2483-01-01-R/1306871730888946@wjdchmct5l2sqvhb.sas.yp-c.yandex.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5" descr="http://eups.tax.nalog.ru/Session/58056-ANXsW6w852jP9ZHQu7Ra-apnlimg/MIME/INBOX-MM-1/2483-01-01-R/1306841730888946@wjdchmct5l2sqvhb.sas.yp-c.yandex.ne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Изображени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eups.tax.nalog.ru/Session/58056-ANXsW6w852jP9ZHQu7Ra-apnlimg/MIME/INBOX-MM-1/2490-01-01-R/19600651730901277@uavr5stirj7omcn7.iva.yp-c.yandex.ne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43776" y="948497"/>
            <a:ext cx="828092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/>
              <a:t>Преимущества использования типового устава:</a:t>
            </a:r>
          </a:p>
          <a:p>
            <a:pPr algn="just"/>
            <a:r>
              <a:rPr lang="ru-RU" sz="1700" dirty="0" smtClean="0"/>
              <a:t>- </a:t>
            </a:r>
            <a:r>
              <a:rPr lang="ru-RU" sz="1700" dirty="0"/>
              <a:t>100% готовность – в нём ничего не нужно доделывать, «взял и выбрал»;</a:t>
            </a:r>
          </a:p>
          <a:p>
            <a:pPr algn="just"/>
            <a:r>
              <a:rPr lang="ru-RU" sz="1700" dirty="0"/>
              <a:t>- Бесплатный – этот устав точно за 0 рублей;</a:t>
            </a:r>
          </a:p>
          <a:p>
            <a:pPr algn="just"/>
            <a:r>
              <a:rPr lang="ru-RU" sz="1700" dirty="0"/>
              <a:t>- Экономичный – не нужно платить пошлину, чтобы заказывать копию устава, он будет в постоянном доступе на официальном сайте ФНС России;</a:t>
            </a:r>
          </a:p>
          <a:p>
            <a:pPr algn="just"/>
            <a:r>
              <a:rPr lang="ru-RU" sz="1700" dirty="0"/>
              <a:t>- Обезличенный – в тексте типового устава нет названия компании, места нахождения и размера уставного капитала (эти данные указываются в протоколах учредителей, заявлениях на регистрацию и ЕГРЮЛ), соответственно, при изменении данных сведений вносить изменения в устав не потребуется;</a:t>
            </a:r>
          </a:p>
          <a:p>
            <a:pPr algn="just"/>
            <a:r>
              <a:rPr lang="ru-RU" sz="1700" dirty="0"/>
              <a:t>- Лёгкий – не нужно подавать на регистрацию в налоговый орган;</a:t>
            </a:r>
          </a:p>
          <a:p>
            <a:pPr algn="just"/>
            <a:r>
              <a:rPr lang="ru-RU" sz="1700" dirty="0"/>
              <a:t>- Небумажный – его не нужно специально хранить и просто не получится потерять;</a:t>
            </a:r>
          </a:p>
          <a:p>
            <a:pPr algn="just"/>
            <a:r>
              <a:rPr lang="ru-RU" sz="1700" dirty="0"/>
              <a:t>- Узаконенный – типовые уставы утверждены уполномоченным органом – Министерством экономического развития (</a:t>
            </a:r>
            <a:r>
              <a:rPr lang="ru-RU" sz="1700" dirty="0">
                <a:hlinkClick r:id="rId5"/>
              </a:rPr>
              <a:t>Приказ от 01.08.2018 № 411</a:t>
            </a:r>
            <a:r>
              <a:rPr lang="ru-RU" sz="17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994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ОТВЕТСТВЕННОСТЬ </a:t>
            </a:r>
            <a:r>
              <a:rPr lang="ru-RU" sz="2000" b="1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ЗА ФИКТИВНОЕ РУКОВОДСТВО</a:t>
            </a: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9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eups.tax.nalog.ru/Session/58056-ANXsW6w852jP9ZHQu7Ra-apnlimg/MIME/INBOX-MM-1/2483-01-01-R/1306871730888946@wjdchmct5l2sqvhb.sas.yp-c.yandex.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5" descr="http://eups.tax.nalog.ru/Session/58056-ANXsW6w852jP9ZHQu7Ra-apnlimg/MIME/INBOX-MM-1/2483-01-01-R/1306841730888946@wjdchmct5l2sqvhb.sas.yp-c.yandex.ne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Изображени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eups.tax.nalog.ru/Session/58056-ANXsW6w852jP9ZHQu7Ra-apnlimg/MIME/INBOX-MM-1/2490-01-01-R/19600651730901277@uavr5stirj7omcn7.iva.yp-c.yandex.ne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6" r="10471"/>
          <a:stretch/>
        </p:blipFill>
        <p:spPr bwMode="auto">
          <a:xfrm>
            <a:off x="1121467" y="691472"/>
            <a:ext cx="6798481" cy="437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74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ОТВЕТСТВЕННОСТЬ </a:t>
            </a:r>
            <a:r>
              <a:rPr lang="ru-RU" sz="2000" b="1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ЗА ФИКТИВНОЕ </a:t>
            </a:r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РУКОВОДСТВО - БУКЛЕТ</a:t>
            </a:r>
            <a:endParaRPr lang="ru-RU" sz="2000" b="1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10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eups.tax.nalog.ru/Session/58056-ANXsW6w852jP9ZHQu7Ra-apnlimg/MIME/INBOX-MM-1/2483-01-01-R/1306871730888946@wjdchmct5l2sqvhb.sas.yp-c.yandex.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5" descr="http://eups.tax.nalog.ru/Session/58056-ANXsW6w852jP9ZHQu7Ra-apnlimg/MIME/INBOX-MM-1/2483-01-01-R/1306841730888946@wjdchmct5l2sqvhb.sas.yp-c.yandex.ne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Изображени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eups.tax.nalog.ru/Session/58056-ANXsW6w852jP9ZHQu7Ra-apnlimg/MIME/INBOX-MM-1/2490-01-01-R/19600651730901277@uavr5stirj7omcn7.iva.yp-c.yandex.ne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91472"/>
            <a:ext cx="4357662" cy="43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73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>
            <a:extLst>
              <a:ext uri="{FF2B5EF4-FFF2-40B4-BE49-F238E27FC236}">
                <a16:creationId xmlns:a16="http://schemas.microsoft.com/office/drawing/2014/main" xmlns="" id="{E828C494-E5A3-4558-8925-50F3A1116B9A}"/>
              </a:ext>
            </a:extLst>
          </p:cNvPr>
          <p:cNvSpPr/>
          <p:nvPr/>
        </p:nvSpPr>
        <p:spPr>
          <a:xfrm>
            <a:off x="5467" y="7472"/>
            <a:ext cx="2232000" cy="684000"/>
          </a:xfrm>
          <a:prstGeom prst="rect">
            <a:avLst/>
          </a:prstGeom>
          <a:solidFill>
            <a:srgbClr val="FCFCFC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60338"/>
            <a:ext cx="7231785" cy="742950"/>
          </a:xfrm>
        </p:spPr>
        <p:txBody>
          <a:bodyPr>
            <a:noAutofit/>
          </a:bodyPr>
          <a:lstStyle/>
          <a:p>
            <a:r>
              <a:rPr lang="ru-RU" sz="2000" b="1" spc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ОТВЕТСТВЕННОСТЬ </a:t>
            </a:r>
            <a:r>
              <a:rPr lang="ru-RU" sz="2000" b="1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ЗА ФИКТИВНОЕ РУКОВОДСТВО</a:t>
            </a:r>
          </a:p>
        </p:txBody>
      </p:sp>
      <p:pic>
        <p:nvPicPr>
          <p:cNvPr id="4" name="Graphic 9">
            <a:extLst>
              <a:ext uri="{FF2B5EF4-FFF2-40B4-BE49-F238E27FC236}">
                <a16:creationId xmlns:a16="http://schemas.microsoft.com/office/drawing/2014/main" xmlns="" id="{BCFD1AC2-F978-4AC8-9B96-B544DA19A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7504" y="141514"/>
            <a:ext cx="1800000" cy="549957"/>
          </a:xfrm>
          <a:prstGeom prst="rect">
            <a:avLst/>
          </a:prstGeom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631931" y="4862941"/>
            <a:ext cx="360040" cy="246888"/>
          </a:xfrm>
        </p:spPr>
        <p:txBody>
          <a:bodyPr/>
          <a:lstStyle/>
          <a:p>
            <a:fld id="{BF582E19-7E26-41CE-A687-75F13F1DA758}" type="slidenum">
              <a:rPr lang="ru-RU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11</a:t>
            </a:fld>
            <a:endParaRPr lang="ru-RU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AutoShape 2" descr="http://eups.tax.nalog.ru/Session/58056-ANXsW6w852jP9ZHQu7Ra-apnlimg/MIME/INBOX-MM-1/2484-01-01-R/19150281730890740@mail-sendbernar-production-main-27.myt.yp-c.yandex.ne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://eups.tax.nalog.ru/Session/58056-ANXsW6w852jP9ZHQu7Ra-apnlimg/MIME/INBOX-MM-1/2483-01-01-R/1306871730888946@wjdchmct5l2sqvhb.sas.yp-c.yandex.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5" descr="http://eups.tax.nalog.ru/Session/58056-ANXsW6w852jP9ZHQu7Ra-apnlimg/MIME/INBOX-MM-1/2483-01-01-R/1306841730888946@wjdchmct5l2sqvhb.sas.yp-c.yandex.ne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Изображение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Изображение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://eups.tax.nalog.ru/Session/58056-ANXsW6w852jP9ZHQu7Ra-apnlimg/MIME/INBOX-MM-1/2490-01-01-R/19600651730901277@uavr5stirj7omcn7.iva.yp-c.yandex.net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0" t="2527" r="37264" b="54202"/>
          <a:stretch/>
        </p:blipFill>
        <p:spPr bwMode="auto">
          <a:xfrm>
            <a:off x="432590" y="922338"/>
            <a:ext cx="4331126" cy="4019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24" t="45797" r="38303" b="17642"/>
          <a:stretch/>
        </p:blipFill>
        <p:spPr bwMode="auto">
          <a:xfrm>
            <a:off x="4958215" y="918877"/>
            <a:ext cx="4020279" cy="347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97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21808</TotalTime>
  <Words>387</Words>
  <Application>Microsoft Office PowerPoint</Application>
  <PresentationFormat>Экран (16:9)</PresentationFormat>
  <Paragraphs>63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Ясность</vt:lpstr>
      <vt:lpstr>Презентация PowerPoint</vt:lpstr>
      <vt:lpstr>ЧТО ВЫБРАТЬ: ОСТАВАТЬСЯ В СТАТУСЕ ИНДИВИДУАЛЬНОГО ПРЕДПРИНИМАТЕЛЯ ИЛИ СОЗДАТЬ ЮРИДИЧЕСКОЕ ЛИЦО</vt:lpstr>
      <vt:lpstr>Государственная онлайн – регистрация бизнеса</vt:lpstr>
      <vt:lpstr>Государственная онлайн – регистрация бизнеса</vt:lpstr>
      <vt:lpstr>Эксперимент: СТАРТ БИЗНЕСА ОНЛАЙН</vt:lpstr>
      <vt:lpstr>Эксперимент: СТАРТ БИЗНЕСА ОНЛАЙН - участники</vt:lpstr>
      <vt:lpstr>ТИПОВОЙ УСТАВ - Приказ Минэкономразвития России от 01.08.2018 № 411</vt:lpstr>
      <vt:lpstr>ТИПОВОЙ УСТАВ - Преимущества</vt:lpstr>
      <vt:lpstr>ОТВЕТСТВЕННОСТЬ ЗА ФИКТИВНОЕ РУКОВОДСТВО</vt:lpstr>
      <vt:lpstr>ОТВЕТСТВЕННОСТЬ ЗА ФИКТИВНОЕ РУКОВОДСТВО - БУКЛЕТ</vt:lpstr>
      <vt:lpstr>ОТВЕТСТВЕННОСТЬ ЗА ФИКТИВНОЕ РУКОВОДСТВО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Коротихина Наталья Викторовна</dc:creator>
  <cp:lastModifiedBy>Тифорова Марина Ивановна</cp:lastModifiedBy>
  <cp:revision>1082</cp:revision>
  <cp:lastPrinted>2024-11-07T07:08:04Z</cp:lastPrinted>
  <dcterms:created xsi:type="dcterms:W3CDTF">2023-10-10T13:24:40Z</dcterms:created>
  <dcterms:modified xsi:type="dcterms:W3CDTF">2024-11-20T11:57:36Z</dcterms:modified>
</cp:coreProperties>
</file>