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03" r:id="rId2"/>
    <p:sldId id="343" r:id="rId3"/>
    <p:sldId id="355" r:id="rId4"/>
    <p:sldId id="344" r:id="rId5"/>
    <p:sldId id="346" r:id="rId6"/>
    <p:sldId id="348" r:id="rId7"/>
    <p:sldId id="353" r:id="rId8"/>
    <p:sldId id="349" r:id="rId9"/>
    <p:sldId id="347" r:id="rId10"/>
    <p:sldId id="354" r:id="rId11"/>
  </p:sldIdLst>
  <p:sldSz cx="9144000" cy="5715000" type="screen16x1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006600"/>
    <a:srgbClr val="DDE9F7"/>
    <a:srgbClr val="FFCCCC"/>
    <a:srgbClr val="FFFFBD"/>
    <a:srgbClr val="FFFFB3"/>
    <a:srgbClr val="EDCCCB"/>
    <a:srgbClr val="EAC5C4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5881" autoAdjust="0"/>
  </p:normalViewPr>
  <p:slideViewPr>
    <p:cSldViewPr>
      <p:cViewPr varScale="1">
        <p:scale>
          <a:sx n="141" d="100"/>
          <a:sy n="141" d="100"/>
        </p:scale>
        <p:origin x="-774" y="-9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-144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411"/>
          </a:xfrm>
          <a:prstGeom prst="rect">
            <a:avLst/>
          </a:prstGeom>
        </p:spPr>
        <p:txBody>
          <a:bodyPr vert="horz" lIns="91534" tIns="45769" rIns="91534" bIns="4576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0"/>
            <a:ext cx="2945659" cy="496411"/>
          </a:xfrm>
          <a:prstGeom prst="rect">
            <a:avLst/>
          </a:prstGeom>
        </p:spPr>
        <p:txBody>
          <a:bodyPr vert="horz" lIns="91534" tIns="45769" rIns="91534" bIns="45769" rtlCol="0"/>
          <a:lstStyle>
            <a:lvl1pPr algn="r">
              <a:defRPr sz="1200"/>
            </a:lvl1pPr>
          </a:lstStyle>
          <a:p>
            <a:fld id="{6AEAD591-307F-417E-89B2-46B0DD809636}" type="datetimeFigureOut">
              <a:rPr lang="ru-RU" smtClean="0"/>
              <a:t>10.12.2021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34" tIns="45769" rIns="91534" bIns="4576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34" tIns="45769" rIns="91534" bIns="4576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30091"/>
            <a:ext cx="2945659" cy="496411"/>
          </a:xfrm>
          <a:prstGeom prst="rect">
            <a:avLst/>
          </a:prstGeom>
        </p:spPr>
        <p:txBody>
          <a:bodyPr vert="horz" lIns="91534" tIns="45769" rIns="91534" bIns="4576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1"/>
            <a:ext cx="2945659" cy="496411"/>
          </a:xfrm>
          <a:prstGeom prst="rect">
            <a:avLst/>
          </a:prstGeom>
        </p:spPr>
        <p:txBody>
          <a:bodyPr vert="horz" lIns="91534" tIns="45769" rIns="91534" bIns="45769" rtlCol="0" anchor="b"/>
          <a:lstStyle>
            <a:lvl1pPr algn="r">
              <a:defRPr sz="1200"/>
            </a:lvl1pPr>
          </a:lstStyle>
          <a:p>
            <a:fld id="{D593B95B-4C24-4E5C-B701-14EEA2C388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050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064">
              <a:defRPr/>
            </a:pPr>
            <a:fld id="{3DCD607D-6DB4-4588-82CA-05EC035ADA58}" type="slidenum">
              <a:rPr lang="ru-RU">
                <a:solidFill>
                  <a:prstClr val="black"/>
                </a:solidFill>
                <a:latin typeface="Calibri"/>
              </a:rPr>
              <a:pPr defTabSz="914064">
                <a:defRPr/>
              </a:pPr>
              <a:t>1</a:t>
            </a:fld>
            <a:endParaRPr lang="ru-R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066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326"/>
            <a:ext cx="9142412" cy="571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03076"/>
            <a:ext cx="7772400" cy="1225021"/>
          </a:xfrm>
        </p:spPr>
        <p:txBody>
          <a:bodyPr>
            <a:normAutofit/>
          </a:bodyPr>
          <a:lstStyle>
            <a:lvl1pPr>
              <a:defRPr sz="375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54862"/>
            <a:ext cx="6400800" cy="1460500"/>
          </a:xfrm>
        </p:spPr>
        <p:txBody>
          <a:bodyPr>
            <a:normAutofit/>
          </a:bodyPr>
          <a:lstStyle>
            <a:lvl1pPr marL="0" indent="0" algn="ctr">
              <a:buNone/>
              <a:defRPr sz="2100" b="0">
                <a:solidFill>
                  <a:schemeClr val="bg1"/>
                </a:solidFill>
                <a:latin typeface="+mj-lt"/>
              </a:defRPr>
            </a:lvl1pPr>
            <a:lvl2pPr marL="342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8438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30" indent="0">
              <a:buNone/>
              <a:defRPr sz="2100"/>
            </a:lvl2pPr>
            <a:lvl3pPr marL="685662" indent="0">
              <a:buNone/>
              <a:defRPr sz="1800"/>
            </a:lvl3pPr>
            <a:lvl4pPr marL="1028493" indent="0">
              <a:buNone/>
              <a:defRPr sz="1500"/>
            </a:lvl4pPr>
            <a:lvl5pPr marL="1371324" indent="0">
              <a:buNone/>
              <a:defRPr sz="1500"/>
            </a:lvl5pPr>
            <a:lvl6pPr marL="1714154" indent="0">
              <a:buNone/>
              <a:defRPr sz="1500"/>
            </a:lvl6pPr>
            <a:lvl7pPr marL="2056985" indent="0">
              <a:buNone/>
              <a:defRPr sz="1500"/>
            </a:lvl7pPr>
            <a:lvl8pPr marL="2399816" indent="0">
              <a:buNone/>
              <a:defRPr sz="1500"/>
            </a:lvl8pPr>
            <a:lvl9pPr marL="2742647" indent="0">
              <a:buNone/>
              <a:defRPr sz="15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050"/>
            </a:lvl1pPr>
            <a:lvl2pPr marL="342830" indent="0">
              <a:buNone/>
              <a:defRPr sz="900"/>
            </a:lvl2pPr>
            <a:lvl3pPr marL="685662" indent="0">
              <a:buNone/>
              <a:defRPr sz="750"/>
            </a:lvl3pPr>
            <a:lvl4pPr marL="1028493" indent="0">
              <a:buNone/>
              <a:defRPr sz="675"/>
            </a:lvl4pPr>
            <a:lvl5pPr marL="1371324" indent="0">
              <a:buNone/>
              <a:defRPr sz="675"/>
            </a:lvl5pPr>
            <a:lvl6pPr marL="1714154" indent="0">
              <a:buNone/>
              <a:defRPr sz="675"/>
            </a:lvl6pPr>
            <a:lvl7pPr marL="2056985" indent="0">
              <a:buNone/>
              <a:defRPr sz="675"/>
            </a:lvl7pPr>
            <a:lvl8pPr marL="2399816" indent="0">
              <a:buNone/>
              <a:defRPr sz="675"/>
            </a:lvl8pPr>
            <a:lvl9pPr marL="2742647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33E6-6B9D-45C5-80AC-9FEA02D3D99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319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6BC9E-C8DB-4E98-B502-6E40796A294F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825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449" y="252678"/>
            <a:ext cx="2405063" cy="53763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52678"/>
            <a:ext cx="7065962" cy="53763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0E4C7-E392-431E-BAA7-5DECF0DD72B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323"/>
            <a:ext cx="9142412" cy="571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/>
        </p:nvSpPr>
        <p:spPr>
          <a:xfrm>
            <a:off x="5926139" y="4273021"/>
            <a:ext cx="923925" cy="313532"/>
          </a:xfrm>
          <a:prstGeom prst="rect">
            <a:avLst/>
          </a:prstGeom>
          <a:noFill/>
        </p:spPr>
        <p:txBody>
          <a:bodyPr lIns="60110" tIns="30056" rIns="60110" bIns="3005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7" y="1339064"/>
            <a:ext cx="7320689" cy="4024378"/>
          </a:xfrm>
        </p:spPr>
        <p:txBody>
          <a:bodyPr/>
          <a:lstStyle>
            <a:lvl1pPr marL="238975" indent="0">
              <a:buFontTx/>
              <a:buNone/>
              <a:defRPr b="1">
                <a:latin typeface="+mj-lt"/>
              </a:defRPr>
            </a:lvl1pPr>
            <a:lvl2pPr marL="236888" indent="2087">
              <a:defRPr>
                <a:latin typeface="+mj-lt"/>
              </a:defRPr>
            </a:lvl2pPr>
            <a:lvl3pPr marL="413249" indent="-171144">
              <a:tabLst/>
              <a:defRPr>
                <a:latin typeface="+mj-lt"/>
              </a:defRPr>
            </a:lvl3pPr>
            <a:lvl4pPr marL="0" indent="236888">
              <a:lnSpc>
                <a:spcPts val="1184"/>
              </a:lnSpc>
              <a:spcBef>
                <a:spcPts val="263"/>
              </a:spcBef>
              <a:defRPr>
                <a:latin typeface="+mj-lt"/>
              </a:defRPr>
            </a:lvl4pPr>
            <a:lvl5pPr>
              <a:lnSpc>
                <a:spcPts val="1184"/>
              </a:lnSpc>
              <a:spcBef>
                <a:spcPts val="263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417576"/>
            <a:ext cx="7337192" cy="921503"/>
          </a:xfrm>
        </p:spPr>
        <p:txBody>
          <a:bodyPr/>
          <a:lstStyle>
            <a:lvl1pPr marL="0" marR="0" indent="0" defTabSz="6856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525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AAC7B-5B8F-42B3-88A7-3F729EE16277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44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8"/>
            <a:ext cx="9142413" cy="5713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7" y="1339064"/>
            <a:ext cx="7320689" cy="4024378"/>
          </a:xfrm>
        </p:spPr>
        <p:txBody>
          <a:bodyPr/>
          <a:lstStyle>
            <a:lvl1pPr marL="238975" indent="0">
              <a:buFontTx/>
              <a:buNone/>
              <a:defRPr b="1">
                <a:latin typeface="+mj-lt"/>
              </a:defRPr>
            </a:lvl1pPr>
            <a:lvl2pPr marL="238975" indent="0">
              <a:defRPr>
                <a:latin typeface="+mj-lt"/>
              </a:defRPr>
            </a:lvl2pPr>
            <a:lvl3pPr marL="413249" indent="-171144">
              <a:defRPr>
                <a:latin typeface="+mj-lt"/>
              </a:defRPr>
            </a:lvl3pPr>
            <a:lvl4pPr marL="0" indent="236888">
              <a:defRPr>
                <a:latin typeface="+mj-lt"/>
              </a:defRPr>
            </a:lvl4pPr>
            <a:lvl5pPr marL="943376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7" y="417576"/>
            <a:ext cx="7337901" cy="921503"/>
          </a:xfrm>
        </p:spPr>
        <p:txBody>
          <a:bodyPr/>
          <a:lstStyle>
            <a:lvl1pPr marL="0" marR="0" indent="0" defTabSz="6856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525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35318-44FE-42B3-B076-75DF83B42F6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01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7"/>
            <a:ext cx="9142413" cy="571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47" y="843755"/>
            <a:ext cx="7320689" cy="1687192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47" y="2858100"/>
            <a:ext cx="7320689" cy="2505337"/>
          </a:xfrm>
        </p:spPr>
        <p:txBody>
          <a:bodyPr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3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6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49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32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15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698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39981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264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ADFE3-7A53-4F7F-A028-F1C18AD9DB6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96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323"/>
            <a:ext cx="9142412" cy="571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417557"/>
            <a:ext cx="7337192" cy="92150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6" y="1339062"/>
            <a:ext cx="3620764" cy="39131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50" y="1339062"/>
            <a:ext cx="3644897" cy="39131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C476B-D5B1-4B47-946C-59DED4F891C3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92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4" y="417556"/>
            <a:ext cx="7864166" cy="92150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53" y="1339060"/>
            <a:ext cx="3674753" cy="47333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30" indent="0">
              <a:buNone/>
              <a:defRPr sz="1500" b="1"/>
            </a:lvl2pPr>
            <a:lvl3pPr marL="685662" indent="0">
              <a:buNone/>
              <a:defRPr sz="1350" b="1"/>
            </a:lvl3pPr>
            <a:lvl4pPr marL="1028493" indent="0">
              <a:buNone/>
              <a:defRPr sz="1200" b="1"/>
            </a:lvl4pPr>
            <a:lvl5pPr marL="1371324" indent="0">
              <a:buNone/>
              <a:defRPr sz="1200" b="1"/>
            </a:lvl5pPr>
            <a:lvl6pPr marL="1714154" indent="0">
              <a:buNone/>
              <a:defRPr sz="1200" b="1"/>
            </a:lvl6pPr>
            <a:lvl7pPr marL="2056985" indent="0">
              <a:buNone/>
              <a:defRPr sz="1200" b="1"/>
            </a:lvl7pPr>
            <a:lvl8pPr marL="2399816" indent="0">
              <a:buNone/>
              <a:defRPr sz="1200" b="1"/>
            </a:lvl8pPr>
            <a:lvl9pPr marL="2742647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53" y="1812397"/>
            <a:ext cx="3674753" cy="355104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100" y="1339060"/>
            <a:ext cx="3587825" cy="47333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30" indent="0">
              <a:buNone/>
              <a:defRPr sz="1500" b="1"/>
            </a:lvl2pPr>
            <a:lvl3pPr marL="685662" indent="0">
              <a:buNone/>
              <a:defRPr sz="1350" b="1"/>
            </a:lvl3pPr>
            <a:lvl4pPr marL="1028493" indent="0">
              <a:buNone/>
              <a:defRPr sz="1200" b="1"/>
            </a:lvl4pPr>
            <a:lvl5pPr marL="1371324" indent="0">
              <a:buNone/>
              <a:defRPr sz="1200" b="1"/>
            </a:lvl5pPr>
            <a:lvl6pPr marL="1714154" indent="0">
              <a:buNone/>
              <a:defRPr sz="1200" b="1"/>
            </a:lvl6pPr>
            <a:lvl7pPr marL="2056985" indent="0">
              <a:buNone/>
              <a:defRPr sz="1200" b="1"/>
            </a:lvl7pPr>
            <a:lvl8pPr marL="2399816" indent="0">
              <a:buNone/>
              <a:defRPr sz="1200" b="1"/>
            </a:lvl8pPr>
            <a:lvl9pPr marL="2742647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100" y="1823415"/>
            <a:ext cx="3587825" cy="354002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CCA25-9ADD-4817-A661-78CBB166EE2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956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323"/>
            <a:ext cx="9142412" cy="571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417557"/>
            <a:ext cx="7864166" cy="92150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CC72F-CCD3-496E-9960-2ACE0AAD8025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407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1" y="4893469"/>
            <a:ext cx="566738" cy="545042"/>
          </a:xfrm>
        </p:spPr>
        <p:txBody>
          <a:bodyPr/>
          <a:lstStyle>
            <a:lvl1pPr algn="ctr">
              <a:defRPr sz="18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6BEFDE15-84C4-4FBA-8A92-D44ADA243BA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95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7542"/>
            <a:ext cx="3008313" cy="96837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61"/>
            <a:ext cx="5111750" cy="487759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195920"/>
            <a:ext cx="3008313" cy="3909219"/>
          </a:xfrm>
        </p:spPr>
        <p:txBody>
          <a:bodyPr/>
          <a:lstStyle>
            <a:lvl1pPr marL="0" indent="0">
              <a:buNone/>
              <a:defRPr sz="1050"/>
            </a:lvl1pPr>
            <a:lvl2pPr marL="342830" indent="0">
              <a:buNone/>
              <a:defRPr sz="900"/>
            </a:lvl2pPr>
            <a:lvl3pPr marL="685662" indent="0">
              <a:buNone/>
              <a:defRPr sz="750"/>
            </a:lvl3pPr>
            <a:lvl4pPr marL="1028493" indent="0">
              <a:buNone/>
              <a:defRPr sz="675"/>
            </a:lvl4pPr>
            <a:lvl5pPr marL="1371324" indent="0">
              <a:buNone/>
              <a:defRPr sz="675"/>
            </a:lvl5pPr>
            <a:lvl6pPr marL="1714154" indent="0">
              <a:buNone/>
              <a:defRPr sz="675"/>
            </a:lvl6pPr>
            <a:lvl7pPr marL="2056985" indent="0">
              <a:buNone/>
              <a:defRPr sz="675"/>
            </a:lvl7pPr>
            <a:lvl8pPr marL="2399816" indent="0">
              <a:buNone/>
              <a:defRPr sz="675"/>
            </a:lvl8pPr>
            <a:lvl9pPr marL="2742647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63D4F-9A63-4A1B-A268-07038B2D0C1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896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408782"/>
            <a:ext cx="7343775" cy="92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7891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333500"/>
            <a:ext cx="7343775" cy="4029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7123"/>
            <a:ext cx="2133600" cy="304271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7123"/>
            <a:ext cx="2895600" cy="304271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2" y="5035185"/>
            <a:ext cx="619125" cy="526521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>
            <a:lvl1pPr algn="ctr">
              <a:lnSpc>
                <a:spcPts val="1578"/>
              </a:lnSpc>
              <a:defRPr sz="18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765679-BEBA-4483-A580-85B94F47C386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80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684593" rtl="0" fontAlgn="base">
        <a:lnSpc>
          <a:spcPts val="3422"/>
        </a:lnSpc>
        <a:spcBef>
          <a:spcPct val="0"/>
        </a:spcBef>
        <a:spcAft>
          <a:spcPct val="0"/>
        </a:spcAft>
        <a:defRPr sz="2775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684593" rtl="0" fontAlgn="base">
        <a:lnSpc>
          <a:spcPts val="3422"/>
        </a:lnSpc>
        <a:spcBef>
          <a:spcPct val="0"/>
        </a:spcBef>
        <a:spcAft>
          <a:spcPct val="0"/>
        </a:spcAft>
        <a:defRPr sz="2775" b="1">
          <a:solidFill>
            <a:srgbClr val="005AA9"/>
          </a:solidFill>
          <a:latin typeface="Calibri" pitchFamily="34" charset="0"/>
        </a:defRPr>
      </a:lvl2pPr>
      <a:lvl3pPr algn="l" defTabSz="684593" rtl="0" fontAlgn="base">
        <a:lnSpc>
          <a:spcPts val="3422"/>
        </a:lnSpc>
        <a:spcBef>
          <a:spcPct val="0"/>
        </a:spcBef>
        <a:spcAft>
          <a:spcPct val="0"/>
        </a:spcAft>
        <a:defRPr sz="2775" b="1">
          <a:solidFill>
            <a:srgbClr val="005AA9"/>
          </a:solidFill>
          <a:latin typeface="Calibri" pitchFamily="34" charset="0"/>
        </a:defRPr>
      </a:lvl3pPr>
      <a:lvl4pPr algn="l" defTabSz="684593" rtl="0" fontAlgn="base">
        <a:lnSpc>
          <a:spcPts val="3422"/>
        </a:lnSpc>
        <a:spcBef>
          <a:spcPct val="0"/>
        </a:spcBef>
        <a:spcAft>
          <a:spcPct val="0"/>
        </a:spcAft>
        <a:defRPr sz="2775" b="1">
          <a:solidFill>
            <a:srgbClr val="005AA9"/>
          </a:solidFill>
          <a:latin typeface="Calibri" pitchFamily="34" charset="0"/>
        </a:defRPr>
      </a:lvl4pPr>
      <a:lvl5pPr algn="l" defTabSz="684593" rtl="0" fontAlgn="base">
        <a:lnSpc>
          <a:spcPts val="3422"/>
        </a:lnSpc>
        <a:spcBef>
          <a:spcPct val="0"/>
        </a:spcBef>
        <a:spcAft>
          <a:spcPct val="0"/>
        </a:spcAft>
        <a:defRPr sz="2775" b="1">
          <a:solidFill>
            <a:srgbClr val="005AA9"/>
          </a:solidFill>
          <a:latin typeface="Calibri" pitchFamily="34" charset="0"/>
        </a:defRPr>
      </a:lvl5pPr>
      <a:lvl6pPr marL="342892" algn="l" defTabSz="684593" rtl="0" fontAlgn="base">
        <a:lnSpc>
          <a:spcPts val="3422"/>
        </a:lnSpc>
        <a:spcBef>
          <a:spcPct val="0"/>
        </a:spcBef>
        <a:spcAft>
          <a:spcPct val="0"/>
        </a:spcAft>
        <a:defRPr sz="2775" b="1">
          <a:solidFill>
            <a:srgbClr val="005AA9"/>
          </a:solidFill>
          <a:latin typeface="Calibri" pitchFamily="34" charset="0"/>
        </a:defRPr>
      </a:lvl6pPr>
      <a:lvl7pPr marL="685783" algn="l" defTabSz="684593" rtl="0" fontAlgn="base">
        <a:lnSpc>
          <a:spcPts val="3422"/>
        </a:lnSpc>
        <a:spcBef>
          <a:spcPct val="0"/>
        </a:spcBef>
        <a:spcAft>
          <a:spcPct val="0"/>
        </a:spcAft>
        <a:defRPr sz="2775" b="1">
          <a:solidFill>
            <a:srgbClr val="005AA9"/>
          </a:solidFill>
          <a:latin typeface="Calibri" pitchFamily="34" charset="0"/>
        </a:defRPr>
      </a:lvl7pPr>
      <a:lvl8pPr marL="1028675" algn="l" defTabSz="684593" rtl="0" fontAlgn="base">
        <a:lnSpc>
          <a:spcPts val="3422"/>
        </a:lnSpc>
        <a:spcBef>
          <a:spcPct val="0"/>
        </a:spcBef>
        <a:spcAft>
          <a:spcPct val="0"/>
        </a:spcAft>
        <a:defRPr sz="2775" b="1">
          <a:solidFill>
            <a:srgbClr val="005AA9"/>
          </a:solidFill>
          <a:latin typeface="Calibri" pitchFamily="34" charset="0"/>
        </a:defRPr>
      </a:lvl8pPr>
      <a:lvl9pPr marL="1371566" algn="l" defTabSz="684593" rtl="0" fontAlgn="base">
        <a:lnSpc>
          <a:spcPts val="3422"/>
        </a:lnSpc>
        <a:spcBef>
          <a:spcPct val="0"/>
        </a:spcBef>
        <a:spcAft>
          <a:spcPct val="0"/>
        </a:spcAft>
        <a:defRPr sz="2775" b="1">
          <a:solidFill>
            <a:srgbClr val="005AA9"/>
          </a:solidFill>
          <a:latin typeface="Calibri" pitchFamily="34" charset="0"/>
        </a:defRPr>
      </a:lvl9pPr>
    </p:titleStyle>
    <p:bodyStyle>
      <a:lvl1pPr marL="238119" algn="l" defTabSz="684593" rtl="0" fontAlgn="base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38119" algn="l" defTabSz="684593" rtl="0" fontAlgn="base">
        <a:spcBef>
          <a:spcPct val="20000"/>
        </a:spcBef>
        <a:spcAft>
          <a:spcPct val="0"/>
        </a:spcAft>
        <a:buFont typeface="Arial" charset="0"/>
        <a:defRPr sz="1575" kern="1200">
          <a:solidFill>
            <a:srgbClr val="504F53"/>
          </a:solidFill>
          <a:latin typeface="+mj-lt"/>
          <a:ea typeface="+mn-ea"/>
          <a:cs typeface="+mn-cs"/>
        </a:defRPr>
      </a:lvl2pPr>
      <a:lvl3pPr marL="467904" indent="-170256" algn="l" defTabSz="684593" rtl="0" fontAlgn="base">
        <a:spcBef>
          <a:spcPct val="20000"/>
        </a:spcBef>
        <a:spcAft>
          <a:spcPct val="0"/>
        </a:spcAft>
        <a:buFont typeface="Arial" charset="0"/>
        <a:buChar char="•"/>
        <a:defRPr sz="1575" kern="1200">
          <a:solidFill>
            <a:srgbClr val="504F53"/>
          </a:solidFill>
          <a:latin typeface="+mj-lt"/>
          <a:ea typeface="+mn-ea"/>
          <a:cs typeface="+mn-cs"/>
        </a:defRPr>
      </a:lvl3pPr>
      <a:lvl4pPr indent="235738" algn="just" defTabSz="684593" rtl="0" fontAlgn="base">
        <a:lnSpc>
          <a:spcPts val="1181"/>
        </a:lnSpc>
        <a:spcBef>
          <a:spcPts val="263"/>
        </a:spcBef>
        <a:spcAft>
          <a:spcPct val="0"/>
        </a:spcAft>
        <a:buFont typeface="Arial" charset="0"/>
        <a:defRPr sz="1050" kern="1200">
          <a:solidFill>
            <a:srgbClr val="504F53"/>
          </a:solidFill>
          <a:latin typeface="+mj-lt"/>
          <a:ea typeface="+mn-ea"/>
          <a:cs typeface="+mn-cs"/>
        </a:defRPr>
      </a:lvl4pPr>
      <a:lvl5pPr marL="942952" algn="l" defTabSz="684593" rtl="0" fontAlgn="base">
        <a:lnSpc>
          <a:spcPts val="1181"/>
        </a:lnSpc>
        <a:spcBef>
          <a:spcPts val="263"/>
        </a:spcBef>
        <a:spcAft>
          <a:spcPct val="0"/>
        </a:spcAft>
        <a:buFont typeface="Arial" charset="0"/>
        <a:defRPr sz="900" kern="1200">
          <a:solidFill>
            <a:srgbClr val="8D8C90"/>
          </a:solidFill>
          <a:latin typeface="+mj-lt"/>
          <a:ea typeface="+mn-ea"/>
          <a:cs typeface="+mn-cs"/>
        </a:defRPr>
      </a:lvl5pPr>
      <a:lvl6pPr marL="1885570" indent="-171416" algn="l" defTabSz="68566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400" indent="-171416" algn="l" defTabSz="68566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232" indent="-171416" algn="l" defTabSz="68566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64" indent="-171416" algn="l" defTabSz="68566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30" algn="l" defTabSz="685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62" algn="l" defTabSz="685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93" algn="l" defTabSz="685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24" algn="l" defTabSz="685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154" algn="l" defTabSz="685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985" algn="l" defTabSz="685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816" algn="l" defTabSz="685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647" algn="l" defTabSz="68566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251520" y="2880527"/>
            <a:ext cx="8712968" cy="1489141"/>
          </a:xfrm>
        </p:spPr>
        <p:txBody>
          <a:bodyPr>
            <a:noAutofit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 контрольной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налоговых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органов.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правоохранительными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контрольно-надзорными органами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21112" y="4508603"/>
            <a:ext cx="2376264" cy="756084"/>
          </a:xfrm>
          <a:prstGeom prst="rect">
            <a:avLst/>
          </a:prstGeom>
        </p:spPr>
        <p:txBody>
          <a:bodyPr vert="horz" wrap="square" lIns="78230" tIns="39115" rIns="78230" bIns="39115" rtlCol="0" anchor="ctr">
            <a:normAutofit/>
          </a:bodyPr>
          <a:lstStyle/>
          <a:p>
            <a:pPr marL="0" marR="0" lvl="0" indent="0" algn="l" defTabSz="78227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Calibri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07904" y="913284"/>
            <a:ext cx="1512168" cy="136815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02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Изображение 10" descr="FNS_vizitka_for_rukovodstv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0756" y="701302"/>
            <a:ext cx="1722607" cy="179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75656" y="4801716"/>
            <a:ext cx="6449712" cy="72008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lvl="0" indent="0" algn="ctr" defTabSz="104303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ФНС России по Нижегородской области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49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553244"/>
            <a:ext cx="7320689" cy="4024378"/>
          </a:xfrm>
        </p:spPr>
        <p:txBody>
          <a:bodyPr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9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</a:rPr>
              <a:t>1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9" name="Заголовок 1"/>
          <p:cNvSpPr txBox="1">
            <a:spLocks/>
          </p:cNvSpPr>
          <p:nvPr/>
        </p:nvSpPr>
        <p:spPr>
          <a:xfrm>
            <a:off x="655542" y="265212"/>
            <a:ext cx="8020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налоговых органов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правоохранительными и контрольно-надзорными органами РФ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01226" y="973098"/>
            <a:ext cx="7691254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</a:p>
          <a:p>
            <a:pPr algn="just"/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«Соглашение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взаимодействии между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 внутренних дел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и Федеральной налоговой 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службой»</a:t>
            </a:r>
          </a:p>
          <a:p>
            <a:pPr algn="just"/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утв. МВД России N 1/8656, ФНС России N ММВ-27-4/11 13.10.2010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n-US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«Соглашение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взаимодействии между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Следственным комитетом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Российской Федерации и Федеральной налоговой 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службой» </a:t>
            </a:r>
          </a:p>
          <a:p>
            <a:pPr algn="just"/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(13.02.2012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101-162-12/ММВ-27-2/3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Росфинмониторинга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01-01-14/22440, ФНС России N ММВ-23-2/77@ от 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15.10.2015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сотрудничестве и организации информационного взаимодействия Федеральной службы по финансовому мониторингу и Федеральной налоговой 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службы»</a:t>
            </a:r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«Соглашение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сотрудничестве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таможенной службы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Федеральной 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налоговой службы»</a:t>
            </a:r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(21.01.2010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01-69/1, N 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ММ-27-2/1)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80" y="1472267"/>
            <a:ext cx="1021923" cy="593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01265"/>
            <a:ext cx="580770" cy="731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505572"/>
            <a:ext cx="638796" cy="63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25" y="4668797"/>
            <a:ext cx="655175" cy="63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73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514587" y="1201316"/>
            <a:ext cx="832868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pPr algn="l"/>
            <a:endParaRPr lang="ru-RU" sz="1000" dirty="0" smtClean="0"/>
          </a:p>
          <a:p>
            <a:pPr algn="l"/>
            <a:endParaRPr lang="ru-RU" sz="1000" dirty="0"/>
          </a:p>
          <a:p>
            <a:pPr algn="l"/>
            <a:r>
              <a:rPr lang="ru-RU" sz="1000" dirty="0" smtClean="0"/>
              <a:t>                      	</a:t>
            </a:r>
            <a:endParaRPr lang="ru-RU" sz="1000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954649" y="3937620"/>
            <a:ext cx="42484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Полномочном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 Президента РФ в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ПФО</a:t>
            </a:r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Губернаторе Нижегородской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Прокуратуре Нижегородской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white"/>
                </a:solidFill>
              </a:rPr>
              <a:t>1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919225" y="1993404"/>
            <a:ext cx="688249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 algn="l">
              <a:spcAft>
                <a:spcPts val="600"/>
              </a:spcAft>
            </a:pPr>
            <a:r>
              <a:rPr lang="ru-RU" sz="1000" dirty="0"/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Соглашения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Управлением ФНС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по Нижегородской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и Управлениями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 в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регионе</a:t>
            </a:r>
          </a:p>
          <a:p>
            <a:pPr algn="just">
              <a:spcAft>
                <a:spcPts val="600"/>
              </a:spcAft>
            </a:pP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заключены в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федеральных соглашений </a:t>
            </a:r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Tx/>
              <a:buChar char="-"/>
            </a:pPr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655542" y="265212"/>
            <a:ext cx="8020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налоговых органов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правоохранительными и контрольно-надзорными органами РФ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9225" y="3330891"/>
            <a:ext cx="48458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Межведомственные рабочие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</a:p>
        </p:txBody>
      </p:sp>
      <p:pic>
        <p:nvPicPr>
          <p:cNvPr id="1026" name="Picture 2" descr="https://ozery.msr.mosreg.ru/files/image/01/31/84/3b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8" r="15960"/>
          <a:stretch/>
        </p:blipFill>
        <p:spPr bwMode="auto">
          <a:xfrm>
            <a:off x="5940151" y="2650938"/>
            <a:ext cx="2868695" cy="287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00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</a:rPr>
              <a:t>2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9" name="Заголовок 1"/>
          <p:cNvSpPr txBox="1">
            <a:spLocks/>
          </p:cNvSpPr>
          <p:nvPr/>
        </p:nvSpPr>
        <p:spPr>
          <a:xfrm>
            <a:off x="663544" y="481236"/>
            <a:ext cx="7960927" cy="59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marR="0" indent="0" algn="ctr" defTabSz="68566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1600" b="1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defTabSz="684593" fontAlgn="base">
              <a:lnSpc>
                <a:spcPts val="3422"/>
              </a:lnSpc>
              <a:spcBef>
                <a:spcPct val="0"/>
              </a:spcBef>
              <a:spcAft>
                <a:spcPct val="0"/>
              </a:spcAft>
              <a:defRPr sz="2775" b="1">
                <a:solidFill>
                  <a:srgbClr val="005AA9"/>
                </a:solidFill>
                <a:latin typeface="Calibri" pitchFamily="34" charset="0"/>
              </a:defRPr>
            </a:lvl2pPr>
            <a:lvl3pPr defTabSz="684593" fontAlgn="base">
              <a:lnSpc>
                <a:spcPts val="3422"/>
              </a:lnSpc>
              <a:spcBef>
                <a:spcPct val="0"/>
              </a:spcBef>
              <a:spcAft>
                <a:spcPct val="0"/>
              </a:spcAft>
              <a:defRPr sz="2775" b="1">
                <a:solidFill>
                  <a:srgbClr val="005AA9"/>
                </a:solidFill>
                <a:latin typeface="Calibri" pitchFamily="34" charset="0"/>
              </a:defRPr>
            </a:lvl3pPr>
            <a:lvl4pPr defTabSz="684593" fontAlgn="base">
              <a:lnSpc>
                <a:spcPts val="3422"/>
              </a:lnSpc>
              <a:spcBef>
                <a:spcPct val="0"/>
              </a:spcBef>
              <a:spcAft>
                <a:spcPct val="0"/>
              </a:spcAft>
              <a:defRPr sz="2775" b="1">
                <a:solidFill>
                  <a:srgbClr val="005AA9"/>
                </a:solidFill>
                <a:latin typeface="Calibri" pitchFamily="34" charset="0"/>
              </a:defRPr>
            </a:lvl4pPr>
            <a:lvl5pPr defTabSz="684593" fontAlgn="base">
              <a:lnSpc>
                <a:spcPts val="3422"/>
              </a:lnSpc>
              <a:spcBef>
                <a:spcPct val="0"/>
              </a:spcBef>
              <a:spcAft>
                <a:spcPct val="0"/>
              </a:spcAft>
              <a:defRPr sz="2775" b="1">
                <a:solidFill>
                  <a:srgbClr val="005AA9"/>
                </a:solidFill>
                <a:latin typeface="Calibri" pitchFamily="34" charset="0"/>
              </a:defRPr>
            </a:lvl5pPr>
            <a:lvl6pPr marL="342892" defTabSz="684593" fontAlgn="base">
              <a:lnSpc>
                <a:spcPts val="3422"/>
              </a:lnSpc>
              <a:spcBef>
                <a:spcPct val="0"/>
              </a:spcBef>
              <a:spcAft>
                <a:spcPct val="0"/>
              </a:spcAft>
              <a:defRPr sz="2775" b="1">
                <a:solidFill>
                  <a:srgbClr val="005AA9"/>
                </a:solidFill>
                <a:latin typeface="Calibri" pitchFamily="34" charset="0"/>
              </a:defRPr>
            </a:lvl6pPr>
            <a:lvl7pPr marL="685783" defTabSz="684593" fontAlgn="base">
              <a:lnSpc>
                <a:spcPts val="3422"/>
              </a:lnSpc>
              <a:spcBef>
                <a:spcPct val="0"/>
              </a:spcBef>
              <a:spcAft>
                <a:spcPct val="0"/>
              </a:spcAft>
              <a:defRPr sz="2775" b="1">
                <a:solidFill>
                  <a:srgbClr val="005AA9"/>
                </a:solidFill>
                <a:latin typeface="Calibri" pitchFamily="34" charset="0"/>
              </a:defRPr>
            </a:lvl7pPr>
            <a:lvl8pPr marL="1028675" defTabSz="684593" fontAlgn="base">
              <a:lnSpc>
                <a:spcPts val="3422"/>
              </a:lnSpc>
              <a:spcBef>
                <a:spcPct val="0"/>
              </a:spcBef>
              <a:spcAft>
                <a:spcPct val="0"/>
              </a:spcAft>
              <a:defRPr sz="2775" b="1">
                <a:solidFill>
                  <a:srgbClr val="005AA9"/>
                </a:solidFill>
                <a:latin typeface="Calibri" pitchFamily="34" charset="0"/>
              </a:defRPr>
            </a:lvl8pPr>
            <a:lvl9pPr marL="1371566" defTabSz="684593" fontAlgn="base">
              <a:lnSpc>
                <a:spcPts val="3422"/>
              </a:lnSpc>
              <a:spcBef>
                <a:spcPct val="0"/>
              </a:spcBef>
              <a:spcAft>
                <a:spcPct val="0"/>
              </a:spcAft>
              <a:defRPr sz="2775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Взаимодействие при проведении 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мероприятий налогового контроля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475656" y="1273324"/>
            <a:ext cx="3240360" cy="1815882"/>
            <a:chOff x="1691680" y="1626297"/>
            <a:chExt cx="2808312" cy="148776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691680" y="1626297"/>
              <a:ext cx="2808312" cy="1487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4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камеральные </a:t>
              </a:r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r>
                <a:rPr lang="ru-RU" sz="14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налоговые проверки </a:t>
              </a:r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2" descr="C:\Users\5200-01-257\Desktop\Доклад\Фото\USN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1921396"/>
              <a:ext cx="1677230" cy="1118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5508104" y="1489348"/>
            <a:ext cx="2808312" cy="1608249"/>
            <a:chOff x="6462464" y="1328489"/>
            <a:chExt cx="2286000" cy="1384995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6462464" y="1328489"/>
              <a:ext cx="2286000" cy="138499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/>
              <a:r>
                <a:rPr lang="ru-RU" sz="14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предпроверочный</a:t>
              </a:r>
            </a:p>
            <a:p>
              <a:pPr lvl="0" algn="ctr"/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r>
                <a:rPr lang="ru-RU" sz="14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анализ</a:t>
              </a:r>
            </a:p>
          </p:txBody>
        </p:sp>
        <p:pic>
          <p:nvPicPr>
            <p:cNvPr id="13" name="Picture 4" descr="C:\Users\5200-01-257\Desktop\Доклад\Фото\nalog1 (1)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3890" y="1419397"/>
              <a:ext cx="1787658" cy="1191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3851920" y="3469970"/>
            <a:ext cx="3528392" cy="2031325"/>
            <a:chOff x="5940152" y="3954779"/>
            <a:chExt cx="2592288" cy="1642075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940152" y="3954779"/>
              <a:ext cx="2592288" cy="16420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4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выездные </a:t>
              </a:r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r>
                <a:rPr lang="ru-RU" sz="14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налоговые </a:t>
              </a:r>
              <a:r>
                <a:rPr lang="ru-RU" sz="14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проверки</a:t>
              </a:r>
            </a:p>
          </p:txBody>
        </p:sp>
        <p:pic>
          <p:nvPicPr>
            <p:cNvPr id="1028" name="Picture 4" descr="C:\Users\5200-01-257\Desktop\Доклад\Фото\scale_120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0076" y="4225652"/>
              <a:ext cx="1652440" cy="10949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Группа 15"/>
          <p:cNvGrpSpPr/>
          <p:nvPr/>
        </p:nvGrpSpPr>
        <p:grpSpPr>
          <a:xfrm>
            <a:off x="899593" y="3685994"/>
            <a:ext cx="2952328" cy="1691786"/>
            <a:chOff x="1010219" y="3561318"/>
            <a:chExt cx="2625675" cy="1600438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094122" y="3561318"/>
              <a:ext cx="2541772" cy="1600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иные мероприятия </a:t>
              </a:r>
            </a:p>
            <a:p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4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налогового контроля</a:t>
              </a:r>
            </a:p>
          </p:txBody>
        </p:sp>
        <p:pic>
          <p:nvPicPr>
            <p:cNvPr id="1032" name="Picture 8" descr="C:\Users\5200-01-257\Desktop\Доклад\НК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0219" y="3772835"/>
              <a:ext cx="1812598" cy="12313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1779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21196"/>
            <a:ext cx="8568952" cy="1184782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Результаты взаимодействия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 СК по Нижегородской области 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 9 месяцев 2021 года 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Объект 1"/>
          <p:cNvSpPr txBox="1">
            <a:spLocks/>
          </p:cNvSpPr>
          <p:nvPr/>
        </p:nvSpPr>
        <p:spPr bwMode="auto">
          <a:xfrm>
            <a:off x="631048" y="1305978"/>
            <a:ext cx="8136904" cy="234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 marL="238975" indent="0" algn="l" defTabSz="684593" rtl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2400" b="1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236888" indent="2087" algn="l" defTabSz="684593" rtl="0" fontAlgn="base">
              <a:spcBef>
                <a:spcPct val="20000"/>
              </a:spcBef>
              <a:spcAft>
                <a:spcPct val="0"/>
              </a:spcAft>
              <a:buFont typeface="Arial" charset="0"/>
              <a:defRPr sz="1575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413249" indent="-171144" algn="l" defTabSz="68459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tabLst/>
              <a:defRPr sz="1575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236888" algn="just" defTabSz="684593" rtl="0" fontAlgn="base">
              <a:lnSpc>
                <a:spcPts val="1184"/>
              </a:lnSpc>
              <a:spcBef>
                <a:spcPts val="263"/>
              </a:spcBef>
              <a:spcAft>
                <a:spcPct val="0"/>
              </a:spcAft>
              <a:buFont typeface="Arial" charset="0"/>
              <a:defRPr sz="105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942952" algn="l" defTabSz="684593" rtl="0" fontAlgn="base">
              <a:lnSpc>
                <a:spcPts val="1184"/>
              </a:lnSpc>
              <a:spcBef>
                <a:spcPts val="263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1885570" indent="-171416" algn="l" defTabSz="6856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400" indent="-171416" algn="l" defTabSz="6856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232" indent="-171416" algn="l" defTabSz="6856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064" indent="-171416" algn="l" defTabSz="6856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/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 ст. 32 НК РФ</a:t>
            </a:r>
          </a:p>
          <a:p>
            <a:pPr marL="0"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/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/>
            <a:endParaRPr lang="ru-RU" sz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/>
            <a:endParaRPr lang="ru-RU" sz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33364"/>
            <a:ext cx="4139543" cy="365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28977" y="1993404"/>
            <a:ext cx="381194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</a:t>
            </a:r>
          </a:p>
          <a:p>
            <a:pPr algn="just">
              <a:spcAft>
                <a:spcPts val="600"/>
              </a:spcAft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в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 СК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Нижегородской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принятия процессуальных решений о возбуждении уголовных дел </a:t>
            </a:r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сумму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млрд. рублей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148064" y="1993404"/>
            <a:ext cx="30448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ВОЗБУЖДЕНО</a:t>
            </a:r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just"/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уголовные дела по статье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 УК РФ </a:t>
            </a:r>
          </a:p>
          <a:p>
            <a:pPr marL="0" lvl="1" algn="just"/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</a:t>
            </a: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</a:p>
          <a:p>
            <a:pPr marL="0" lvl="1" algn="just"/>
            <a:endParaRPr lang="ru-RU" sz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algn="just">
              <a:spcAft>
                <a:spcPts val="600"/>
              </a:spcAft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налоговых проверок </a:t>
            </a:r>
          </a:p>
          <a:p>
            <a:pPr marL="0" lvl="1" algn="just">
              <a:spcAft>
                <a:spcPts val="600"/>
              </a:spcAft>
            </a:pP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млрд. рублей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27584" y="3865612"/>
            <a:ext cx="299847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 defTabSz="684593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случаи</a:t>
            </a:r>
          </a:p>
          <a:p>
            <a:pPr algn="just"/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информации, поступившей из территориальных налоговых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возбуждено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(без учета полученных материалов в рамках ст. 32 НК РФ) </a:t>
            </a:r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уголовных дел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сумму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1,2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млрд. рублей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fb.ru/misc/i/gallery/46104/26769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47620"/>
            <a:ext cx="3225153" cy="231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49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14910" y="1339064"/>
            <a:ext cx="7961546" cy="3102612"/>
          </a:xfrm>
        </p:spPr>
        <p:txBody>
          <a:bodyPr/>
          <a:lstStyle/>
          <a:p>
            <a:pPr marL="0" algn="just"/>
            <a:endParaRPr lang="ru-RU" sz="1200" b="0" dirty="0" smtClean="0"/>
          </a:p>
          <a:p>
            <a:pPr algn="ctr"/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</a:t>
            </a: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pPr algn="ctr"/>
            <a:r>
              <a:rPr lang="ru-RU" sz="1200" b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овместно</a:t>
            </a: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выездные налоговые проверки </a:t>
            </a:r>
            <a:r>
              <a:rPr lang="ru-RU" sz="12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общую сумму </a:t>
            </a: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доначислений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790 </a:t>
            </a: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 </a:t>
            </a:r>
          </a:p>
          <a:p>
            <a:pPr algn="just"/>
            <a:endParaRPr lang="ru-RU" sz="1200" b="0" dirty="0" smtClean="0">
              <a:solidFill>
                <a:srgbClr val="0070C0"/>
              </a:solidFill>
            </a:endParaRPr>
          </a:p>
          <a:p>
            <a:pPr algn="ctr"/>
            <a:endParaRPr lang="ru-RU" sz="600" dirty="0" smtClean="0"/>
          </a:p>
          <a:p>
            <a:pPr algn="ctr"/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159 УК РФ</a:t>
            </a:r>
            <a:endParaRPr lang="ru-RU" sz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b="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7" y="337220"/>
            <a:ext cx="7781811" cy="921503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Взаимодействие с органами МВД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России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месяцев 2021 года 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643" y="2575219"/>
            <a:ext cx="4813031" cy="425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14910" y="2935260"/>
            <a:ext cx="385436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</a:t>
            </a:r>
          </a:p>
          <a:p>
            <a:pPr algn="just">
              <a:spcAft>
                <a:spcPts val="600"/>
              </a:spcAft>
            </a:pP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атериалы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проверок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НДС</a:t>
            </a:r>
          </a:p>
          <a:p>
            <a:pPr algn="just">
              <a:spcAft>
                <a:spcPts val="600"/>
              </a:spcAft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необоснованного возмещения из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</a:p>
          <a:p>
            <a:pPr algn="just">
              <a:spcAft>
                <a:spcPts val="600"/>
              </a:spcAft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20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84168" y="3000525"/>
            <a:ext cx="25926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ВОЗБУЖДЕНО</a:t>
            </a:r>
          </a:p>
          <a:p>
            <a:pPr algn="just">
              <a:spcAft>
                <a:spcPts val="600"/>
              </a:spcAft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</a:t>
            </a:r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159 УК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</a:p>
          <a:p>
            <a:pPr algn="just">
              <a:spcAft>
                <a:spcPts val="600"/>
              </a:spcAft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общую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сумму 20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pbs.twimg.com/media/EQEt3dtXkAA2Tb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22" y="697260"/>
            <a:ext cx="134520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xn--80aahqcqybgko.xn--p1ai/uploads/2018/10/EBKigEmTUsZhDWVLnCpOgEQBgjtCBvl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21596"/>
            <a:ext cx="2736304" cy="195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7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63888" y="1201316"/>
            <a:ext cx="2384983" cy="504056"/>
          </a:xfrm>
        </p:spPr>
        <p:txBody>
          <a:bodyPr/>
          <a:lstStyle/>
          <a:p>
            <a:pPr marL="0" algn="ctr"/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</a:t>
            </a:r>
          </a:p>
          <a:p>
            <a:pPr marL="0" algn="just"/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/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/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/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/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/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/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39952" y="118682"/>
            <a:ext cx="4358957" cy="936104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Взаимодействие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Таможенными органами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7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7380"/>
            <a:ext cx="4176464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51520" y="2065412"/>
            <a:ext cx="4032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скоординированные контрольные мероприятия</a:t>
            </a:r>
          </a:p>
          <a:p>
            <a:pPr algn="just">
              <a:spcAft>
                <a:spcPts val="600"/>
              </a:spcAft>
            </a:pP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согласованное совместное </a:t>
            </a:r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выездной </a:t>
            </a:r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(камеральной)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</a:t>
            </a:r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таможенными и налоговыми органами во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взаимодействии</a:t>
            </a:r>
            <a:endParaRPr lang="ru-RU" sz="1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27984" y="2065412"/>
            <a:ext cx="439882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таможенного и налогового контроля по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</a:t>
            </a:r>
          </a:p>
          <a:p>
            <a:pPr algn="just"/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налоговая проверка либо форма </a:t>
            </a:r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таможенного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контроля, проводимые </a:t>
            </a:r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информации о возможных способах уклонения лица от уплаты налоговых и (или) таможенных платежей, поступившей в налоговый (таможенный) орган из таможенного (налогового)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8765" y="3217540"/>
            <a:ext cx="3745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 algn="just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Кол-во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Начислено </a:t>
            </a:r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проверок –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0,7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 </a:t>
            </a: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Уточнено </a:t>
            </a:r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налоговых обязательств на общую сумму к доплате </a:t>
            </a:r>
            <a:endParaRPr lang="ru-RU" sz="1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 млн. рублей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004048" y="3289548"/>
            <a:ext cx="36724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 algn="just"/>
            <a:endParaRPr lang="ru-RU" sz="9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Кол-во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- 8: </a:t>
            </a: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Начислено </a:t>
            </a:r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таможенных платежей, пеней, штрафов –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829 тыс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руб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камеральных проверок с использованием информации таможенных органов –  более 7 тыс. штук</a:t>
            </a:r>
          </a:p>
          <a:p>
            <a:pPr algn="just"/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выявивших нарушения –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НДС, возмещение которой по результатам камеральных проверок признано необоснованной – более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млн. рублей</a:t>
            </a:r>
          </a:p>
          <a:p>
            <a:pPr algn="just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s://stolicaonego.ru/images/news/398/398769/ma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415"/>
            <a:ext cx="3415261" cy="153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776" y="429766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организации проведения скоординированных контрольных мероприятий и мероприятий таможенного и налогового контроля </a:t>
            </a:r>
          </a:p>
          <a:p>
            <a:pPr algn="ctr"/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информации сторон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ФТС России N 01-11/33109 и ФНС России N ММВ-20-2/58@ от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04.06.2018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59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129308"/>
            <a:ext cx="7992887" cy="1656184"/>
          </a:xfrm>
        </p:spPr>
        <p:txBody>
          <a:bodyPr/>
          <a:lstStyle/>
          <a:p>
            <a:pPr marL="0" algn="just"/>
            <a:r>
              <a:rPr lang="ru-RU" sz="12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12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 информационного взаимодействия </a:t>
            </a: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</a:t>
            </a:r>
          </a:p>
          <a:p>
            <a:pPr marL="171450" indent="-171450" algn="just">
              <a:buFontTx/>
              <a:buChar char="-"/>
            </a:pP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предупреждения</a:t>
            </a:r>
            <a:r>
              <a:rPr lang="ru-RU" sz="12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и пресечения </a:t>
            </a:r>
            <a:r>
              <a:rPr lang="ru-RU" sz="12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незаконных финансовых </a:t>
            </a: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операций </a:t>
            </a:r>
          </a:p>
          <a:p>
            <a:pPr marL="171450" indent="-171450" algn="just">
              <a:buFontTx/>
              <a:buChar char="-"/>
            </a:pP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противодействия </a:t>
            </a:r>
            <a:r>
              <a:rPr lang="ru-RU" sz="12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легализации (отмыванию) доходов, полученных преступным путем, и финансированию </a:t>
            </a: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терроризма </a:t>
            </a:r>
          </a:p>
          <a:p>
            <a:pPr marL="171450" indent="-171450" algn="just">
              <a:buFontTx/>
              <a:buChar char="-"/>
            </a:pP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2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полноты поступления налогов и сборов в бюджетную систему Российской Федерации </a:t>
            </a:r>
            <a:endParaRPr lang="ru-RU" sz="1200" b="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</a:t>
            </a:r>
            <a:r>
              <a:rPr lang="ru-RU" sz="12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законодательства Российской Федерации в сфере деятельности </a:t>
            </a: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</a:t>
            </a:r>
          </a:p>
          <a:p>
            <a:pPr marL="0" algn="just"/>
            <a:endParaRPr lang="ru-RU" sz="1200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/>
            <a:endParaRPr lang="ru-RU" sz="1000" b="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6" y="265212"/>
            <a:ext cx="5621572" cy="711732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Взаимодействие с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Росфинмониторингом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8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3568" y="3096774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купирован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 по </a:t>
            </a:r>
            <a:r>
              <a:rPr lang="ru-RU" sz="1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обналичиванию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денежных средств объемом около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 млн.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порядка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млн. рублей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поступили в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static.360tv.ru/media/images/articles/cover/b97bcf83-b9b2-4c9a-a39d-ad264dcf0b7a/5-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42292"/>
            <a:ext cx="3960440" cy="27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88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723919" y="2936228"/>
            <a:ext cx="5088441" cy="1387022"/>
          </a:xfrm>
        </p:spPr>
        <p:txBody>
          <a:bodyPr/>
          <a:lstStyle/>
          <a:p>
            <a:pPr marL="410425" indent="-171450" algn="just">
              <a:buFont typeface="Wingdings" panose="05000000000000000000" pitchFamily="2" charset="2"/>
              <a:buChar char="Ø"/>
            </a:pPr>
            <a:endParaRPr lang="ru-RU" sz="1200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0425" indent="-171450" algn="just">
              <a:buFont typeface="Wingdings" panose="05000000000000000000" pitchFamily="2" charset="2"/>
              <a:buChar char="Ø"/>
            </a:pP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Прокуратурой </a:t>
            </a:r>
            <a:r>
              <a:rPr lang="ru-RU" sz="12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судебные инстанции </a:t>
            </a:r>
            <a:endParaRPr lang="ru-RU" sz="1200" b="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административных исковых заявлений </a:t>
            </a:r>
            <a:endParaRPr lang="ru-RU" sz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ст. 39 КоАП РФ о признании информации, размещенной в сети Интернет информацией, распространение которой запрещено на территории </a:t>
            </a:r>
            <a:r>
              <a:rPr lang="ru-RU" sz="1200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endParaRPr lang="ru-RU" sz="1200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Прокуратурой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172" name="Picture 4" descr="https://admparkovskoe.ru/images/doc/ghgh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3" r="32055"/>
          <a:stretch/>
        </p:blipFill>
        <p:spPr bwMode="auto">
          <a:xfrm>
            <a:off x="900752" y="3073524"/>
            <a:ext cx="136699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95736" y="4297660"/>
            <a:ext cx="6480720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8975" algn="just" defTabSz="684593" fontAlgn="base">
              <a:spcBef>
                <a:spcPct val="20000"/>
              </a:spcBef>
              <a:spcAft>
                <a:spcPct val="0"/>
              </a:spcAft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предостережения о недопустимости совершения правонарушений, 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8975" algn="just" defTabSz="684593" fontAlgn="base">
              <a:spcBef>
                <a:spcPct val="2000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получением необоснованной налоговой выгоды по НДС 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55576" y="1489348"/>
            <a:ext cx="302433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</a:t>
            </a:r>
          </a:p>
          <a:p>
            <a:pPr algn="l"/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в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 </a:t>
            </a:r>
            <a:endParaRPr lang="ru-RU" sz="1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налогоплательщиков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27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148064" y="1505553"/>
            <a:ext cx="259228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rgbClr val="0070C0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ВРУЧЕНО </a:t>
            </a:r>
          </a:p>
          <a:p>
            <a:pPr algn="l"/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предостережение </a:t>
            </a:r>
            <a:r>
              <a:rPr lang="ru-RU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недопустимости совершения 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</a:t>
            </a:r>
          </a:p>
          <a:p>
            <a:pPr algn="l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налогоплательщикам</a:t>
            </a:r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sz="1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млн. рублей</a:t>
            </a:r>
            <a:endParaRPr lang="ru-RU" sz="1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ru-RU" sz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261" y="1201316"/>
            <a:ext cx="4176464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83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7300</TotalTime>
  <Words>664</Words>
  <Application>Microsoft Office PowerPoint</Application>
  <PresentationFormat>Экран (16:10)</PresentationFormat>
  <Paragraphs>163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5_Present_FNS2012_A4</vt:lpstr>
      <vt:lpstr>Актуальные вопросы контрольной работы налоговых органов.  Взаимодействие с правоохранительными  и контрольно-надзорными органами</vt:lpstr>
      <vt:lpstr>Презентация PowerPoint</vt:lpstr>
      <vt:lpstr>Презентация PowerPoint</vt:lpstr>
      <vt:lpstr>Презентация PowerPoint</vt:lpstr>
      <vt:lpstr>Результаты взаимодействия с СУ СК по Нижегородской области  за 9 месяцев 2021 года  </vt:lpstr>
      <vt:lpstr>Взаимодействие с органами МВД России  за 9 месяцев 2021 года </vt:lpstr>
      <vt:lpstr>Взаимодействие  с Таможенными органами</vt:lpstr>
      <vt:lpstr>Взаимодействие с Росфинмониторингом</vt:lpstr>
      <vt:lpstr>Взаимодействие с Прокуратурой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Лысиков Иван Павлович</dc:creator>
  <cp:lastModifiedBy>Маркелов Юрий Андреевич</cp:lastModifiedBy>
  <cp:revision>628</cp:revision>
  <cp:lastPrinted>2021-11-19T19:38:31Z</cp:lastPrinted>
  <dcterms:created xsi:type="dcterms:W3CDTF">2021-06-08T09:03:12Z</dcterms:created>
  <dcterms:modified xsi:type="dcterms:W3CDTF">2021-12-10T11:52:14Z</dcterms:modified>
</cp:coreProperties>
</file>