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notesMasterIdLst>
    <p:notesMasterId r:id="rId21"/>
  </p:notesMasterIdLst>
  <p:sldIdLst>
    <p:sldId id="277" r:id="rId3"/>
    <p:sldId id="324" r:id="rId4"/>
    <p:sldId id="285" r:id="rId5"/>
    <p:sldId id="326" r:id="rId6"/>
    <p:sldId id="309" r:id="rId7"/>
    <p:sldId id="310" r:id="rId8"/>
    <p:sldId id="313" r:id="rId9"/>
    <p:sldId id="315" r:id="rId10"/>
    <p:sldId id="319" r:id="rId11"/>
    <p:sldId id="316" r:id="rId12"/>
    <p:sldId id="317" r:id="rId13"/>
    <p:sldId id="318" r:id="rId14"/>
    <p:sldId id="329" r:id="rId15"/>
    <p:sldId id="322" r:id="rId16"/>
    <p:sldId id="325" r:id="rId17"/>
    <p:sldId id="327" r:id="rId18"/>
    <p:sldId id="328" r:id="rId19"/>
    <p:sldId id="284" r:id="rId2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12AE"/>
    <a:srgbClr val="ECE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42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11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1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006914370078737"/>
          <c:y val="0.13178593483035853"/>
          <c:w val="0.45899335629921262"/>
          <c:h val="0.84946400693254409"/>
        </c:manualLayout>
      </c:layout>
      <c:barChart>
        <c:barDir val="bar"/>
        <c:grouping val="stacked"/>
        <c:varyColors val="0"/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4581376"/>
        <c:axId val="144582912"/>
      </c:barChart>
      <c:catAx>
        <c:axId val="144581376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144582912"/>
        <c:crosses val="autoZero"/>
        <c:auto val="1"/>
        <c:lblAlgn val="ctr"/>
        <c:lblOffset val="100"/>
        <c:noMultiLvlLbl val="0"/>
      </c:catAx>
      <c:valAx>
        <c:axId val="144582912"/>
        <c:scaling>
          <c:orientation val="minMax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out"/>
        <c:minorTickMark val="none"/>
        <c:tickLblPos val="nextTo"/>
        <c:crossAx val="14458137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006914370078737"/>
          <c:y val="0.13178593483035853"/>
          <c:w val="0.45899335629921262"/>
          <c:h val="0.84946400693254409"/>
        </c:manualLayout>
      </c:layout>
      <c:barChart>
        <c:barDir val="bar"/>
        <c:grouping val="stacked"/>
        <c:varyColors val="0"/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6789760"/>
        <c:axId val="66791296"/>
      </c:barChart>
      <c:catAx>
        <c:axId val="66789760"/>
        <c:scaling>
          <c:orientation val="minMax"/>
        </c:scaling>
        <c:delete val="1"/>
        <c:axPos val="l"/>
        <c:numFmt formatCode="General" sourceLinked="0"/>
        <c:majorTickMark val="none"/>
        <c:minorTickMark val="none"/>
        <c:tickLblPos val="nextTo"/>
        <c:crossAx val="66791296"/>
        <c:crosses val="autoZero"/>
        <c:auto val="1"/>
        <c:lblAlgn val="ctr"/>
        <c:lblOffset val="100"/>
        <c:noMultiLvlLbl val="0"/>
      </c:catAx>
      <c:valAx>
        <c:axId val="66791296"/>
        <c:scaling>
          <c:orientation val="minMax"/>
          <c:min val="0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out"/>
        <c:minorTickMark val="none"/>
        <c:tickLblPos val="nextTo"/>
        <c:crossAx val="667897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0.06935</cdr:x>
      <cdr:y>0.07454</cdr:y>
    </cdr:from>
    <cdr:to>
      <cdr:x>0.44418</cdr:x>
      <cdr:y>0.1368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662658" y="440008"/>
          <a:ext cx="3581399" cy="36744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20000"/>
            <a:lumOff val="80000"/>
          </a:schemeClr>
        </a:solidFill>
        <a:ln xmlns:a="http://schemas.openxmlformats.org/drawingml/2006/main">
          <a:solidFill>
            <a:schemeClr val="tx2">
              <a:lumMod val="20000"/>
              <a:lumOff val="8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chemeClr val="tx2"/>
              </a:solidFill>
              <a:latin typeface="+mj-lt"/>
            </a:rPr>
            <a:t>НАЛОГОПЛАТЕЛЬЩИК</a:t>
          </a:r>
          <a:endParaRPr lang="ru-RU" sz="1600" b="1" dirty="0">
            <a:solidFill>
              <a:schemeClr val="tx2"/>
            </a:solidFill>
            <a:latin typeface="+mj-lt"/>
          </a:endParaRPr>
        </a:p>
      </cdr:txBody>
    </cdr:sp>
  </cdr:relSizeAnchor>
  <cdr:relSizeAnchor xmlns:cdr="http://schemas.openxmlformats.org/drawingml/2006/chartDrawing">
    <cdr:from>
      <cdr:x>0.56878</cdr:x>
      <cdr:y>0.06281</cdr:y>
    </cdr:from>
    <cdr:to>
      <cdr:x>0.92168</cdr:x>
      <cdr:y>0.13543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434683" y="370768"/>
          <a:ext cx="3371849" cy="42862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20000"/>
            <a:lumOff val="80000"/>
          </a:schemeClr>
        </a:solidFill>
        <a:ln xmlns:a="http://schemas.openxmlformats.org/drawingml/2006/main">
          <a:solidFill>
            <a:schemeClr val="accent3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chemeClr val="tx2"/>
              </a:solidFill>
            </a:rPr>
            <a:t>НАЛОГОВЫЙ ОРГАН</a:t>
          </a:r>
          <a:endParaRPr lang="ru-RU" sz="1600" b="1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0.09322</cdr:x>
      <cdr:y>0.20041</cdr:y>
    </cdr:from>
    <cdr:to>
      <cdr:x>0.40225</cdr:x>
      <cdr:y>0.32467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890678" y="1182959"/>
          <a:ext cx="2952750" cy="733424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ru-RU" sz="1800" dirty="0" smtClean="0">
              <a:solidFill>
                <a:schemeClr val="tx2"/>
              </a:solidFill>
            </a:rPr>
            <a:t>Финансовые затруднения</a:t>
          </a:r>
          <a:endParaRPr lang="ru-RU" sz="18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0.5908</cdr:x>
      <cdr:y>0.20687</cdr:y>
    </cdr:from>
    <cdr:to>
      <cdr:x>0.91977</cdr:x>
      <cdr:y>0.33435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5645089" y="1221057"/>
          <a:ext cx="3143250" cy="752475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40000"/>
            <a:lumOff val="6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ru-RU" sz="1800" dirty="0" smtClean="0">
              <a:solidFill>
                <a:schemeClr val="tx2"/>
              </a:solidFill>
            </a:rPr>
            <a:t>Разъяснение о возможности отсрочки/рассрочки</a:t>
          </a:r>
          <a:endParaRPr lang="ru-RU" sz="18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0.09222</cdr:x>
      <cdr:y>0.37469</cdr:y>
    </cdr:from>
    <cdr:to>
      <cdr:x>0.40424</cdr:x>
      <cdr:y>0.51508</cdr:y>
    </cdr:to>
    <cdr:sp macro="" textlink="">
      <cdr:nvSpPr>
        <cdr:cNvPr id="6" name="Скругленный прямоугольник 5"/>
        <cdr:cNvSpPr/>
      </cdr:nvSpPr>
      <cdr:spPr>
        <a:xfrm xmlns:a="http://schemas.openxmlformats.org/drawingml/2006/main">
          <a:off x="881152" y="2211658"/>
          <a:ext cx="2981325" cy="828675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5">
            <a:lumMod val="20000"/>
            <a:lumOff val="8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ru-RU" sz="1800" dirty="0" smtClean="0">
              <a:solidFill>
                <a:schemeClr val="tx2"/>
              </a:solidFill>
            </a:rPr>
            <a:t>Подготовка пакета документов</a:t>
          </a:r>
          <a:endParaRPr lang="ru-RU" sz="18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0.60262</cdr:x>
      <cdr:y>0.37631</cdr:y>
    </cdr:from>
    <cdr:to>
      <cdr:x>0.91364</cdr:x>
      <cdr:y>0.50702</cdr:y>
    </cdr:to>
    <cdr:sp macro="" textlink="">
      <cdr:nvSpPr>
        <cdr:cNvPr id="7" name="Скругленный прямоугольник 6"/>
        <cdr:cNvSpPr/>
      </cdr:nvSpPr>
      <cdr:spPr>
        <a:xfrm xmlns:a="http://schemas.openxmlformats.org/drawingml/2006/main">
          <a:off x="5757953" y="2221184"/>
          <a:ext cx="2971800" cy="771524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20000"/>
            <a:lumOff val="8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ru-RU" sz="1800" dirty="0" smtClean="0">
              <a:solidFill>
                <a:schemeClr val="tx2"/>
              </a:solidFill>
            </a:rPr>
            <a:t>Анализ документов и принятие решения</a:t>
          </a:r>
          <a:endParaRPr lang="ru-RU" sz="18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0.06331</cdr:x>
      <cdr:y>0.85719</cdr:y>
    </cdr:from>
    <cdr:to>
      <cdr:x>0.93657</cdr:x>
      <cdr:y>0.98467</cdr:y>
    </cdr:to>
    <cdr:sp macro="" textlink="">
      <cdr:nvSpPr>
        <cdr:cNvPr id="8" name="Овал 7"/>
        <cdr:cNvSpPr/>
      </cdr:nvSpPr>
      <cdr:spPr>
        <a:xfrm xmlns:a="http://schemas.openxmlformats.org/drawingml/2006/main">
          <a:off x="604928" y="5059633"/>
          <a:ext cx="8343900" cy="75247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tx2">
            <a:lumMod val="75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>
              <a:solidFill>
                <a:schemeClr val="bg1"/>
              </a:solidFill>
            </a:rPr>
            <a:t>ПОСТУПЛЕНИЯ В БЮДЖЕТ</a:t>
          </a:r>
          <a:endParaRPr lang="ru-RU" sz="2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0.08929</cdr:x>
      <cdr:y>0.56188</cdr:y>
    </cdr:from>
    <cdr:to>
      <cdr:x>0.4053</cdr:x>
      <cdr:y>0.70873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853158" y="3316558"/>
          <a:ext cx="3019425" cy="866774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ru-RU" sz="1800" dirty="0" smtClean="0">
              <a:solidFill>
                <a:schemeClr val="tx2">
                  <a:lumMod val="75000"/>
                </a:schemeClr>
              </a:solidFill>
            </a:rPr>
            <a:t>Исполнение решения об отсрочке/рассрочке</a:t>
          </a:r>
          <a:endParaRPr lang="ru-RU" sz="1800" dirty="0">
            <a:solidFill>
              <a:schemeClr val="tx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0.58815</cdr:x>
      <cdr:y>0.57156</cdr:y>
    </cdr:from>
    <cdr:to>
      <cdr:x>0.91847</cdr:x>
      <cdr:y>0.71034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5619749" y="3373708"/>
          <a:ext cx="3156161" cy="81915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40000"/>
            <a:lumOff val="6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r>
            <a:rPr lang="ru-RU" sz="1800" dirty="0" smtClean="0">
              <a:solidFill>
                <a:schemeClr val="tx2">
                  <a:lumMod val="75000"/>
                </a:schemeClr>
              </a:solidFill>
            </a:rPr>
            <a:t>В случае нарушения условий – взыскание задолженности</a:t>
          </a:r>
          <a:endParaRPr lang="ru-RU" sz="1800" dirty="0">
            <a:solidFill>
              <a:schemeClr val="tx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0.4053</cdr:x>
      <cdr:y>0.24721</cdr:y>
    </cdr:from>
    <cdr:to>
      <cdr:x>0.58872</cdr:x>
      <cdr:y>0.27626</cdr:y>
    </cdr:to>
    <cdr:sp macro="" textlink="">
      <cdr:nvSpPr>
        <cdr:cNvPr id="11" name="Стрелка вправо 10"/>
        <cdr:cNvSpPr/>
      </cdr:nvSpPr>
      <cdr:spPr>
        <a:xfrm xmlns:a="http://schemas.openxmlformats.org/drawingml/2006/main">
          <a:off x="3872583" y="1459183"/>
          <a:ext cx="1752600" cy="171450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0.40056</cdr:x>
      <cdr:y>0.42686</cdr:y>
    </cdr:from>
    <cdr:to>
      <cdr:x>0.59944</cdr:x>
      <cdr:y>0.46075</cdr:y>
    </cdr:to>
    <cdr:sp macro="" textlink="">
      <cdr:nvSpPr>
        <cdr:cNvPr id="13" name="Стрелка вправо 12"/>
        <cdr:cNvSpPr/>
      </cdr:nvSpPr>
      <cdr:spPr>
        <a:xfrm xmlns:a="http://schemas.openxmlformats.org/drawingml/2006/main">
          <a:off x="3827337" y="2519577"/>
          <a:ext cx="1900239" cy="200025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0.40603</cdr:x>
      <cdr:y>0.33159</cdr:y>
    </cdr:from>
    <cdr:to>
      <cdr:x>0.5897</cdr:x>
      <cdr:y>0.3665</cdr:y>
    </cdr:to>
    <cdr:sp macro="" textlink="">
      <cdr:nvSpPr>
        <cdr:cNvPr id="14" name="Стрелка влево 13"/>
        <cdr:cNvSpPr/>
      </cdr:nvSpPr>
      <cdr:spPr>
        <a:xfrm xmlns:a="http://schemas.openxmlformats.org/drawingml/2006/main" rot="20718860">
          <a:off x="3879556" y="1957263"/>
          <a:ext cx="1754956" cy="206009"/>
        </a:xfrm>
        <a:prstGeom xmlns:a="http://schemas.openxmlformats.org/drawingml/2006/main" prst="leftArrow">
          <a:avLst/>
        </a:prstGeom>
        <a:solidFill xmlns:a="http://schemas.openxmlformats.org/drawingml/2006/main">
          <a:schemeClr val="accent6">
            <a:lumMod val="20000"/>
            <a:lumOff val="80000"/>
          </a:schemeClr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0.41025</cdr:x>
      <cdr:y>0.52739</cdr:y>
    </cdr:from>
    <cdr:to>
      <cdr:x>0.59978</cdr:x>
      <cdr:y>0.56206</cdr:y>
    </cdr:to>
    <cdr:sp macro="" textlink="">
      <cdr:nvSpPr>
        <cdr:cNvPr id="15" name="Стрелка влево 14"/>
        <cdr:cNvSpPr/>
      </cdr:nvSpPr>
      <cdr:spPr>
        <a:xfrm xmlns:a="http://schemas.openxmlformats.org/drawingml/2006/main" rot="20575836">
          <a:off x="3919884" y="3112941"/>
          <a:ext cx="1810947" cy="204665"/>
        </a:xfrm>
        <a:prstGeom xmlns:a="http://schemas.openxmlformats.org/drawingml/2006/main" prst="leftArrow">
          <a:avLst/>
        </a:prstGeom>
        <a:solidFill xmlns:a="http://schemas.openxmlformats.org/drawingml/2006/main">
          <a:schemeClr val="accent6">
            <a:lumMod val="20000"/>
            <a:lumOff val="80000"/>
          </a:schemeClr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0.40629</cdr:x>
      <cdr:y>0.63934</cdr:y>
    </cdr:from>
    <cdr:to>
      <cdr:x>0.58374</cdr:x>
      <cdr:y>0.67968</cdr:y>
    </cdr:to>
    <cdr:sp macro="" textlink="">
      <cdr:nvSpPr>
        <cdr:cNvPr id="16" name="Стрелка вправо 15"/>
        <cdr:cNvSpPr/>
      </cdr:nvSpPr>
      <cdr:spPr>
        <a:xfrm xmlns:a="http://schemas.openxmlformats.org/drawingml/2006/main">
          <a:off x="3882108" y="3773758"/>
          <a:ext cx="1695450" cy="238125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6">
            <a:lumMod val="40000"/>
            <a:lumOff val="60000"/>
          </a:schemeClr>
        </a:solidFill>
        <a:ln xmlns:a="http://schemas.openxmlformats.org/drawingml/2006/main">
          <a:solidFill>
            <a:schemeClr val="accent6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0.13315</cdr:x>
      <cdr:y>0.72164</cdr:y>
    </cdr:from>
    <cdr:to>
      <cdr:x>0.33552</cdr:x>
      <cdr:y>0.84428</cdr:y>
    </cdr:to>
    <cdr:sp macro="" textlink="">
      <cdr:nvSpPr>
        <cdr:cNvPr id="17" name="Стрелка вниз 16"/>
        <cdr:cNvSpPr/>
      </cdr:nvSpPr>
      <cdr:spPr>
        <a:xfrm xmlns:a="http://schemas.openxmlformats.org/drawingml/2006/main">
          <a:off x="1272258" y="4259533"/>
          <a:ext cx="1933575" cy="723900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7994B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0.66448</cdr:x>
      <cdr:y>0.72002</cdr:y>
    </cdr:from>
    <cdr:to>
      <cdr:x>0.83495</cdr:x>
      <cdr:y>0.85073</cdr:y>
    </cdr:to>
    <cdr:sp macro="" textlink="">
      <cdr:nvSpPr>
        <cdr:cNvPr id="18" name="Стрелка вниз 17"/>
        <cdr:cNvSpPr/>
      </cdr:nvSpPr>
      <cdr:spPr>
        <a:xfrm xmlns:a="http://schemas.openxmlformats.org/drawingml/2006/main">
          <a:off x="6349083" y="4250008"/>
          <a:ext cx="1628775" cy="771525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7994B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0.04835</cdr:x>
      <cdr:y>0.12515</cdr:y>
    </cdr:from>
    <cdr:to>
      <cdr:x>0.44817</cdr:x>
      <cdr:y>0.36779</cdr:y>
    </cdr:to>
    <cdr:sp macro="" textlink="">
      <cdr:nvSpPr>
        <cdr:cNvPr id="4" name="Скругленный прямоугольник 3"/>
        <cdr:cNvSpPr/>
      </cdr:nvSpPr>
      <cdr:spPr>
        <a:xfrm xmlns:a="http://schemas.openxmlformats.org/drawingml/2006/main">
          <a:off x="451691" y="690394"/>
          <a:ext cx="3734717" cy="1338489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ru-RU" sz="2000" dirty="0" smtClean="0">
              <a:solidFill>
                <a:schemeClr val="tx2"/>
              </a:solidFill>
            </a:rPr>
            <a:t>Федеральные налоги, страховые взносы с 01.01.2017, </a:t>
          </a:r>
        </a:p>
        <a:p xmlns:a="http://schemas.openxmlformats.org/drawingml/2006/main">
          <a:pPr algn="ctr"/>
          <a:r>
            <a:rPr lang="ru-RU" sz="2000" dirty="0" err="1" smtClean="0">
              <a:solidFill>
                <a:schemeClr val="tx2"/>
              </a:solidFill>
            </a:rPr>
            <a:t>Спец.режимы</a:t>
          </a:r>
          <a:endParaRPr lang="ru-RU" sz="20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0.56021</cdr:x>
      <cdr:y>0.12515</cdr:y>
    </cdr:from>
    <cdr:to>
      <cdr:x>0.94587</cdr:x>
      <cdr:y>0.37146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5233013" y="690393"/>
          <a:ext cx="3602514" cy="1358743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40000"/>
            <a:lumOff val="6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ru-RU" sz="2000" dirty="0" smtClean="0">
              <a:solidFill>
                <a:schemeClr val="tx2"/>
              </a:solidFill>
            </a:rPr>
            <a:t>Региональные налоги, местные налоги, страховые взносы до 01.01.2017, НДФЛ</a:t>
          </a:r>
          <a:endParaRPr lang="ru-RU" sz="2000" dirty="0">
            <a:solidFill>
              <a:schemeClr val="tx2"/>
            </a:solidFill>
          </a:endParaRPr>
        </a:p>
      </cdr:txBody>
    </cdr:sp>
  </cdr:relSizeAnchor>
  <cdr:relSizeAnchor xmlns:cdr="http://schemas.openxmlformats.org/drawingml/2006/chartDrawing">
    <cdr:from>
      <cdr:x>0.09047</cdr:x>
      <cdr:y>0.62778</cdr:y>
    </cdr:from>
    <cdr:to>
      <cdr:x>0.40648</cdr:x>
      <cdr:y>0.80483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845092" y="3463115"/>
          <a:ext cx="2951911" cy="976683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ru-RU" sz="2400" dirty="0" smtClean="0">
              <a:solidFill>
                <a:schemeClr val="tx2">
                  <a:lumMod val="75000"/>
                </a:schemeClr>
              </a:solidFill>
            </a:rPr>
            <a:t>ФНС России</a:t>
          </a:r>
          <a:endParaRPr lang="ru-RU" sz="2400" dirty="0">
            <a:solidFill>
              <a:schemeClr val="tx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0.58579</cdr:x>
      <cdr:y>0.63508</cdr:y>
    </cdr:from>
    <cdr:to>
      <cdr:x>0.91611</cdr:x>
      <cdr:y>0.80883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5471990" y="3503363"/>
          <a:ext cx="3085583" cy="958467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40000"/>
            <a:lumOff val="6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ru-RU" sz="2400" dirty="0" smtClean="0">
              <a:solidFill>
                <a:schemeClr val="tx2">
                  <a:lumMod val="75000"/>
                </a:schemeClr>
              </a:solidFill>
            </a:rPr>
            <a:t>УФНС России по субъекту Российской Федерации</a:t>
          </a:r>
          <a:endParaRPr lang="ru-RU" sz="2400" dirty="0">
            <a:solidFill>
              <a:schemeClr val="tx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0.13216</cdr:x>
      <cdr:y>0.39315</cdr:y>
    </cdr:from>
    <cdr:to>
      <cdr:x>0.33453</cdr:x>
      <cdr:y>0.58715</cdr:y>
    </cdr:to>
    <cdr:sp macro="" textlink="">
      <cdr:nvSpPr>
        <cdr:cNvPr id="17" name="Стрелка вниз 16"/>
        <cdr:cNvSpPr/>
      </cdr:nvSpPr>
      <cdr:spPr>
        <a:xfrm xmlns:a="http://schemas.openxmlformats.org/drawingml/2006/main">
          <a:off x="1234489" y="2168753"/>
          <a:ext cx="1890377" cy="1070205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7994B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0.67022</cdr:x>
      <cdr:y>0.39543</cdr:y>
    </cdr:from>
    <cdr:to>
      <cdr:x>0.87039</cdr:x>
      <cdr:y>0.59114</cdr:y>
    </cdr:to>
    <cdr:sp macro="" textlink="">
      <cdr:nvSpPr>
        <cdr:cNvPr id="18" name="Стрелка вниз 17"/>
        <cdr:cNvSpPr/>
      </cdr:nvSpPr>
      <cdr:spPr>
        <a:xfrm xmlns:a="http://schemas.openxmlformats.org/drawingml/2006/main">
          <a:off x="6260642" y="2181340"/>
          <a:ext cx="1869806" cy="1079653"/>
        </a:xfrm>
        <a:prstGeom xmlns:a="http://schemas.openxmlformats.org/drawingml/2006/main" prst="downArrow">
          <a:avLst/>
        </a:prstGeom>
        <a:solidFill xmlns:a="http://schemas.openxmlformats.org/drawingml/2006/main">
          <a:srgbClr val="F7994B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2652C-2DAA-4A02-B377-35A159B113BB}" type="datetimeFigureOut">
              <a:rPr lang="ru-RU" smtClean="0"/>
              <a:t>26.11.2020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76BBA4-32D3-441D-AB8A-EF554CB0099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9822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6BBA4-32D3-441D-AB8A-EF554CB00997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930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76BBA4-32D3-441D-AB8A-EF554CB00997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8644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_work\ФНС России Фирм_Стиль\полиграфия-дизайн\Презентация_PP_16-9\present_back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4817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D:\_work\ФНС России Фирм_Стиль\полиграфия-дизайн\Презентация_PP_16-9\present-back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583"/>
            <a:ext cx="9144000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726654"/>
            <a:ext cx="7772400" cy="1470025"/>
          </a:xfrm>
        </p:spPr>
        <p:txBody>
          <a:bodyPr>
            <a:normAutofit/>
          </a:bodyPr>
          <a:lstStyle>
            <a:lvl1pPr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28795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500" b="0">
                <a:solidFill>
                  <a:schemeClr val="bg1"/>
                </a:solidFill>
                <a:latin typeface="+mj-lt"/>
              </a:defRPr>
            </a:lvl1pPr>
            <a:lvl2pPr marL="408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0041377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16.9-0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D:\_work\ФНС России Фирм_Стиль\ФНС_логотип_и_шрифты\ФНС_логотип\Герб_вектор_400px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1" y="1123953"/>
            <a:ext cx="1511300" cy="2078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2478470" y="1247808"/>
            <a:ext cx="6102883" cy="4773480"/>
          </a:xfrm>
        </p:spPr>
        <p:txBody>
          <a:bodyPr anchor="t">
            <a:normAutofit/>
          </a:bodyPr>
          <a:lstStyle>
            <a:lvl1pPr algn="l">
              <a:lnSpc>
                <a:spcPts val="5400"/>
              </a:lnSpc>
              <a:defRPr sz="4700" b="1">
                <a:solidFill>
                  <a:srgbClr val="8D8C90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47947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5926139" y="5126569"/>
            <a:ext cx="923925" cy="376767"/>
          </a:xfrm>
          <a:prstGeom prst="rect">
            <a:avLst/>
          </a:prstGeom>
          <a:noFill/>
          <a:ln>
            <a:noFill/>
          </a:ln>
          <a:extLst/>
        </p:spPr>
        <p:txBody>
          <a:bodyPr lIns="71561" tIns="35780" rIns="71561" bIns="35780"/>
          <a:lstStyle>
            <a:lvl1pPr>
              <a:defRPr sz="16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15975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15975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15975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15975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9" y="2006603"/>
            <a:ext cx="7632700" cy="4275665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2020" indent="2485">
              <a:defRPr>
                <a:latin typeface="+mj-lt"/>
              </a:defRPr>
            </a:lvl2pPr>
            <a:lvl3pPr marL="491981" indent="-203750">
              <a:tabLst/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11191" y="745070"/>
            <a:ext cx="7632699" cy="1261533"/>
          </a:xfrm>
        </p:spPr>
        <p:txBody>
          <a:bodyPr>
            <a:noAutofit/>
          </a:bodyPr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7BB46-5409-407E-8432-2866508A7D4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668091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16.9-04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9"/>
            <a:ext cx="9144000" cy="685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9" y="2006603"/>
            <a:ext cx="7632700" cy="4275665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4505" indent="0">
              <a:defRPr>
                <a:latin typeface="+mj-lt"/>
              </a:defRPr>
            </a:lvl2pPr>
            <a:lvl3pPr marL="491981" indent="-203750"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 marL="1123109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11191" y="745070"/>
            <a:ext cx="7632699" cy="1261533"/>
          </a:xfrm>
        </p:spPr>
        <p:txBody>
          <a:bodyPr>
            <a:noAutofit/>
          </a:bodyPr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A1280-2B11-44E2-A3E9-DBE3349AD0C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574159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16.9-04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9"/>
            <a:ext cx="9144000" cy="685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9" y="2006603"/>
            <a:ext cx="7632700" cy="4275665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4505" indent="0">
              <a:defRPr>
                <a:latin typeface="+mj-lt"/>
              </a:defRPr>
            </a:lvl2pPr>
            <a:lvl3pPr marL="491981" indent="-203750"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 marL="1123109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11191" y="745070"/>
            <a:ext cx="7632699" cy="1261533"/>
          </a:xfrm>
        </p:spPr>
        <p:txBody>
          <a:bodyPr>
            <a:noAutofit/>
          </a:bodyPr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0077B-7FA0-40AD-8201-09C542E6F8B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3474290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16.9-0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5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7046" y="1970918"/>
            <a:ext cx="5736842" cy="1362075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07046" y="470731"/>
            <a:ext cx="5736842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9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73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888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703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18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79215490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9" y="745069"/>
            <a:ext cx="8075612" cy="1261535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1188" y="2006602"/>
            <a:ext cx="3647576" cy="42756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1" y="2006602"/>
            <a:ext cx="3671888" cy="427566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C05326-454B-4BD2-8E5D-92852CB2004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842985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8"/>
            <a:ext cx="4040188" cy="63976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0" y="1535118"/>
            <a:ext cx="4041775" cy="63976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0" y="2174875"/>
            <a:ext cx="4041775" cy="395128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4737553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996" y="1037861"/>
            <a:ext cx="7562805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Номер слайда 1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C3505-D2E8-40B7-A171-20898F2A42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2635950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98102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5" y="273055"/>
            <a:ext cx="3008313" cy="116204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5" y="1435102"/>
            <a:ext cx="3008313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5287894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3"/>
            <a:ext cx="5486400" cy="5667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Autofit/>
          </a:bodyPr>
          <a:lstStyle>
            <a:lvl1pPr marL="0" indent="0">
              <a:buNone/>
              <a:defRPr sz="2900"/>
            </a:lvl1pPr>
            <a:lvl2pPr marL="408148" indent="0">
              <a:buNone/>
              <a:defRPr sz="2500"/>
            </a:lvl2pPr>
            <a:lvl3pPr marL="816296" indent="0">
              <a:buNone/>
              <a:defRPr sz="2100"/>
            </a:lvl3pPr>
            <a:lvl4pPr marL="1224443" indent="0">
              <a:buNone/>
              <a:defRPr sz="1800"/>
            </a:lvl4pPr>
            <a:lvl5pPr marL="1632591" indent="0">
              <a:buNone/>
              <a:defRPr sz="1800"/>
            </a:lvl5pPr>
            <a:lvl6pPr marL="2040739" indent="0">
              <a:buNone/>
              <a:defRPr sz="1800"/>
            </a:lvl6pPr>
            <a:lvl7pPr marL="2448887" indent="0">
              <a:buNone/>
              <a:defRPr sz="1800"/>
            </a:lvl7pPr>
            <a:lvl8pPr marL="2857035" indent="0">
              <a:buNone/>
              <a:defRPr sz="1800"/>
            </a:lvl8pPr>
            <a:lvl9pPr marL="3265183" indent="0">
              <a:buNone/>
              <a:defRPr sz="18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33B65-EF47-4B37-A963-95CB4B71873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3939277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D1B7C-F635-404B-BC52-AE943B1C6E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1270518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3354" y="303212"/>
            <a:ext cx="2405063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988" y="303212"/>
            <a:ext cx="706596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EBE09-317B-478B-B01D-B7227BA0D7F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1248199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5926139" y="5126569"/>
            <a:ext cx="923925" cy="376767"/>
          </a:xfrm>
          <a:prstGeom prst="rect">
            <a:avLst/>
          </a:prstGeom>
          <a:noFill/>
          <a:ln>
            <a:noFill/>
          </a:ln>
          <a:extLst/>
        </p:spPr>
        <p:txBody>
          <a:bodyPr lIns="71561" tIns="35780" rIns="71561" bIns="35780"/>
          <a:lstStyle>
            <a:lvl1pPr>
              <a:defRPr sz="16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15975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15975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15975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15975" fontAlgn="base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815975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 smtClean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9" y="2006603"/>
            <a:ext cx="7632700" cy="4275665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2020" indent="2485">
              <a:defRPr>
                <a:latin typeface="+mj-lt"/>
              </a:defRPr>
            </a:lvl2pPr>
            <a:lvl3pPr marL="491981" indent="-203750">
              <a:tabLst/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11190" y="745069"/>
            <a:ext cx="7548638" cy="1261535"/>
          </a:xfrm>
        </p:spPr>
        <p:txBody>
          <a:bodyPr/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ADA30-55B3-401E-AD1A-0388A54ACFC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1466339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5A503E-3A9A-440F-82F9-5AA35829517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4999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9" y="1428"/>
            <a:ext cx="9142642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3363691"/>
            <a:ext cx="7772400" cy="1470025"/>
          </a:xfrm>
        </p:spPr>
        <p:txBody>
          <a:bodyPr>
            <a:normAutofit/>
          </a:bodyPr>
          <a:lstStyle>
            <a:lvl1pPr>
              <a:defRPr sz="517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865834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902" b="0">
                <a:solidFill>
                  <a:schemeClr val="bg1"/>
                </a:solidFill>
                <a:latin typeface="+mj-lt"/>
              </a:defRPr>
            </a:lvl1pPr>
            <a:lvl2pPr marL="472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45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18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91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64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37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100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8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39657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9" y="1914"/>
            <a:ext cx="9142643" cy="68556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8" y="1606876"/>
            <a:ext cx="7320689" cy="4829253"/>
          </a:xfrm>
        </p:spPr>
        <p:txBody>
          <a:bodyPr/>
          <a:lstStyle>
            <a:lvl1pPr marL="329613" indent="0">
              <a:buFontTx/>
              <a:buNone/>
              <a:defRPr b="1">
                <a:latin typeface="+mj-lt"/>
              </a:defRPr>
            </a:lvl1pPr>
            <a:lvl2pPr marL="326733" indent="2880">
              <a:defRPr>
                <a:latin typeface="+mj-lt"/>
              </a:defRPr>
            </a:lvl2pPr>
            <a:lvl3pPr marL="569984" indent="-236054">
              <a:tabLst/>
              <a:defRPr>
                <a:latin typeface="+mj-lt"/>
              </a:defRPr>
            </a:lvl3pPr>
            <a:lvl4pPr marL="0" indent="326733">
              <a:lnSpc>
                <a:spcPts val="1633"/>
              </a:lnSpc>
              <a:spcBef>
                <a:spcPts val="363"/>
              </a:spcBef>
              <a:defRPr>
                <a:latin typeface="+mj-lt"/>
              </a:defRPr>
            </a:lvl4pPr>
            <a:lvl5pPr>
              <a:lnSpc>
                <a:spcPts val="1633"/>
              </a:lnSpc>
              <a:spcBef>
                <a:spcPts val="363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926640" y="5127081"/>
            <a:ext cx="923618" cy="376853"/>
          </a:xfrm>
          <a:prstGeom prst="rect">
            <a:avLst/>
          </a:prstGeom>
          <a:noFill/>
        </p:spPr>
        <p:txBody>
          <a:bodyPr wrap="square" lIns="82906" tIns="41453" rIns="82906" bIns="41453" rtlCol="0">
            <a:noAutofit/>
          </a:bodyPr>
          <a:lstStyle/>
          <a:p>
            <a:pPr defTabSz="945718"/>
            <a:endParaRPr lang="ru-RU" sz="1905" dirty="0">
              <a:solidFill>
                <a:prstClr val="black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22636" y="501071"/>
            <a:ext cx="7337192" cy="1105803"/>
          </a:xfrm>
        </p:spPr>
        <p:txBody>
          <a:bodyPr/>
          <a:lstStyle>
            <a:lvl1pPr marL="0" marR="0" indent="0" defTabSz="94571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898"/>
            </a:lvl1pPr>
          </a:lstStyle>
          <a:p>
            <a:pPr marL="0" marR="0" lvl="0" indent="0" defTabSz="94571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354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7385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3" y="472"/>
            <a:ext cx="9142643" cy="685561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8" y="1606876"/>
            <a:ext cx="7320689" cy="4829253"/>
          </a:xfrm>
        </p:spPr>
        <p:txBody>
          <a:bodyPr/>
          <a:lstStyle>
            <a:lvl1pPr marL="329613" indent="0">
              <a:buFontTx/>
              <a:buNone/>
              <a:defRPr b="1">
                <a:latin typeface="+mj-lt"/>
              </a:defRPr>
            </a:lvl1pPr>
            <a:lvl2pPr marL="329613" indent="0">
              <a:defRPr>
                <a:latin typeface="+mj-lt"/>
              </a:defRPr>
            </a:lvl2pPr>
            <a:lvl3pPr marL="569984" indent="-236054">
              <a:defRPr>
                <a:latin typeface="+mj-lt"/>
              </a:defRPr>
            </a:lvl3pPr>
            <a:lvl4pPr marL="0" indent="326733">
              <a:defRPr>
                <a:latin typeface="+mj-lt"/>
              </a:defRPr>
            </a:lvl4pPr>
            <a:lvl5pPr marL="1301176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821927" y="501071"/>
            <a:ext cx="7337902" cy="1105803"/>
          </a:xfrm>
        </p:spPr>
        <p:txBody>
          <a:bodyPr/>
          <a:lstStyle>
            <a:lvl1pPr marL="0" marR="0" indent="0" defTabSz="94571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898"/>
            </a:lvl1pPr>
          </a:lstStyle>
          <a:p>
            <a:pPr marL="0" marR="0" lvl="0" indent="0" defTabSz="94571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354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2931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3" y="2"/>
            <a:ext cx="9142643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8" y="1012506"/>
            <a:ext cx="7320689" cy="2024630"/>
          </a:xfrm>
        </p:spPr>
        <p:txBody>
          <a:bodyPr anchor="t"/>
          <a:lstStyle>
            <a:lvl1pPr algn="l">
              <a:defRPr sz="4172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38" y="3429720"/>
            <a:ext cx="7320689" cy="3006404"/>
          </a:xfrm>
        </p:spPr>
        <p:txBody>
          <a:bodyPr anchor="t"/>
          <a:lstStyle>
            <a:lvl1pPr marL="0" indent="0">
              <a:buNone/>
              <a:defRPr sz="2086">
                <a:solidFill>
                  <a:schemeClr val="tx1">
                    <a:tint val="75000"/>
                  </a:schemeClr>
                </a:solidFill>
              </a:defRPr>
            </a:lvl1pPr>
            <a:lvl2pPr marL="472859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2pPr>
            <a:lvl3pPr marL="945718" indent="0">
              <a:buNone/>
              <a:defRPr sz="1633">
                <a:solidFill>
                  <a:schemeClr val="tx1">
                    <a:tint val="75000"/>
                  </a:schemeClr>
                </a:solidFill>
              </a:defRPr>
            </a:lvl3pPr>
            <a:lvl4pPr marL="1418577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4pPr>
            <a:lvl5pPr marL="1891436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5pPr>
            <a:lvl6pPr marL="2364294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6pPr>
            <a:lvl7pPr marL="2837154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7pPr>
            <a:lvl8pPr marL="3310013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8pPr>
            <a:lvl9pPr marL="3782871" indent="0">
              <a:buNone/>
              <a:defRPr sz="14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1904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9" y="1914"/>
            <a:ext cx="9142643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6" y="501068"/>
            <a:ext cx="7337192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2636" y="1606873"/>
            <a:ext cx="3620764" cy="4695797"/>
          </a:xfrm>
        </p:spPr>
        <p:txBody>
          <a:bodyPr/>
          <a:lstStyle>
            <a:lvl1pPr>
              <a:defRPr sz="2902"/>
            </a:lvl1pPr>
            <a:lvl2pPr>
              <a:defRPr sz="2449"/>
            </a:lvl2pPr>
            <a:lvl3pPr>
              <a:defRPr sz="208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14933" y="1606873"/>
            <a:ext cx="3644897" cy="4695797"/>
          </a:xfrm>
        </p:spPr>
        <p:txBody>
          <a:bodyPr/>
          <a:lstStyle>
            <a:lvl1pPr>
              <a:defRPr sz="2902"/>
            </a:lvl1pPr>
            <a:lvl2pPr>
              <a:defRPr sz="2449"/>
            </a:lvl2pPr>
            <a:lvl3pPr>
              <a:defRPr sz="208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1788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6" y="501067"/>
            <a:ext cx="7864166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38" y="1606872"/>
            <a:ext cx="3674753" cy="568003"/>
          </a:xfrm>
        </p:spPr>
        <p:txBody>
          <a:bodyPr anchor="b"/>
          <a:lstStyle>
            <a:lvl1pPr marL="0" indent="0">
              <a:buNone/>
              <a:defRPr sz="2449" b="1"/>
            </a:lvl1pPr>
            <a:lvl2pPr marL="472859" indent="0">
              <a:buNone/>
              <a:defRPr sz="2086" b="1"/>
            </a:lvl2pPr>
            <a:lvl3pPr marL="945718" indent="0">
              <a:buNone/>
              <a:defRPr sz="1905" b="1"/>
            </a:lvl3pPr>
            <a:lvl4pPr marL="1418577" indent="0">
              <a:buNone/>
              <a:defRPr sz="1633" b="1"/>
            </a:lvl4pPr>
            <a:lvl5pPr marL="1891436" indent="0">
              <a:buNone/>
              <a:defRPr sz="1633" b="1"/>
            </a:lvl5pPr>
            <a:lvl6pPr marL="2364294" indent="0">
              <a:buNone/>
              <a:defRPr sz="1633" b="1"/>
            </a:lvl6pPr>
            <a:lvl7pPr marL="2837154" indent="0">
              <a:buNone/>
              <a:defRPr sz="1633" b="1"/>
            </a:lvl7pPr>
            <a:lvl8pPr marL="3310013" indent="0">
              <a:buNone/>
              <a:defRPr sz="1633" b="1"/>
            </a:lvl8pPr>
            <a:lvl9pPr marL="3782871" indent="0">
              <a:buNone/>
              <a:defRPr sz="16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638" y="2174876"/>
            <a:ext cx="3674753" cy="4261248"/>
          </a:xfrm>
        </p:spPr>
        <p:txBody>
          <a:bodyPr/>
          <a:lstStyle>
            <a:lvl1pPr>
              <a:defRPr sz="2449"/>
            </a:lvl1pPr>
            <a:lvl2pPr>
              <a:defRPr sz="2086"/>
            </a:lvl2pPr>
            <a:lvl3pPr>
              <a:defRPr sz="1905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04" y="1606872"/>
            <a:ext cx="3587825" cy="568003"/>
          </a:xfrm>
        </p:spPr>
        <p:txBody>
          <a:bodyPr anchor="b"/>
          <a:lstStyle>
            <a:lvl1pPr marL="0" indent="0">
              <a:buNone/>
              <a:defRPr sz="2449" b="1"/>
            </a:lvl1pPr>
            <a:lvl2pPr marL="472859" indent="0">
              <a:buNone/>
              <a:defRPr sz="2086" b="1"/>
            </a:lvl2pPr>
            <a:lvl3pPr marL="945718" indent="0">
              <a:buNone/>
              <a:defRPr sz="1905" b="1"/>
            </a:lvl3pPr>
            <a:lvl4pPr marL="1418577" indent="0">
              <a:buNone/>
              <a:defRPr sz="1633" b="1"/>
            </a:lvl4pPr>
            <a:lvl5pPr marL="1891436" indent="0">
              <a:buNone/>
              <a:defRPr sz="1633" b="1"/>
            </a:lvl5pPr>
            <a:lvl6pPr marL="2364294" indent="0">
              <a:buNone/>
              <a:defRPr sz="1633" b="1"/>
            </a:lvl6pPr>
            <a:lvl7pPr marL="2837154" indent="0">
              <a:buNone/>
              <a:defRPr sz="1633" b="1"/>
            </a:lvl7pPr>
            <a:lvl8pPr marL="3310013" indent="0">
              <a:buNone/>
              <a:defRPr sz="1633" b="1"/>
            </a:lvl8pPr>
            <a:lvl9pPr marL="3782871" indent="0">
              <a:buNone/>
              <a:defRPr sz="16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72004" y="2188098"/>
            <a:ext cx="3587825" cy="4248026"/>
          </a:xfrm>
        </p:spPr>
        <p:txBody>
          <a:bodyPr/>
          <a:lstStyle>
            <a:lvl1pPr>
              <a:defRPr sz="2449"/>
            </a:lvl1pPr>
            <a:lvl2pPr>
              <a:defRPr sz="2086"/>
            </a:lvl2pPr>
            <a:lvl3pPr>
              <a:defRPr sz="1905"/>
            </a:lvl3pPr>
            <a:lvl4pPr>
              <a:defRPr sz="1633"/>
            </a:lvl4pPr>
            <a:lvl5pPr>
              <a:defRPr sz="1633"/>
            </a:lvl5pPr>
            <a:lvl6pPr>
              <a:defRPr sz="1633"/>
            </a:lvl6pPr>
            <a:lvl7pPr>
              <a:defRPr sz="1633"/>
            </a:lvl7pPr>
            <a:lvl8pPr>
              <a:defRPr sz="1633"/>
            </a:lvl8pPr>
            <a:lvl9pPr>
              <a:defRPr sz="16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4091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9" y="1914"/>
            <a:ext cx="9142643" cy="68556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6" y="501068"/>
            <a:ext cx="7864166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8121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191048" y="5872591"/>
            <a:ext cx="567428" cy="653106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>
            <a:lvl1pPr algn="ctr">
              <a:defRPr sz="2449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0249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86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356"/>
            </a:lvl1pPr>
            <a:lvl2pPr>
              <a:defRPr sz="2902"/>
            </a:lvl2pPr>
            <a:lvl3pPr>
              <a:defRPr sz="2449"/>
            </a:lvl3pPr>
            <a:lvl4pPr>
              <a:defRPr sz="2086"/>
            </a:lvl4pPr>
            <a:lvl5pPr>
              <a:defRPr sz="2086"/>
            </a:lvl5pPr>
            <a:lvl6pPr>
              <a:defRPr sz="2086"/>
            </a:lvl6pPr>
            <a:lvl7pPr>
              <a:defRPr sz="2086"/>
            </a:lvl7pPr>
            <a:lvl8pPr>
              <a:defRPr sz="2086"/>
            </a:lvl8pPr>
            <a:lvl9pPr>
              <a:defRPr sz="208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51"/>
            </a:lvl1pPr>
            <a:lvl2pPr marL="472859" indent="0">
              <a:buNone/>
              <a:defRPr sz="1270"/>
            </a:lvl2pPr>
            <a:lvl3pPr marL="945718" indent="0">
              <a:buNone/>
              <a:defRPr sz="998"/>
            </a:lvl3pPr>
            <a:lvl4pPr marL="1418577" indent="0">
              <a:buNone/>
              <a:defRPr sz="907"/>
            </a:lvl4pPr>
            <a:lvl5pPr marL="1891436" indent="0">
              <a:buNone/>
              <a:defRPr sz="907"/>
            </a:lvl5pPr>
            <a:lvl6pPr marL="2364294" indent="0">
              <a:buNone/>
              <a:defRPr sz="907"/>
            </a:lvl6pPr>
            <a:lvl7pPr marL="2837154" indent="0">
              <a:buNone/>
              <a:defRPr sz="907"/>
            </a:lvl7pPr>
            <a:lvl8pPr marL="3310013" indent="0">
              <a:buNone/>
              <a:defRPr sz="907"/>
            </a:lvl8pPr>
            <a:lvl9pPr marL="3782871" indent="0">
              <a:buNone/>
              <a:defRPr sz="90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4066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86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356"/>
            </a:lvl1pPr>
            <a:lvl2pPr marL="472859" indent="0">
              <a:buNone/>
              <a:defRPr sz="2902"/>
            </a:lvl2pPr>
            <a:lvl3pPr marL="945718" indent="0">
              <a:buNone/>
              <a:defRPr sz="2449"/>
            </a:lvl3pPr>
            <a:lvl4pPr marL="1418577" indent="0">
              <a:buNone/>
              <a:defRPr sz="2086"/>
            </a:lvl4pPr>
            <a:lvl5pPr marL="1891436" indent="0">
              <a:buNone/>
              <a:defRPr sz="2086"/>
            </a:lvl5pPr>
            <a:lvl6pPr marL="2364294" indent="0">
              <a:buNone/>
              <a:defRPr sz="2086"/>
            </a:lvl6pPr>
            <a:lvl7pPr marL="2837154" indent="0">
              <a:buNone/>
              <a:defRPr sz="2086"/>
            </a:lvl7pPr>
            <a:lvl8pPr marL="3310013" indent="0">
              <a:buNone/>
              <a:defRPr sz="2086"/>
            </a:lvl8pPr>
            <a:lvl9pPr marL="3782871" indent="0">
              <a:buNone/>
              <a:defRPr sz="2086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51"/>
            </a:lvl1pPr>
            <a:lvl2pPr marL="472859" indent="0">
              <a:buNone/>
              <a:defRPr sz="1270"/>
            </a:lvl2pPr>
            <a:lvl3pPr marL="945718" indent="0">
              <a:buNone/>
              <a:defRPr sz="998"/>
            </a:lvl3pPr>
            <a:lvl4pPr marL="1418577" indent="0">
              <a:buNone/>
              <a:defRPr sz="907"/>
            </a:lvl4pPr>
            <a:lvl5pPr marL="1891436" indent="0">
              <a:buNone/>
              <a:defRPr sz="907"/>
            </a:lvl5pPr>
            <a:lvl6pPr marL="2364294" indent="0">
              <a:buNone/>
              <a:defRPr sz="907"/>
            </a:lvl6pPr>
            <a:lvl7pPr marL="2837154" indent="0">
              <a:buNone/>
              <a:defRPr sz="907"/>
            </a:lvl7pPr>
            <a:lvl8pPr marL="3310013" indent="0">
              <a:buNone/>
              <a:defRPr sz="907"/>
            </a:lvl8pPr>
            <a:lvl9pPr marL="3782871" indent="0">
              <a:buNone/>
              <a:defRPr sz="90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243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5154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3352" y="303213"/>
            <a:ext cx="2405063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988" y="303213"/>
            <a:ext cx="706596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735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16.9-03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9"/>
            <a:ext cx="9144000" cy="6855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611189" y="745070"/>
            <a:ext cx="7632700" cy="123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611189" y="1989667"/>
            <a:ext cx="76327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0" tIns="40815" rIns="81630" bIns="408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6183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l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6183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402639" y="5865286"/>
            <a:ext cx="504825" cy="683683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 defTabSz="816296" fontAlgn="auto">
              <a:lnSpc>
                <a:spcPts val="1878"/>
              </a:lnSpc>
              <a:spcBef>
                <a:spcPts val="0"/>
              </a:spcBef>
              <a:spcAft>
                <a:spcPts val="0"/>
              </a:spcAft>
              <a:defRPr sz="2100">
                <a:solidFill>
                  <a:prstClr val="white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4D9FAED-7279-4EC1-B23B-F737F2C4B27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171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ransition spd="slow">
    <p:wipe/>
  </p:transition>
  <p:hf hdr="0" ftr="0" dt="0"/>
  <p:txStyles>
    <p:titleStyle>
      <a:lvl1pPr algn="l" defTabSz="815975" rtl="0" eaLnBrk="0" fontAlgn="base" hangingPunct="0">
        <a:spcBef>
          <a:spcPct val="0"/>
        </a:spcBef>
        <a:spcAft>
          <a:spcPct val="0"/>
        </a:spcAft>
        <a:defRPr sz="38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815975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2pPr>
      <a:lvl3pPr algn="l" defTabSz="815975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3pPr>
      <a:lvl4pPr algn="l" defTabSz="815975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4pPr>
      <a:lvl5pPr algn="l" defTabSz="815975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5pPr>
      <a:lvl6pPr marL="457200" algn="l" defTabSz="815975" rtl="0" fontAlgn="base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6pPr>
      <a:lvl7pPr marL="914400" algn="l" defTabSz="815975" rtl="0" fontAlgn="base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7pPr>
      <a:lvl8pPr marL="1371600" algn="l" defTabSz="815975" rtl="0" fontAlgn="base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8pPr>
      <a:lvl9pPr marL="1828800" algn="l" defTabSz="815975" rtl="0" fontAlgn="base">
        <a:spcBef>
          <a:spcPct val="0"/>
        </a:spcBef>
        <a:spcAft>
          <a:spcPct val="0"/>
        </a:spcAft>
        <a:defRPr sz="3800" b="1">
          <a:solidFill>
            <a:srgbClr val="005AA9"/>
          </a:solidFill>
          <a:latin typeface="Calibri" pitchFamily="34" charset="0"/>
        </a:defRPr>
      </a:lvl9pPr>
    </p:titleStyle>
    <p:bodyStyle>
      <a:lvl1pPr marL="284163" indent="-284163" algn="l" defTabSz="815975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2400" kern="1200">
          <a:solidFill>
            <a:srgbClr val="005AA9"/>
          </a:solidFill>
          <a:latin typeface="+mj-lt"/>
          <a:ea typeface="+mn-ea"/>
          <a:cs typeface="+mn-cs"/>
        </a:defRPr>
      </a:lvl1pPr>
      <a:lvl2pPr marL="284163" indent="173038" algn="l" defTabSz="815975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2000" kern="1200">
          <a:solidFill>
            <a:srgbClr val="504F53"/>
          </a:solidFill>
          <a:latin typeface="+mj-lt"/>
          <a:ea typeface="+mn-ea"/>
          <a:cs typeface="+mn-cs"/>
        </a:defRPr>
      </a:lvl2pPr>
      <a:lvl3pPr marL="557213" indent="-203200" algn="l" defTabSz="815975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rgbClr val="504F53"/>
          </a:solidFill>
          <a:latin typeface="+mj-lt"/>
          <a:ea typeface="+mn-ea"/>
          <a:cs typeface="+mn-cs"/>
        </a:defRPr>
      </a:lvl3pPr>
      <a:lvl4pPr marL="1600200" indent="-1319213" algn="just" defTabSz="815975" rtl="0" eaLnBrk="0" fontAlgn="base" hangingPunct="0">
        <a:lnSpc>
          <a:spcPts val="1900"/>
        </a:lnSpc>
        <a:spcBef>
          <a:spcPts val="400"/>
        </a:spcBef>
        <a:spcAft>
          <a:spcPct val="0"/>
        </a:spcAft>
        <a:buFont typeface="Arial" pitchFamily="34" charset="0"/>
        <a:defRPr sz="1600" kern="1200">
          <a:solidFill>
            <a:srgbClr val="504F53"/>
          </a:solidFill>
          <a:latin typeface="+mj-lt"/>
          <a:ea typeface="+mn-ea"/>
          <a:cs typeface="+mn-cs"/>
        </a:defRPr>
      </a:lvl4pPr>
      <a:lvl5pPr marL="1122363" indent="706438" algn="l" defTabSz="815975" rtl="0" eaLnBrk="0" fontAlgn="base" hangingPunct="0">
        <a:lnSpc>
          <a:spcPts val="1800"/>
        </a:lnSpc>
        <a:spcBef>
          <a:spcPts val="400"/>
        </a:spcBef>
        <a:spcAft>
          <a:spcPct val="0"/>
        </a:spcAft>
        <a:buFont typeface="Arial" pitchFamily="34" charset="0"/>
        <a:defRPr sz="1400" kern="1200">
          <a:solidFill>
            <a:srgbClr val="8D8C90"/>
          </a:solidFill>
          <a:latin typeface="+mj-lt"/>
          <a:ea typeface="+mn-ea"/>
          <a:cs typeface="+mn-cs"/>
        </a:defRPr>
      </a:lvl5pPr>
      <a:lvl6pPr marL="2244813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61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09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56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8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96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4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91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39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87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35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8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957" y="490023"/>
            <a:ext cx="7343873" cy="1110281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5957" y="1600200"/>
            <a:ext cx="7343873" cy="4835924"/>
          </a:xfrm>
          <a:prstGeom prst="rect">
            <a:avLst/>
          </a:prstGeom>
        </p:spPr>
        <p:txBody>
          <a:bodyPr vert="horz" lIns="104269" tIns="52135" rIns="104269" bIns="52135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2" y="6356356"/>
            <a:ext cx="2133600" cy="365125"/>
          </a:xfrm>
          <a:prstGeom prst="rect">
            <a:avLst/>
          </a:prstGeom>
        </p:spPr>
        <p:txBody>
          <a:bodyPr vert="horz" lIns="104269" tIns="52135" rIns="104269" bIns="52135" rtlCol="0" anchor="ctr"/>
          <a:lstStyle>
            <a:lvl1pPr algn="l">
              <a:defRPr sz="12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45718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2" y="6356356"/>
            <a:ext cx="2895600" cy="365125"/>
          </a:xfrm>
          <a:prstGeom prst="rect">
            <a:avLst/>
          </a:prstGeom>
        </p:spPr>
        <p:txBody>
          <a:bodyPr vert="horz" lIns="104269" tIns="52135" rIns="104269" bIns="52135" rtlCol="0" anchor="ctr"/>
          <a:lstStyle>
            <a:lvl1pPr algn="ctr">
              <a:defRPr sz="12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45718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24083" y="6041425"/>
            <a:ext cx="619712" cy="631834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>
            <a:lvl1pPr algn="ctr">
              <a:lnSpc>
                <a:spcPts val="2177"/>
              </a:lnSpc>
              <a:defRPr sz="2449">
                <a:solidFill>
                  <a:schemeClr val="bg1"/>
                </a:solidFill>
              </a:defRPr>
            </a:lvl1pPr>
          </a:lstStyle>
          <a:p>
            <a:pPr defTabSz="945718"/>
            <a:fld id="{E20E89E6-FE54-4E13-859C-1FA908D70D39}" type="slidenum">
              <a:rPr lang="ru-RU" smtClean="0">
                <a:solidFill>
                  <a:prstClr val="white"/>
                </a:solidFill>
              </a:rPr>
              <a:pPr defTabSz="945718"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025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hdr="0" ftr="0" dt="0"/>
  <p:txStyles>
    <p:titleStyle>
      <a:lvl1pPr algn="l" defTabSz="945718" rtl="0" eaLnBrk="1" latinLnBrk="0" hangingPunct="1">
        <a:lnSpc>
          <a:spcPts val="4715"/>
        </a:lnSpc>
        <a:spcBef>
          <a:spcPct val="0"/>
        </a:spcBef>
        <a:buNone/>
        <a:defRPr sz="3809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29613" indent="0" algn="l" defTabSz="945718" rtl="0" eaLnBrk="1" latinLnBrk="0" hangingPunct="1">
        <a:spcBef>
          <a:spcPct val="20000"/>
        </a:spcBef>
        <a:buFont typeface="+mj-lt"/>
        <a:buNone/>
        <a:defRPr sz="3356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29613" indent="0" algn="l" defTabSz="945718" rtl="0" eaLnBrk="1" latinLnBrk="0" hangingPunct="1">
        <a:spcBef>
          <a:spcPct val="20000"/>
        </a:spcBef>
        <a:buFont typeface="Arial" pitchFamily="34" charset="0"/>
        <a:buNone/>
        <a:defRPr sz="2177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646271" indent="-236054" algn="l" defTabSz="945718" rtl="0" eaLnBrk="1" latinLnBrk="0" hangingPunct="1">
        <a:spcBef>
          <a:spcPct val="20000"/>
        </a:spcBef>
        <a:buFont typeface="Arial" pitchFamily="34" charset="0"/>
        <a:buChar char="•"/>
        <a:defRPr sz="2177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26733" algn="just" defTabSz="945718" rtl="0" eaLnBrk="1" latinLnBrk="0" hangingPunct="1">
        <a:lnSpc>
          <a:spcPts val="1633"/>
        </a:lnSpc>
        <a:spcBef>
          <a:spcPts val="363"/>
        </a:spcBef>
        <a:buFont typeface="Arial" pitchFamily="34" charset="0"/>
        <a:buNone/>
        <a:tabLst/>
        <a:defRPr sz="1451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301176" indent="0" algn="l" defTabSz="945718" rtl="0" eaLnBrk="1" latinLnBrk="0" hangingPunct="1">
        <a:lnSpc>
          <a:spcPts val="1633"/>
        </a:lnSpc>
        <a:spcBef>
          <a:spcPts val="363"/>
        </a:spcBef>
        <a:buFont typeface="Arial" pitchFamily="34" charset="0"/>
        <a:buNone/>
        <a:defRPr sz="127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600725" indent="-236430" algn="l" defTabSz="945718" rtl="0" eaLnBrk="1" latinLnBrk="0" hangingPunct="1">
        <a:spcBef>
          <a:spcPct val="20000"/>
        </a:spcBef>
        <a:buFont typeface="Arial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6pPr>
      <a:lvl7pPr marL="3073583" indent="-236430" algn="l" defTabSz="945718" rtl="0" eaLnBrk="1" latinLnBrk="0" hangingPunct="1">
        <a:spcBef>
          <a:spcPct val="20000"/>
        </a:spcBef>
        <a:buFont typeface="Arial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7pPr>
      <a:lvl8pPr marL="3546443" indent="-236430" algn="l" defTabSz="945718" rtl="0" eaLnBrk="1" latinLnBrk="0" hangingPunct="1">
        <a:spcBef>
          <a:spcPct val="20000"/>
        </a:spcBef>
        <a:buFont typeface="Arial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8pPr>
      <a:lvl9pPr marL="4019302" indent="-236430" algn="l" defTabSz="945718" rtl="0" eaLnBrk="1" latinLnBrk="0" hangingPunct="1">
        <a:spcBef>
          <a:spcPct val="20000"/>
        </a:spcBef>
        <a:buFont typeface="Arial" pitchFamily="34" charset="0"/>
        <a:buChar char="•"/>
        <a:defRPr sz="208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1pPr>
      <a:lvl2pPr marL="472859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2pPr>
      <a:lvl3pPr marL="945718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418577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4pPr>
      <a:lvl5pPr marL="1891436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5pPr>
      <a:lvl6pPr marL="2364294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6pPr>
      <a:lvl7pPr marL="2837154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7pPr>
      <a:lvl8pPr marL="3310013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8pPr>
      <a:lvl9pPr marL="3782871" algn="l" defTabSz="945718" rtl="0" eaLnBrk="1" latinLnBrk="0" hangingPunct="1">
        <a:defRPr sz="19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18" Type="http://schemas.openxmlformats.org/officeDocument/2006/relationships/image" Target="../media/image29.png"/><Relationship Id="rId3" Type="http://schemas.openxmlformats.org/officeDocument/2006/relationships/image" Target="../media/image14.jpe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jpe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7"/>
          <p:cNvSpPr txBox="1">
            <a:spLocks noChangeArrowheads="1"/>
          </p:cNvSpPr>
          <p:nvPr/>
        </p:nvSpPr>
        <p:spPr bwMode="auto">
          <a:xfrm>
            <a:off x="683569" y="4581128"/>
            <a:ext cx="7616663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chemeClr val="accent1">
                  <a:lumMod val="75000"/>
                </a:schemeClr>
              </a:solidFill>
              <a:latin typeface="Cambria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Начальник отдела урегулирования задолженности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УФНС </a:t>
            </a:r>
            <a:r>
              <a:rPr lang="ru-RU" sz="1700" b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России по Оренбургской </a:t>
            </a:r>
            <a:r>
              <a:rPr lang="ru-RU" sz="1700" b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области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Умыт Абылкаировна Супьянова </a:t>
            </a:r>
          </a:p>
        </p:txBody>
      </p:sp>
      <p:sp>
        <p:nvSpPr>
          <p:cNvPr id="19459" name="TextBox 9"/>
          <p:cNvSpPr txBox="1">
            <a:spLocks noChangeArrowheads="1"/>
          </p:cNvSpPr>
          <p:nvPr/>
        </p:nvSpPr>
        <p:spPr bwMode="auto">
          <a:xfrm>
            <a:off x="775395" y="2708921"/>
            <a:ext cx="756084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81597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600" b="1" dirty="0" smtClean="0">
                <a:solidFill>
                  <a:srgbClr val="0070C0"/>
                </a:solidFill>
                <a:latin typeface="Cambria" pitchFamily="18" charset="0"/>
                <a:cs typeface="Times New Roman" pitchFamily="18" charset="0"/>
              </a:rPr>
              <a:t>«Об отсрочке (рассрочке) по налогам для пострадавшего бизнеса в период пандемии. Особенности взыскания задолженности по постановлению Правительства РФ № 409»</a:t>
            </a:r>
            <a:endParaRPr lang="ru-RU" altLang="ru-RU" sz="2600" b="1" dirty="0">
              <a:solidFill>
                <a:srgbClr val="0070C0"/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19461" name="TextBox 8"/>
          <p:cNvSpPr txBox="1">
            <a:spLocks noChangeArrowheads="1"/>
          </p:cNvSpPr>
          <p:nvPr/>
        </p:nvSpPr>
        <p:spPr bwMode="auto">
          <a:xfrm>
            <a:off x="1547665" y="1916834"/>
            <a:ext cx="61206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Century" pitchFamily="18" charset="0"/>
                <a:cs typeface="Times New Roman" pitchFamily="18" charset="0"/>
              </a:rPr>
              <a:t>УПРАВЛЕНИЕ ФЕДЕРАЛЬНОЙ НАЛОГОВОЙ СЛУЖБЫ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Century" pitchFamily="18" charset="0"/>
                <a:cs typeface="Times New Roman" pitchFamily="18" charset="0"/>
              </a:rPr>
              <a:t>ПО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  <a:cs typeface="Times New Roman" pitchFamily="18" charset="0"/>
              </a:rPr>
              <a:t>ОРЕНБУРГСКОЙ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Century" pitchFamily="18" charset="0"/>
                <a:cs typeface="Times New Roman" pitchFamily="18" charset="0"/>
              </a:rPr>
              <a:t>ОБЛАСТИ</a:t>
            </a:r>
          </a:p>
        </p:txBody>
      </p:sp>
      <p:pic>
        <p:nvPicPr>
          <p:cNvPr id="6" name="Picture 3" descr="D:\_work\ФНС России Фирм_Стиль\ФНС_логотип_и_шрифты\ФНС_логотип\FNS_Gerb_CMYK_px10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129" y="548680"/>
            <a:ext cx="1185750" cy="12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56659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570143" y="359963"/>
            <a:ext cx="8314579" cy="764782"/>
          </a:xfrm>
        </p:spPr>
        <p:txBody>
          <a:bodyPr/>
          <a:lstStyle/>
          <a:p>
            <a:pPr algn="ctr">
              <a:lnSpc>
                <a:spcPts val="2191"/>
              </a:lnSpc>
              <a:defRPr/>
            </a:pPr>
            <a:r>
              <a:rPr lang="ru-RU" sz="2500" dirty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  <a:t>Статистика предоставления отсрочек налогоплательщикам Оренбургской </a:t>
            </a:r>
            <a:r>
              <a:rPr lang="ru-RU" sz="2500" dirty="0" smtClean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  <a:t>области</a:t>
            </a:r>
            <a:endParaRPr lang="ru-RU" sz="2500" dirty="0">
              <a:solidFill>
                <a:srgbClr val="0070C0"/>
              </a:solidFill>
              <a:latin typeface="Century" pitchFamily="18" charset="0"/>
              <a:cs typeface="Times New Roman" pitchFamily="18" charset="0"/>
            </a:endParaRPr>
          </a:p>
        </p:txBody>
      </p:sp>
      <p:sp>
        <p:nvSpPr>
          <p:cNvPr id="9219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24081" y="6041606"/>
            <a:ext cx="620370" cy="63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33" tIns="40067" rIns="80133" bIns="40067" numCol="1" anchorCtr="0" compatLnSpc="1">
            <a:prstTxWarp prst="textNoShape">
              <a:avLst/>
            </a:prstTxWarp>
          </a:bodyPr>
          <a:lstStyle>
            <a:lvl1pPr defTabSz="910004" eaLnBrk="0" hangingPunct="0">
              <a:defRPr sz="1800">
                <a:solidFill>
                  <a:schemeClr val="tx1"/>
                </a:solidFill>
                <a:latin typeface="Arial" charset="0"/>
              </a:defRPr>
            </a:lvl1pPr>
            <a:lvl2pPr marL="651196" indent="-250460" defTabSz="910004" eaLnBrk="0" hangingPunct="0">
              <a:defRPr sz="1800">
                <a:solidFill>
                  <a:schemeClr val="tx1"/>
                </a:solidFill>
                <a:latin typeface="Arial" charset="0"/>
              </a:defRPr>
            </a:lvl2pPr>
            <a:lvl3pPr marL="1001840" indent="-200368" defTabSz="910004" eaLnBrk="0" hangingPunct="0">
              <a:defRPr sz="1800">
                <a:solidFill>
                  <a:schemeClr val="tx1"/>
                </a:solidFill>
                <a:latin typeface="Arial" charset="0"/>
              </a:defRPr>
            </a:lvl3pPr>
            <a:lvl4pPr marL="1402575" indent="-200368" defTabSz="910004" eaLnBrk="0" hangingPunct="0">
              <a:defRPr sz="1800">
                <a:solidFill>
                  <a:schemeClr val="tx1"/>
                </a:solidFill>
                <a:latin typeface="Arial" charset="0"/>
              </a:defRPr>
            </a:lvl4pPr>
            <a:lvl5pPr marL="1803311" indent="-200368" defTabSz="910004" eaLnBrk="0" hangingPunct="0">
              <a:defRPr sz="1800">
                <a:solidFill>
                  <a:schemeClr val="tx1"/>
                </a:solidFill>
                <a:latin typeface="Arial" charset="0"/>
              </a:defRPr>
            </a:lvl5pPr>
            <a:lvl6pPr marL="2204047" indent="-200368" defTabSz="910004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</a:defRPr>
            </a:lvl6pPr>
            <a:lvl7pPr marL="2604783" indent="-200368" defTabSz="910004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</a:defRPr>
            </a:lvl7pPr>
            <a:lvl8pPr marL="3005519" indent="-200368" defTabSz="910004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</a:defRPr>
            </a:lvl8pPr>
            <a:lvl9pPr marL="3406254" indent="-200368" defTabSz="910004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6F82315-EBF7-4E19-BF31-1C39D811F387}" type="slidenum"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sz="240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46506" y="5373218"/>
            <a:ext cx="5849582" cy="103704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0133" tIns="40067" rIns="80133" bIns="40067"/>
          <a:lstStyle/>
          <a:p>
            <a:pPr algn="just">
              <a:defRPr/>
            </a:pP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48 </a:t>
            </a:r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налогоплательщикам отказано в отсрочке по причинам: </a:t>
            </a:r>
          </a:p>
          <a:p>
            <a:pPr marL="250460" indent="-250460" algn="just">
              <a:buFont typeface="Wingdings" pitchFamily="2" charset="2"/>
              <a:buChar char="ü"/>
              <a:defRPr/>
            </a:pP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Отрасль не относится к пострадавшей</a:t>
            </a:r>
          </a:p>
          <a:p>
            <a:pPr marL="250460" indent="-250460" algn="just">
              <a:buFont typeface="Wingdings" pitchFamily="2" charset="2"/>
              <a:buChar char="ü"/>
              <a:defRPr/>
            </a:pP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Нет снижения доходов более 10 %, нет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убытка</a:t>
            </a:r>
            <a:endParaRPr lang="ru-RU" sz="1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50460" indent="-250460" algn="just">
              <a:buFont typeface="Wingdings" pitchFamily="2" charset="2"/>
              <a:buChar char="ü"/>
              <a:defRPr/>
            </a:pPr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Отсутствует 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задолженность</a:t>
            </a:r>
            <a:endParaRPr lang="ru-RU" sz="15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9654" y="1796016"/>
            <a:ext cx="3263451" cy="111028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162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налогоплательщиков получили отсрочку платежей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693281" y="1795494"/>
            <a:ext cx="2831708" cy="11101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r>
              <a:rPr lang="ru-RU" sz="2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∑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304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млн. рублей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970865" y="2260058"/>
            <a:ext cx="1674894" cy="563935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1694878" y="3022938"/>
            <a:ext cx="1071546" cy="457174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69654" y="3625539"/>
            <a:ext cx="3400983" cy="78327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0147" tIns="40074" rIns="80147" bIns="40074" anchor="ctr"/>
          <a:lstStyle/>
          <a:p>
            <a:pPr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занятых сотрудников –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10 000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человек </a:t>
            </a:r>
          </a:p>
        </p:txBody>
      </p:sp>
      <p:sp>
        <p:nvSpPr>
          <p:cNvPr id="13" name="Овальная выноска 12"/>
          <p:cNvSpPr/>
          <p:nvPr/>
        </p:nvSpPr>
        <p:spPr>
          <a:xfrm>
            <a:off x="4067944" y="3102877"/>
            <a:ext cx="4740758" cy="2126325"/>
          </a:xfrm>
          <a:prstGeom prst="wedgeEllipseCallout">
            <a:avLst>
              <a:gd name="adj1" fmla="val -54790"/>
              <a:gd name="adj2" fmla="val -60081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80147" tIns="40074" rIns="80147" bIns="40074" anchor="ctr"/>
          <a:lstStyle/>
          <a:p>
            <a:pPr algn="ctr" defTabSz="913384">
              <a:defRPr/>
            </a:pPr>
            <a:r>
              <a:rPr lang="ru-RU" sz="1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Сферы деятельности</a:t>
            </a:r>
          </a:p>
          <a:p>
            <a:pPr marL="285700" indent="-285700" algn="just" defTabSz="913384">
              <a:buFont typeface="Wingdings" pitchFamily="2" charset="2"/>
              <a:buChar char="ü"/>
              <a:defRPr/>
            </a:pPr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Авиа- и автоперевозки </a:t>
            </a:r>
            <a:r>
              <a:rPr lang="ru-RU" sz="1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105</a:t>
            </a:r>
            <a:endParaRPr lang="ru-RU" sz="1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00" indent="-285700" algn="just" defTabSz="913384">
              <a:buFont typeface="Wingdings" pitchFamily="2" charset="2"/>
              <a:buChar char="ü"/>
              <a:defRPr/>
            </a:pPr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Общепит и бытовые услуги – 20</a:t>
            </a:r>
            <a:endParaRPr lang="ru-RU" sz="1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00" indent="-285700" algn="just" defTabSz="913384">
              <a:buFont typeface="Wingdings" pitchFamily="2" charset="2"/>
              <a:buChar char="ü"/>
              <a:defRPr/>
            </a:pPr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Спорт – 15</a:t>
            </a:r>
          </a:p>
          <a:p>
            <a:pPr marL="285700" indent="-285700" algn="just" defTabSz="913384">
              <a:buFont typeface="Wingdings" pitchFamily="2" charset="2"/>
              <a:buChar char="ü"/>
              <a:defRPr/>
            </a:pPr>
            <a:r>
              <a:rPr lang="ru-RU" sz="1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Гостиничный </a:t>
            </a:r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бизнес – 6</a:t>
            </a:r>
            <a:endParaRPr lang="ru-RU" sz="1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00" indent="-285700" algn="just" defTabSz="913384">
              <a:buFont typeface="Wingdings" pitchFamily="2" charset="2"/>
              <a:buChar char="ü"/>
              <a:defRPr/>
            </a:pPr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Дополнительное образование - 3</a:t>
            </a:r>
          </a:p>
          <a:p>
            <a:pPr marL="285700" indent="-285700" algn="just" defTabSz="913384">
              <a:buFont typeface="Wingdings" pitchFamily="2" charset="2"/>
              <a:buChar char="ü"/>
              <a:defRPr/>
            </a:pPr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Туризм – 3</a:t>
            </a:r>
            <a:endParaRPr lang="ru-RU" sz="1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00" indent="-285700" algn="just" defTabSz="913384">
              <a:buFont typeface="Wingdings" pitchFamily="2" charset="2"/>
              <a:buChar char="ü"/>
              <a:defRPr/>
            </a:pPr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Здравоохранение - 2</a:t>
            </a:r>
            <a:endParaRPr lang="ru-RU" sz="1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913384">
              <a:defRPr/>
            </a:pPr>
            <a:endParaRPr lang="ru-RU" sz="1500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11811" y="1913560"/>
            <a:ext cx="1859751" cy="358522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r>
              <a:rPr lang="ru-RU" sz="1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3 до 6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36219782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gray">
          <a:xfrm>
            <a:off x="249383" y="2132856"/>
            <a:ext cx="8571090" cy="4392488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10000"/>
                </a:srgbClr>
              </a:gs>
              <a:gs pos="100000">
                <a:srgbClr val="FFFFFF">
                  <a:alpha val="0"/>
                </a:srgbClr>
              </a:gs>
            </a:gsLst>
            <a:lin ang="16200000" scaled="1"/>
            <a:tileRect/>
          </a:gradFill>
          <a:ln w="12700">
            <a:noFill/>
            <a:miter lim="800000"/>
            <a:headEnd/>
            <a:tailEnd/>
          </a:ln>
          <a:effectLst/>
        </p:spPr>
        <p:txBody>
          <a:bodyPr lIns="108000" tIns="108000" rIns="144000" bIns="72000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190500" indent="-190500">
              <a:lnSpc>
                <a:spcPct val="95000"/>
              </a:lnSpc>
              <a:spcAft>
                <a:spcPts val="800"/>
              </a:spcAft>
              <a:buClr>
                <a:srgbClr val="969696"/>
              </a:buClr>
              <a:buFont typeface="Wingdings" pitchFamily="2" charset="2"/>
              <a:buChar char="§"/>
              <a:defRPr/>
            </a:pPr>
            <a:endParaRPr lang="de-DE" noProof="1">
              <a:solidFill>
                <a:srgbClr val="000000"/>
              </a:solidFill>
              <a:cs typeface="Arial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899592" y="4309549"/>
            <a:ext cx="7270474" cy="1976512"/>
            <a:chOff x="653257" y="3316287"/>
            <a:chExt cx="7270474" cy="2286000"/>
          </a:xfrm>
        </p:grpSpPr>
        <p:sp>
          <p:nvSpPr>
            <p:cNvPr id="498691" name="AutoShape 3"/>
            <p:cNvSpPr>
              <a:spLocks noChangeArrowheads="1"/>
            </p:cNvSpPr>
            <p:nvPr/>
          </p:nvSpPr>
          <p:spPr bwMode="gray">
            <a:xfrm>
              <a:off x="653257" y="3316287"/>
              <a:ext cx="3352800" cy="2286000"/>
            </a:xfrm>
            <a:prstGeom prst="roundRect">
              <a:avLst>
                <a:gd name="adj" fmla="val 10347"/>
              </a:avLst>
            </a:prstGeom>
            <a:ln>
              <a:headEnd/>
              <a:tailEnd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endParaRPr lang="en-US" dirty="0">
                <a:latin typeface="Tahoma" pitchFamily="34" charset="0"/>
                <a:ea typeface="Tahoma" pitchFamily="34" charset="0"/>
                <a:cs typeface="Tahoma" pitchFamily="34" charset="0"/>
              </a:endParaRPr>
            </a:p>
          </p:txBody>
        </p:sp>
        <p:grpSp>
          <p:nvGrpSpPr>
            <p:cNvPr id="498703" name="Group 15"/>
            <p:cNvGrpSpPr>
              <a:grpSpLocks/>
            </p:cNvGrpSpPr>
            <p:nvPr/>
          </p:nvGrpSpPr>
          <p:grpSpPr bwMode="auto">
            <a:xfrm>
              <a:off x="4570931" y="3316287"/>
              <a:ext cx="3352800" cy="2286000"/>
              <a:chOff x="2894" y="1872"/>
              <a:chExt cx="2112" cy="1440"/>
            </a:xfrm>
          </p:grpSpPr>
          <p:sp>
            <p:nvSpPr>
              <p:cNvPr id="498698" name="AutoShape 10"/>
              <p:cNvSpPr>
                <a:spLocks noChangeArrowheads="1"/>
              </p:cNvSpPr>
              <p:nvPr/>
            </p:nvSpPr>
            <p:spPr bwMode="gray">
              <a:xfrm>
                <a:off x="2894" y="1872"/>
                <a:ext cx="2112" cy="1440"/>
              </a:xfrm>
              <a:prstGeom prst="roundRect">
                <a:avLst>
                  <a:gd name="adj" fmla="val 10347"/>
                </a:avLst>
              </a:prstGeom>
              <a:ln>
                <a:headEnd/>
                <a:tailEnd/>
              </a:ln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anchor="ctr"/>
              <a:lstStyle/>
              <a:p>
                <a:endParaRPr lang="en-US" dirty="0"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  <p:sp>
            <p:nvSpPr>
              <p:cNvPr id="498699" name="Text Box 11"/>
              <p:cNvSpPr txBox="1">
                <a:spLocks noChangeArrowheads="1"/>
              </p:cNvSpPr>
              <p:nvPr/>
            </p:nvSpPr>
            <p:spPr bwMode="gray">
              <a:xfrm>
                <a:off x="2920" y="2312"/>
                <a:ext cx="1774" cy="964"/>
              </a:xfrm>
              <a:prstGeom prst="rect">
                <a:avLst/>
              </a:prstGeom>
              <a:ln/>
              <a:ex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l"/>
                <a:r>
                  <a:rPr lang="ru-RU" sz="2000" b="1" dirty="0" smtClean="0">
                    <a:solidFill>
                      <a:schemeClr val="accent1">
                        <a:lumMod val="75000"/>
                      </a:schemeClr>
                    </a:solidFill>
                    <a:latin typeface="Century" pitchFamily="18" charset="0"/>
                    <a:ea typeface="Tahoma" pitchFamily="34" charset="0"/>
                    <a:cs typeface="Tahoma" pitchFamily="34" charset="0"/>
                  </a:rPr>
                  <a:t>Индивидуальным предпринимателям пострадавших отраслей</a:t>
                </a:r>
                <a:endParaRPr lang="en-US" sz="2000" dirty="0">
                  <a:solidFill>
                    <a:schemeClr val="accent1">
                      <a:lumMod val="75000"/>
                    </a:schemeClr>
                  </a:solidFill>
                  <a:latin typeface="Century" pitchFamily="18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sp>
        <p:nvSpPr>
          <p:cNvPr id="498696" name="Text Box 8"/>
          <p:cNvSpPr txBox="1">
            <a:spLocks noChangeArrowheads="1"/>
          </p:cNvSpPr>
          <p:nvPr/>
        </p:nvSpPr>
        <p:spPr bwMode="gray">
          <a:xfrm>
            <a:off x="769647" y="4928702"/>
            <a:ext cx="2866250" cy="1323439"/>
          </a:xfrm>
          <a:prstGeom prst="rect">
            <a:avLst/>
          </a:prstGeom>
          <a:ln/>
          <a:ex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  <a:ea typeface="Tahoma" pitchFamily="34" charset="0"/>
                <a:cs typeface="Tahoma" pitchFamily="34" charset="0"/>
              </a:rPr>
              <a:t>Российским организациям пострадавших отраслей</a:t>
            </a:r>
            <a:endParaRPr lang="en-US" sz="2000" dirty="0">
              <a:solidFill>
                <a:schemeClr val="accent1">
                  <a:lumMod val="75000"/>
                </a:schemeClr>
              </a:solidFill>
              <a:latin typeface="Century" pitchFamily="18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AutoShape 38"/>
          <p:cNvSpPr>
            <a:spLocks noChangeArrowheads="1"/>
          </p:cNvSpPr>
          <p:nvPr/>
        </p:nvSpPr>
        <p:spPr bwMode="gray">
          <a:xfrm rot="10800000">
            <a:off x="2949683" y="3157320"/>
            <a:ext cx="3240360" cy="786271"/>
          </a:xfrm>
          <a:prstGeom prst="upArrow">
            <a:avLst>
              <a:gd name="adj1" fmla="val 57824"/>
              <a:gd name="adj2" fmla="val 54398"/>
            </a:avLst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wordArtVert" wrap="none" anchor="ctr"/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 bwMode="auto">
          <a:xfrm>
            <a:off x="249383" y="476672"/>
            <a:ext cx="8640960" cy="1333078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</a:bodyPr>
          <a:lstStyle>
            <a:lvl1pPr algn="l" defTabSz="815975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>
                <a:solidFill>
                  <a:srgbClr val="005AA9"/>
                </a:solidFill>
                <a:latin typeface="+mj-lt"/>
                <a:ea typeface="+mj-ea"/>
                <a:cs typeface="+mj-cs"/>
              </a:defRPr>
            </a:lvl1pPr>
            <a:lvl2pPr algn="l" defTabSz="815975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A9"/>
                </a:solidFill>
                <a:latin typeface="Calibri" pitchFamily="34" charset="0"/>
              </a:defRPr>
            </a:lvl2pPr>
            <a:lvl3pPr algn="l" defTabSz="815975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A9"/>
                </a:solidFill>
                <a:latin typeface="Calibri" pitchFamily="34" charset="0"/>
              </a:defRPr>
            </a:lvl3pPr>
            <a:lvl4pPr algn="l" defTabSz="815975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A9"/>
                </a:solidFill>
                <a:latin typeface="Calibri" pitchFamily="34" charset="0"/>
              </a:defRPr>
            </a:lvl4pPr>
            <a:lvl5pPr algn="l" defTabSz="815975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A9"/>
                </a:solidFill>
                <a:latin typeface="Calibri" pitchFamily="34" charset="0"/>
              </a:defRPr>
            </a:lvl5pPr>
            <a:lvl6pPr marL="457200" algn="l" defTabSz="815975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A9"/>
                </a:solidFill>
                <a:latin typeface="Calibri" pitchFamily="34" charset="0"/>
              </a:defRPr>
            </a:lvl6pPr>
            <a:lvl7pPr marL="914400" algn="l" defTabSz="815975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A9"/>
                </a:solidFill>
                <a:latin typeface="Calibri" pitchFamily="34" charset="0"/>
              </a:defRPr>
            </a:lvl7pPr>
            <a:lvl8pPr marL="1371600" algn="l" defTabSz="815975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A9"/>
                </a:solidFill>
                <a:latin typeface="Calibri" pitchFamily="34" charset="0"/>
              </a:defRPr>
            </a:lvl8pPr>
            <a:lvl9pPr marL="1828800" algn="l" defTabSz="815975" rtl="0" fontAlgn="base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A9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3000" dirty="0" smtClean="0">
                <a:solidFill>
                  <a:srgbClr val="0070C0"/>
                </a:solidFill>
                <a:latin typeface="Century" pitchFamily="18" charset="0"/>
                <a:ea typeface="Tahoma" pitchFamily="34" charset="0"/>
                <a:cs typeface="Tahoma" pitchFamily="34" charset="0"/>
              </a:rPr>
              <a:t>Постановлением Правительства </a:t>
            </a:r>
            <a:r>
              <a:rPr lang="ru-RU" sz="3000" dirty="0">
                <a:solidFill>
                  <a:srgbClr val="0070C0"/>
                </a:solidFill>
                <a:latin typeface="Century" pitchFamily="18" charset="0"/>
                <a:ea typeface="Tahoma" pitchFamily="34" charset="0"/>
                <a:cs typeface="Tahoma" pitchFamily="34" charset="0"/>
              </a:rPr>
              <a:t>РФ </a:t>
            </a:r>
            <a:endParaRPr lang="ru-RU" sz="3000" dirty="0" smtClean="0">
              <a:solidFill>
                <a:srgbClr val="0070C0"/>
              </a:solidFill>
              <a:latin typeface="Century" pitchFamily="18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3000" dirty="0" smtClean="0">
                <a:solidFill>
                  <a:srgbClr val="0070C0"/>
                </a:solidFill>
                <a:latin typeface="Century" pitchFamily="18" charset="0"/>
                <a:ea typeface="Tahoma" pitchFamily="34" charset="0"/>
                <a:cs typeface="Tahoma" pitchFamily="34" charset="0"/>
              </a:rPr>
              <a:t>от 02.04.2020 </a:t>
            </a:r>
            <a:r>
              <a:rPr lang="ru-RU" sz="3000" dirty="0">
                <a:solidFill>
                  <a:srgbClr val="0070C0"/>
                </a:solidFill>
                <a:latin typeface="Century" pitchFamily="18" charset="0"/>
                <a:ea typeface="Tahoma" pitchFamily="34" charset="0"/>
                <a:cs typeface="Tahoma" pitchFamily="34" charset="0"/>
              </a:rPr>
              <a:t>№ </a:t>
            </a:r>
            <a:r>
              <a:rPr lang="ru-RU" sz="3000" dirty="0" smtClean="0">
                <a:solidFill>
                  <a:srgbClr val="0070C0"/>
                </a:solidFill>
                <a:latin typeface="Century" pitchFamily="18" charset="0"/>
                <a:ea typeface="Tahoma" pitchFamily="34" charset="0"/>
                <a:cs typeface="Tahoma" pitchFamily="34" charset="0"/>
              </a:rPr>
              <a:t>409 приняты меры по поддержке российского бизнеса, в том числе:</a:t>
            </a:r>
            <a:endParaRPr lang="ru-RU" sz="3000" dirty="0">
              <a:solidFill>
                <a:srgbClr val="0070C0"/>
              </a:solidFill>
              <a:latin typeface="Century" pitchFamily="18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3" name="Picture 2" descr="J:\ip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927240"/>
            <a:ext cx="979814" cy="84771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6" descr="D:\ОТДЕЛ УРЕГУЛИРОВАНИЯ ЗАДОЛЖЕННОСТИ\СЕМИНАР\2019\СЕМИНАР ФНС АПРЕЛЬ 2019\2\45042703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376" y="3927238"/>
            <a:ext cx="1008111" cy="86991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69646" y="2204866"/>
            <a:ext cx="7906810" cy="77264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  <a:cs typeface="Aharoni" pitchFamily="2" charset="-79"/>
              </a:rPr>
              <a:t>УПРОЩЕННАЯ ОТСРОЧКА (РАССРОЧКА) ПО УПЛАТЕ НАЛОГОВ – утверждены ПРАВИЛА</a:t>
            </a:r>
            <a:endParaRPr lang="ru-RU" sz="2500" b="1" dirty="0">
              <a:solidFill>
                <a:schemeClr val="accent1">
                  <a:lumMod val="75000"/>
                </a:schemeClr>
              </a:solidFill>
              <a:latin typeface="Century" pitchFamily="18" charset="0"/>
              <a:cs typeface="Aharoni" pitchFamily="2" charset="-79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3635897" y="1809750"/>
            <a:ext cx="2088232" cy="323106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949683" y="4149082"/>
            <a:ext cx="3240361" cy="62587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Century" pitchFamily="18" charset="0"/>
              </a:rPr>
              <a:t>ЗАИНТЕРЕСОВАННЫЕ ЛИЦА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4237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7530" y="404666"/>
            <a:ext cx="8594949" cy="595805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z="2000" dirty="0" smtClean="0">
                <a:solidFill>
                  <a:srgbClr val="0070C0"/>
                </a:solidFill>
                <a:latin typeface="Century" pitchFamily="18" charset="0"/>
              </a:rPr>
              <a:t>ПОСТРАДАВШИЕ ОТРАСЛИ </a:t>
            </a:r>
            <a:br>
              <a:rPr lang="ru-RU" sz="2000" dirty="0" smtClean="0">
                <a:solidFill>
                  <a:srgbClr val="0070C0"/>
                </a:solidFill>
                <a:latin typeface="Century" pitchFamily="18" charset="0"/>
              </a:rPr>
            </a:br>
            <a:r>
              <a:rPr lang="ru-RU" sz="2000" dirty="0" smtClean="0">
                <a:solidFill>
                  <a:srgbClr val="0070C0"/>
                </a:solidFill>
                <a:latin typeface="Century" pitchFamily="18" charset="0"/>
              </a:rPr>
              <a:t>Постановления Правительства РФ № 434, 479, 540, 570, 657, 745</a:t>
            </a:r>
            <a:endParaRPr lang="ru-RU" sz="2000" dirty="0">
              <a:solidFill>
                <a:srgbClr val="0070C0"/>
              </a:solidFill>
              <a:latin typeface="Century" pitchFamily="18" charset="0"/>
            </a:endParaRPr>
          </a:p>
        </p:txBody>
      </p:sp>
      <p:pic>
        <p:nvPicPr>
          <p:cNvPr id="6" name="Picture 2" descr="H:\USERS\07 Отдел налогообложения физических лиц\НЕФЕЛЬД\3105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875" y="3785166"/>
            <a:ext cx="943486" cy="72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ОТДЕЛ УРЕГУЛИРОВАНИЯ ЗАДОЛЖЕННОСТИ\2020\ВЕБИНАР\IMG-20200526-WA00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057" y="4698725"/>
            <a:ext cx="963335" cy="864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ОТДЕЛ УРЕГУЛИРОВАНИЯ ЗАДОЛЖЕННОСТИ\2020\ВЕБИНАР\s1200 (2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845" y="2838188"/>
            <a:ext cx="1061546" cy="815142"/>
          </a:xfrm>
          <a:prstGeom prst="rect">
            <a:avLst/>
          </a:prstGeom>
          <a:noFill/>
          <a:ln w="31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:\ОТДЕЛ УРЕГУЛИРОВАНИЯ ЗАДОЛЖЕННОСТИ\2020\ВЕБИНАР\2-12-5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00" y="5404205"/>
            <a:ext cx="998240" cy="63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D:\ОТДЕЛ УРЕГУЛИРОВАНИЯ ЗАДОЛЖЕННОСТИ\2020\ВЕБИНАР\42756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928" y="5721433"/>
            <a:ext cx="885118" cy="47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D:\ОТДЕЛ УРЕГУЛИРОВАНИЯ ЗАДОЛЖЕННОСТИ\2020\ВЕБИНАР\airport-5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31" y="1000471"/>
            <a:ext cx="902432" cy="79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D:\ОТДЕЛ УРЕГУЛИРОВАНИЯ ЗАДОЛЖЕННОСТИ\2020\ВЕБИНАР\img_44918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028" y="5643681"/>
            <a:ext cx="628984" cy="51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54262" y="1230229"/>
            <a:ext cx="2619138" cy="705497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Авиаперевозки Автоперевозки</a:t>
            </a:r>
          </a:p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49.3/49.4/51.1/51.21/52.21.21/52.23</a:t>
            </a:r>
            <a:endParaRPr lang="ru-RU" sz="1400" b="1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2066" name="Picture 18" descr="D:\ОТДЕЛ УРЕГУЛИРОВАНИЯ ЗАДОЛЖЕННОСТИ\2020\ВЕБИНАР\iskusstvo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40" y="2050823"/>
            <a:ext cx="936103" cy="77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532985" y="2082950"/>
            <a:ext cx="2926858" cy="647060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Культура и Досуг, Производство изделий народных промыслов</a:t>
            </a:r>
          </a:p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90/32.99.8</a:t>
            </a:r>
            <a:endParaRPr lang="ru-RU" sz="1400" b="1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2068" name="Picture 20" descr="D:\ОТДЕЛ УРЕГУЛИРОВАНИЯ ЗАДОЛЖЕННОСТИ\2020\ВЕБИНАР\465-4652504_this-is-an-icon-representing-exercise-and-shows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34" y="2918084"/>
            <a:ext cx="955535" cy="735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535813" y="2949978"/>
            <a:ext cx="2483587" cy="591562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Физическая культура и Спорт</a:t>
            </a:r>
          </a:p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93/96.04/86.90.4</a:t>
            </a:r>
            <a:endParaRPr lang="ru-RU" sz="14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59326" y="3856587"/>
            <a:ext cx="2460074" cy="469141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Туризм   </a:t>
            </a:r>
          </a:p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79</a:t>
            </a:r>
            <a:endParaRPr lang="ru-RU" sz="1400" b="1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2071" name="Picture 23" descr="D:\ОТДЕЛ УРЕГУЛИРОВАНИЯ ЗАДОЛЖЕННОСТИ\2020\ВЕБИНАР\44489 (1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9" y="3759201"/>
            <a:ext cx="959254" cy="821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 descr="D:\ОТДЕЛ УРЕГУЛИРОВАНИЯ ЗАДОЛЖЕННОСТИ\2020\ВЕБИНАР\1270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45" y="4669445"/>
            <a:ext cx="817167" cy="74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559326" y="4661558"/>
            <a:ext cx="2483587" cy="456298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Гостиничный бизнес</a:t>
            </a:r>
          </a:p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55</a:t>
            </a:r>
            <a:endParaRPr lang="ru-RU" sz="1400" b="1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2073" name="Picture 25" descr="D:\ОТДЕЛ УРЕГУЛИРОВАНИЯ ЗАДОЛЖЕННОСТИ\2020\ВЕБИНАР\cinematographic-camera-with-cinema-icon-vector-1064938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859" y="1000470"/>
            <a:ext cx="1099320" cy="88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986857" y="1361115"/>
            <a:ext cx="2520280" cy="438942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Кинотеатры</a:t>
            </a:r>
          </a:p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59.14</a:t>
            </a:r>
            <a:endParaRPr lang="ru-RU" sz="1400" b="1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2074" name="Picture 26" descr="D:\ОТДЕЛ УРЕГУЛИРОВАНИЯ ЗАДОЛЖЕННОСТИ\2020\ВЕБИНАР\kisspng-computer-icons-cutlery-tableware-spoon-and-fork-5acf7240601d09.6581169315235446403937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740" y="2008933"/>
            <a:ext cx="1061545" cy="778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6012159" y="2050824"/>
            <a:ext cx="2520281" cy="487983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Общепит и Бытовые услуги</a:t>
            </a:r>
          </a:p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56/95/96.01/96.02</a:t>
            </a:r>
            <a:endParaRPr lang="ru-RU" sz="14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012160" y="3053462"/>
            <a:ext cx="2583200" cy="544386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Дополнительное образование</a:t>
            </a:r>
          </a:p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85.41/88.91/</a:t>
            </a:r>
            <a:endParaRPr lang="ru-RU" sz="14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27830" y="3871396"/>
            <a:ext cx="2551861" cy="555371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Стоматологическая практика</a:t>
            </a:r>
          </a:p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86.23</a:t>
            </a:r>
            <a:endParaRPr lang="ru-RU" sz="14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970757" y="4685810"/>
            <a:ext cx="2664296" cy="864097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Розничная торговля</a:t>
            </a:r>
          </a:p>
          <a:p>
            <a:pPr algn="just"/>
            <a:r>
              <a:rPr lang="ru-RU" sz="1200" b="1" dirty="0" smtClean="0">
                <a:solidFill>
                  <a:srgbClr val="1F497D">
                    <a:lumMod val="75000"/>
                  </a:srgbClr>
                </a:solidFill>
              </a:rPr>
              <a:t>45.11.2/45.11.3/45.19.2/45.19.3/45.32/45.40.2/45.40.3/47.19/47.4/47.5/</a:t>
            </a:r>
          </a:p>
          <a:p>
            <a:pPr algn="just"/>
            <a:r>
              <a:rPr lang="ru-RU" sz="1200" b="1" dirty="0" smtClean="0">
                <a:solidFill>
                  <a:srgbClr val="1F497D">
                    <a:lumMod val="75000"/>
                  </a:srgbClr>
                </a:solidFill>
              </a:rPr>
              <a:t>47.6/47.7/47.82/47.89/47.99.2</a:t>
            </a:r>
            <a:endParaRPr lang="ru-RU" sz="1200" b="1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2075" name="Picture 27" descr="D:\ОТДЕЛ УРЕГУЛИРОВАНИЯ ЗАДОЛЖЕННОСТИ\2020\ВЕБИНАР\157-1574210_this-free-icons-png-design-of-bus-icon-for-use-with-bus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19" y="1430157"/>
            <a:ext cx="734978" cy="45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962" y="1000471"/>
            <a:ext cx="768240" cy="429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535812" y="5396618"/>
            <a:ext cx="2460074" cy="49412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ru-RU" sz="1400" b="1" dirty="0" smtClean="0">
              <a:solidFill>
                <a:srgbClr val="1F497D">
                  <a:lumMod val="75000"/>
                </a:srgbClr>
              </a:solidFill>
            </a:endParaRPr>
          </a:p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Конференции и Выставки</a:t>
            </a:r>
          </a:p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82.3</a:t>
            </a:r>
          </a:p>
          <a:p>
            <a:pPr algn="just"/>
            <a:endParaRPr lang="ru-RU" sz="14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094869" y="5664319"/>
            <a:ext cx="2304256" cy="494125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1F497D">
                    <a:lumMod val="75000"/>
                  </a:srgbClr>
                </a:solidFill>
              </a:rPr>
              <a:t>Музеи и Зоопарки 91.02   91.04.1</a:t>
            </a:r>
            <a:endParaRPr lang="ru-RU" sz="14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86829" y="6038662"/>
            <a:ext cx="3320016" cy="55869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300" b="1" dirty="0" smtClean="0">
                <a:solidFill>
                  <a:srgbClr val="1F497D">
                    <a:lumMod val="75000"/>
                  </a:srgbClr>
                </a:solidFill>
              </a:rPr>
              <a:t>СМИ и производство печатной продукции 60/63.12.1/63.91/18.11/58.11/58.13/58.14</a:t>
            </a:r>
            <a:endParaRPr lang="ru-RU" sz="1300" b="1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26" y="6158442"/>
            <a:ext cx="881644" cy="549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 descr="D:\ОТДЕЛ УРЕГУЛИРОВАНИЯ ЗАДОЛЖЕННОСТИ\2020\ВЕБИНАР\1490128081-newspaper01_82108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45" y="6038663"/>
            <a:ext cx="734978" cy="82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091821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467544" y="359962"/>
            <a:ext cx="8218985" cy="692774"/>
          </a:xfrm>
        </p:spPr>
        <p:txBody>
          <a:bodyPr/>
          <a:lstStyle/>
          <a:p>
            <a:pPr algn="ctr">
              <a:lnSpc>
                <a:spcPts val="2000"/>
              </a:lnSpc>
            </a:pPr>
            <a:r>
              <a:rPr lang="ru-RU" sz="20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500" dirty="0" smtClean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  <a:t>УПРОЩЕННАЯ ОТСРОЧКА:</a:t>
            </a:r>
            <a:br>
              <a:rPr lang="ru-RU" sz="2500" dirty="0" smtClean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</a:br>
            <a:r>
              <a:rPr lang="ru-RU" sz="2500" dirty="0" smtClean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  <a:t> </a:t>
            </a:r>
            <a:r>
              <a:rPr lang="ru-RU" sz="2300" dirty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  <a:t>ПО КАКИМ </a:t>
            </a:r>
            <a:r>
              <a:rPr lang="ru-RU" sz="2300" dirty="0" smtClean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  <a:t>НАЛОГАМ </a:t>
            </a:r>
            <a:r>
              <a:rPr lang="ru-RU" sz="2300" dirty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  <a:t>И ДЛЯ </a:t>
            </a:r>
            <a:r>
              <a:rPr lang="ru-RU" sz="2300" dirty="0" smtClean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  <a:t>КАКИХ </a:t>
            </a:r>
            <a:r>
              <a:rPr lang="ru-RU" sz="2300" dirty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  <a:t>ОТРАСЛЕЙ?</a:t>
            </a:r>
            <a:br>
              <a:rPr lang="ru-RU" sz="2300" dirty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</a:br>
            <a:r>
              <a:rPr lang="ru-RU" sz="2300" dirty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  <a:t/>
            </a:r>
            <a:br>
              <a:rPr lang="ru-RU" sz="2300" dirty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</a:br>
            <a:endParaRPr lang="ru-RU" sz="2300" dirty="0">
              <a:solidFill>
                <a:srgbClr val="0070C0"/>
              </a:solidFill>
              <a:latin typeface="Century" pitchFamily="18" charset="0"/>
              <a:cs typeface="Times New Roman" pitchFamily="18" charset="0"/>
            </a:endParaRPr>
          </a:p>
        </p:txBody>
      </p:sp>
      <p:sp>
        <p:nvSpPr>
          <p:cNvPr id="10243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24081" y="6041606"/>
            <a:ext cx="620370" cy="63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47" tIns="40074" rIns="80147" bIns="40074" numCol="1" anchorCtr="0" compatLnSpc="1">
            <a:prstTxWarp prst="textNoShape">
              <a:avLst/>
            </a:prstTxWarp>
          </a:bodyPr>
          <a:lstStyle>
            <a:lvl1pPr defTabSz="911396" eaLnBrk="0" hangingPunct="0">
              <a:defRPr sz="1800">
                <a:solidFill>
                  <a:schemeClr val="tx1"/>
                </a:solidFill>
                <a:latin typeface="Arial" charset="0"/>
              </a:defRPr>
            </a:lvl1pPr>
            <a:lvl2pPr marL="651196" indent="-250460" defTabSz="911396" eaLnBrk="0" hangingPunct="0">
              <a:defRPr sz="1800">
                <a:solidFill>
                  <a:schemeClr val="tx1"/>
                </a:solidFill>
                <a:latin typeface="Arial" charset="0"/>
              </a:defRPr>
            </a:lvl2pPr>
            <a:lvl3pPr marL="1001840" indent="-200368" defTabSz="911396" eaLnBrk="0" hangingPunct="0">
              <a:defRPr sz="1800">
                <a:solidFill>
                  <a:schemeClr val="tx1"/>
                </a:solidFill>
                <a:latin typeface="Arial" charset="0"/>
              </a:defRPr>
            </a:lvl3pPr>
            <a:lvl4pPr marL="1402575" indent="-200368" defTabSz="911396" eaLnBrk="0" hangingPunct="0">
              <a:defRPr sz="1800">
                <a:solidFill>
                  <a:schemeClr val="tx1"/>
                </a:solidFill>
                <a:latin typeface="Arial" charset="0"/>
              </a:defRPr>
            </a:lvl4pPr>
            <a:lvl5pPr marL="1803311" indent="-200368" defTabSz="911396" eaLnBrk="0" hangingPunct="0">
              <a:defRPr sz="1800">
                <a:solidFill>
                  <a:schemeClr val="tx1"/>
                </a:solidFill>
                <a:latin typeface="Arial" charset="0"/>
              </a:defRPr>
            </a:lvl5pPr>
            <a:lvl6pPr marL="2204047" indent="-200368" defTabSz="911396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</a:defRPr>
            </a:lvl6pPr>
            <a:lvl7pPr marL="2604783" indent="-200368" defTabSz="911396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</a:defRPr>
            </a:lvl7pPr>
            <a:lvl8pPr marL="3005519" indent="-200368" defTabSz="911396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</a:defRPr>
            </a:lvl8pPr>
            <a:lvl9pPr marL="3406254" indent="-200368" defTabSz="911396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39E8A1A-0EB6-44E5-8F2C-8ED547ECE220}" type="slidenum"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403221" y="1703938"/>
            <a:ext cx="3382959" cy="9559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just">
              <a:buFont typeface="Wingdings" pitchFamily="2" charset="2"/>
              <a:buChar char="Ø"/>
              <a:defRPr/>
            </a:pPr>
            <a:r>
              <a:rPr lang="ru-RU" sz="1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Налоги (авансовые платежи)</a:t>
            </a:r>
            <a:r>
              <a:rPr lang="ru-RU" sz="15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i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исключением акцизов, НДПИ, НДФЛ)</a:t>
            </a:r>
          </a:p>
          <a:p>
            <a:pPr marL="285750" indent="-285750" algn="just">
              <a:buFont typeface="Wingdings" pitchFamily="2" charset="2"/>
              <a:buChar char="Ø"/>
              <a:defRPr/>
            </a:pPr>
            <a:r>
              <a:rPr lang="ru-RU" sz="1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Страховые </a:t>
            </a:r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взносы</a:t>
            </a:r>
            <a:endParaRPr lang="ru-RU" sz="1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55576" y="1196752"/>
            <a:ext cx="2664296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КОМУ ПОЛОЖЕНО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5508104" y="1196753"/>
            <a:ext cx="3096344" cy="36004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Century" pitchFamily="18" charset="0"/>
              </a:rPr>
              <a:t>ПО КАКИМ ПЛАТЕЖАМ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22" name="Блок-схема: процесс 21"/>
          <p:cNvSpPr/>
          <p:nvPr/>
        </p:nvSpPr>
        <p:spPr>
          <a:xfrm>
            <a:off x="352777" y="1692907"/>
            <a:ext cx="3751171" cy="936103"/>
          </a:xfrm>
          <a:prstGeom prst="flowChartProcess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91374" tIns="45688" rIns="91374" bIns="45688" anchor="ctr"/>
          <a:lstStyle/>
          <a:p>
            <a:pPr algn="just" defTabSz="1042265">
              <a:defRPr/>
            </a:pPr>
            <a:r>
              <a:rPr lang="ru-RU" sz="16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ЮЛ и ИП ПОСТРАДАВШИХ ОТРАСЛЕЙ ПО ПОСТАНОВЛЕНИЮ ПРАВИТЕЛЬСТВА </a:t>
            </a:r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РФ 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24.04.2020 </a:t>
            </a:r>
            <a:r>
              <a:rPr lang="ru-RU" sz="1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№ </a:t>
            </a:r>
            <a:r>
              <a:rPr lang="ru-RU" sz="15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570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4179084" y="1880828"/>
            <a:ext cx="1040988" cy="612068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352291" y="2816090"/>
            <a:ext cx="3737105" cy="12258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ЮЛ и ИП ПОСТРАДАВШИХ ОТРАСЛЕЙ ПО ПОСТАНОВЛЕНИЯМ ПРАВИТЕЛЬ СТВА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РФ от 10.04.2020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№479, от 18.04.2020 №540, от </a:t>
            </a:r>
            <a:r>
              <a:rPr 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12.05.2020 </a:t>
            </a:r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№657, от 26.05.2020 №745, от 26.06.2020 №927, от 16.10.2020 №1698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4179084" y="3068960"/>
            <a:ext cx="1040988" cy="648072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403221" y="2865774"/>
            <a:ext cx="3354189" cy="117613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285750" indent="-285750" algn="just">
              <a:buFont typeface="Wingdings" pitchFamily="2" charset="2"/>
              <a:buChar char="Ø"/>
              <a:defRPr/>
            </a:pPr>
            <a:r>
              <a:rPr lang="ru-RU" sz="1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Налоги (авансовые платежи) </a:t>
            </a:r>
            <a:r>
              <a:rPr lang="ru-RU" sz="1500" b="1" i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исключением НДС, акцизов, НДПИ, НДФЛ, налога на доп.доход от добычи углеводородного </a:t>
            </a:r>
            <a:r>
              <a:rPr lang="ru-RU" sz="1500" b="1" i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сырья</a:t>
            </a:r>
            <a:endParaRPr lang="ru-RU" sz="1500" b="1" i="1" u="sng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52777" y="5301208"/>
            <a:ext cx="3751170" cy="129614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ЮЛ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 ИП, предоставившим отсрочку уплаты арендной платы по договорам аренды торговых объектов недвижимого имущества в соответствии с требованиями постановления Правительства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РФ от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03.04.2020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№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439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403220" y="5409220"/>
            <a:ext cx="3354189" cy="11881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285750" indent="-285750" algn="just">
              <a:buFont typeface="Wingdings" pitchFamily="2" charset="2"/>
              <a:buChar char="Ø"/>
              <a:defRPr/>
            </a:pPr>
            <a:r>
              <a:rPr lang="ru-RU" sz="1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на имущество организаций, земельный налог и авансовые платежи по ним, налог на имущество физических </a:t>
            </a:r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лиц</a:t>
            </a:r>
            <a:endParaRPr lang="ru-RU" sz="1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трелка вправо 28"/>
          <p:cNvSpPr/>
          <p:nvPr/>
        </p:nvSpPr>
        <p:spPr>
          <a:xfrm>
            <a:off x="4179084" y="5517232"/>
            <a:ext cx="1040988" cy="594066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52778" y="4221088"/>
            <a:ext cx="3736618" cy="9144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Стратегическим, системообразующим, градообразующим, пострадавшим, но не относящимся к сферам, утв-м Постановлениями Правительства РФ</a:t>
            </a:r>
            <a:endParaRPr 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403221" y="4221088"/>
            <a:ext cx="3382959" cy="108012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marL="285750" indent="-285750" algn="just">
              <a:buFont typeface="Wingdings" pitchFamily="2" charset="2"/>
              <a:buChar char="Ø"/>
              <a:defRPr/>
            </a:pPr>
            <a:r>
              <a:rPr lang="ru-RU" sz="1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Налоги (авансовые платежи) </a:t>
            </a:r>
            <a:r>
              <a:rPr lang="ru-RU" sz="1500" b="1" i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исключением НДС, акцизов, НДПИ, НДФЛ, налога на доп.доход от добычи углеводородного </a:t>
            </a:r>
            <a:r>
              <a:rPr lang="ru-RU" sz="1500" b="1" i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сырья</a:t>
            </a:r>
            <a:endParaRPr lang="ru-RU" sz="1500" b="1" i="1" u="sng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4179084" y="4366828"/>
            <a:ext cx="1040988" cy="622920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10850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397225" y="359962"/>
            <a:ext cx="8351240" cy="692774"/>
          </a:xfrm>
        </p:spPr>
        <p:txBody>
          <a:bodyPr/>
          <a:lstStyle/>
          <a:p>
            <a:pPr algn="ctr" defTabSz="913545">
              <a:defRPr/>
            </a:pPr>
            <a:r>
              <a:rPr lang="ru-RU" sz="2400" dirty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  <a:t>УПРОЩЕННАЯ ОТСРОЧКА (РАССРОЧКА) - Постановления </a:t>
            </a:r>
            <a:r>
              <a:rPr lang="ru-RU" sz="2400" dirty="0" smtClean="0">
                <a:solidFill>
                  <a:srgbClr val="0070C0"/>
                </a:solidFill>
                <a:latin typeface="Century" pitchFamily="18" charset="0"/>
                <a:cs typeface="Times New Roman" pitchFamily="18" charset="0"/>
              </a:rPr>
              <a:t>№ 409  № 570  № 699</a:t>
            </a:r>
            <a:endParaRPr lang="ru-RU" sz="2400" dirty="0">
              <a:solidFill>
                <a:srgbClr val="0070C0"/>
              </a:solidFill>
              <a:latin typeface="Century" pitchFamily="18" charset="0"/>
              <a:cs typeface="Times New Roman" pitchFamily="18" charset="0"/>
            </a:endParaRPr>
          </a:p>
        </p:txBody>
      </p:sp>
      <p:sp>
        <p:nvSpPr>
          <p:cNvPr id="11267" name="Номер слайда 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24081" y="6041606"/>
            <a:ext cx="620370" cy="63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0147" tIns="40074" rIns="80147" bIns="40074" numCol="1" anchorCtr="0" compatLnSpc="1">
            <a:prstTxWarp prst="textNoShape">
              <a:avLst/>
            </a:prstTxWarp>
          </a:bodyPr>
          <a:lstStyle>
            <a:lvl1pPr defTabSz="911396" eaLnBrk="0" hangingPunct="0">
              <a:defRPr sz="1800">
                <a:solidFill>
                  <a:schemeClr val="tx1"/>
                </a:solidFill>
                <a:latin typeface="Arial" charset="0"/>
              </a:defRPr>
            </a:lvl1pPr>
            <a:lvl2pPr marL="651196" indent="-250460" defTabSz="911396" eaLnBrk="0" hangingPunct="0">
              <a:defRPr sz="1800">
                <a:solidFill>
                  <a:schemeClr val="tx1"/>
                </a:solidFill>
                <a:latin typeface="Arial" charset="0"/>
              </a:defRPr>
            </a:lvl2pPr>
            <a:lvl3pPr marL="1001840" indent="-200368" defTabSz="911396" eaLnBrk="0" hangingPunct="0">
              <a:defRPr sz="1800">
                <a:solidFill>
                  <a:schemeClr val="tx1"/>
                </a:solidFill>
                <a:latin typeface="Arial" charset="0"/>
              </a:defRPr>
            </a:lvl3pPr>
            <a:lvl4pPr marL="1402575" indent="-200368" defTabSz="911396" eaLnBrk="0" hangingPunct="0">
              <a:defRPr sz="1800">
                <a:solidFill>
                  <a:schemeClr val="tx1"/>
                </a:solidFill>
                <a:latin typeface="Arial" charset="0"/>
              </a:defRPr>
            </a:lvl4pPr>
            <a:lvl5pPr marL="1803311" indent="-200368" defTabSz="911396" eaLnBrk="0" hangingPunct="0">
              <a:defRPr sz="1800">
                <a:solidFill>
                  <a:schemeClr val="tx1"/>
                </a:solidFill>
                <a:latin typeface="Arial" charset="0"/>
              </a:defRPr>
            </a:lvl5pPr>
            <a:lvl6pPr marL="2204047" indent="-200368" defTabSz="911396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</a:defRPr>
            </a:lvl6pPr>
            <a:lvl7pPr marL="2604783" indent="-200368" defTabSz="911396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</a:defRPr>
            </a:lvl7pPr>
            <a:lvl8pPr marL="3005519" indent="-200368" defTabSz="911396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</a:defRPr>
            </a:lvl8pPr>
            <a:lvl9pPr marL="3406254" indent="-200368" defTabSz="911396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E089B37-69CE-465B-A94F-DDB2EA4164A0}" type="slidenum">
              <a:rPr lang="ru-RU" sz="24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1583668" y="5157192"/>
            <a:ext cx="6156684" cy="1224136"/>
          </a:xfrm>
          <a:prstGeom prst="flowChart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0089" tIns="40046" rIns="80089" bIns="40046"/>
          <a:lstStyle/>
          <a:p>
            <a:pPr algn="ctr" defTabSz="913545">
              <a:defRPr/>
            </a:pPr>
            <a:endParaRPr lang="ru-RU" b="1" u="sng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 defTabSz="913545">
              <a:buFont typeface="Wingdings" pitchFamily="2" charset="2"/>
              <a:buChar char="ü"/>
              <a:defRPr/>
            </a:pP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ОТСРОЧКА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от ТРЕХ месяцев до ОДНОГО года </a:t>
            </a:r>
          </a:p>
          <a:p>
            <a:pPr algn="ctr" defTabSz="913545">
              <a:defRPr/>
            </a:pPr>
            <a:endParaRPr lang="ru-RU" b="1" u="sng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 defTabSz="913545">
              <a:buFont typeface="Wingdings" pitchFamily="2" charset="2"/>
              <a:buChar char="ü"/>
              <a:defRPr/>
            </a:pP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РАССРОЧКА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от ТРЕХ до ПЯТИ лет</a:t>
            </a:r>
          </a:p>
          <a:p>
            <a:pPr algn="ctr" defTabSz="913545">
              <a:defRPr/>
            </a:pPr>
            <a:endParaRPr lang="ru-RU" sz="17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13" name="Блок-схема: процесс 12"/>
          <p:cNvSpPr/>
          <p:nvPr/>
        </p:nvSpPr>
        <p:spPr>
          <a:xfrm>
            <a:off x="735723" y="2348880"/>
            <a:ext cx="7796717" cy="1800200"/>
          </a:xfrm>
          <a:prstGeom prst="flowChart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80089" tIns="40046" rIns="80089" bIns="40046"/>
          <a:lstStyle/>
          <a:p>
            <a:pPr algn="just" defTabSz="913545">
              <a:defRPr/>
            </a:pPr>
            <a:endParaRPr lang="ru-RU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 defTabSz="913545">
              <a:buFont typeface="Wingdings" pitchFamily="2" charset="2"/>
              <a:buChar char="q"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Снижение доходов, доходов от реализации или доходов от операций по нулевой ставке НДС </a:t>
            </a:r>
            <a:r>
              <a:rPr lang="ru-RU" b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БОЛЕЕ ЧЕМ НА 10 ПРОЦЕНТОВ</a:t>
            </a:r>
          </a:p>
          <a:p>
            <a:pPr algn="ctr" defTabSz="913545">
              <a:defRPr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</a:p>
          <a:p>
            <a:pPr marL="285750" indent="-285750" algn="just" defTabSz="913545">
              <a:buFont typeface="Wingdings" pitchFamily="2" charset="2"/>
              <a:buChar char="q"/>
              <a:defRPr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Есть убыток за отчетные периоды 2020 года, </a:t>
            </a:r>
            <a:r>
              <a:rPr lang="ru-RU" b="1" u="sng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отсутствии убытка за 2019 год</a:t>
            </a:r>
            <a:endParaRPr lang="ru-RU" b="1" u="sng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4241631" y="1224834"/>
            <a:ext cx="761392" cy="293898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123729" y="1628800"/>
            <a:ext cx="5107465" cy="50405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 smtClean="0">
                <a:solidFill>
                  <a:schemeClr val="bg1"/>
                </a:solidFill>
                <a:latin typeface="Century" pitchFamily="18" charset="0"/>
              </a:rPr>
              <a:t>КАКИЕ УСЛОВИЯ?</a:t>
            </a:r>
            <a:endParaRPr lang="ru-RU" sz="2500" b="1" dirty="0">
              <a:solidFill>
                <a:schemeClr val="bg1"/>
              </a:solidFill>
              <a:latin typeface="Century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04082" y="4628045"/>
            <a:ext cx="46805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Century" pitchFamily="18" charset="0"/>
                <a:cs typeface="Times New Roman" pitchFamily="18" charset="0"/>
              </a:rPr>
              <a:t>НА КАКОЙ СРОК?</a:t>
            </a:r>
            <a:endParaRPr lang="ru-RU" sz="2000" b="1" dirty="0">
              <a:solidFill>
                <a:schemeClr val="bg1"/>
              </a:solidFill>
              <a:latin typeface="Century" pitchFamily="18" charset="0"/>
              <a:cs typeface="Times New Roman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4371324" y="4302799"/>
            <a:ext cx="761392" cy="293898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80147" tIns="40074" rIns="80147" bIns="40074" anchor="ctr"/>
          <a:lstStyle/>
          <a:p>
            <a:pPr algn="ctr"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59614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8912" cy="792088"/>
          </a:xfrm>
        </p:spPr>
        <p:txBody>
          <a:bodyPr/>
          <a:lstStyle/>
          <a:p>
            <a:pPr algn="ctr"/>
            <a:r>
              <a:rPr lang="ru-RU" sz="2500" dirty="0">
                <a:solidFill>
                  <a:srgbClr val="0070C0"/>
                </a:solidFill>
                <a:latin typeface="Century" pitchFamily="18" charset="0"/>
              </a:rPr>
              <a:t>Сроки, на которые предоставляется </a:t>
            </a:r>
            <a:r>
              <a:rPr lang="ru-RU" sz="2500" dirty="0" smtClean="0">
                <a:solidFill>
                  <a:srgbClr val="0070C0"/>
                </a:solidFill>
                <a:latin typeface="Century" pitchFamily="18" charset="0"/>
              </a:rPr>
              <a:t>ОТСРОЧКА </a:t>
            </a:r>
            <a:br>
              <a:rPr lang="ru-RU" sz="2500" dirty="0" smtClean="0">
                <a:solidFill>
                  <a:srgbClr val="0070C0"/>
                </a:solidFill>
                <a:latin typeface="Century" pitchFamily="18" charset="0"/>
              </a:rPr>
            </a:br>
            <a:r>
              <a:rPr lang="ru-RU" sz="2500" dirty="0" smtClean="0">
                <a:solidFill>
                  <a:srgbClr val="0070C0"/>
                </a:solidFill>
                <a:latin typeface="Century" pitchFamily="18" charset="0"/>
              </a:rPr>
              <a:t>(п. 11 Правил)</a:t>
            </a:r>
            <a:endParaRPr lang="ru-RU" sz="2500" dirty="0">
              <a:solidFill>
                <a:srgbClr val="0070C0"/>
              </a:solidFill>
              <a:latin typeface="Century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9C3505-D2E8-40B7-A171-20898F2A42FF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4" name="Прямоугольник с одним скругленным углом 3"/>
          <p:cNvSpPr/>
          <p:nvPr/>
        </p:nvSpPr>
        <p:spPr>
          <a:xfrm>
            <a:off x="883683" y="1196752"/>
            <a:ext cx="3384376" cy="390310"/>
          </a:xfrm>
          <a:prstGeom prst="round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</a:rPr>
              <a:t>Обстоятельства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Century" pitchFamily="18" charset="0"/>
            </a:endParaRPr>
          </a:p>
        </p:txBody>
      </p:sp>
      <p:sp>
        <p:nvSpPr>
          <p:cNvPr id="5" name="Прямоугольник с одним скругленным углом 4"/>
          <p:cNvSpPr/>
          <p:nvPr/>
        </p:nvSpPr>
        <p:spPr>
          <a:xfrm>
            <a:off x="5868144" y="1196752"/>
            <a:ext cx="2592288" cy="390310"/>
          </a:xfrm>
          <a:prstGeom prst="round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</a:rPr>
              <a:t>Срок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1855792" y="1664805"/>
            <a:ext cx="720080" cy="165337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>
            <a:off x="6804249" y="1664805"/>
            <a:ext cx="720080" cy="165337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Блок-схема: несколько документов 11"/>
          <p:cNvSpPr/>
          <p:nvPr/>
        </p:nvSpPr>
        <p:spPr>
          <a:xfrm>
            <a:off x="5724129" y="1988841"/>
            <a:ext cx="2652938" cy="1008113"/>
          </a:xfrm>
          <a:prstGeom prst="flowChartMultidocumen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 год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Блок-схема: несколько документов 12"/>
          <p:cNvSpPr/>
          <p:nvPr/>
        </p:nvSpPr>
        <p:spPr>
          <a:xfrm>
            <a:off x="5724129" y="3225552"/>
            <a:ext cx="2652938" cy="995536"/>
          </a:xfrm>
          <a:prstGeom prst="flowChartMultidocumen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9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месяцев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Блок-схема: несколько документов 13"/>
          <p:cNvSpPr/>
          <p:nvPr/>
        </p:nvSpPr>
        <p:spPr>
          <a:xfrm>
            <a:off x="5724129" y="4581131"/>
            <a:ext cx="2652938" cy="936103"/>
          </a:xfrm>
          <a:prstGeom prst="flowChartMultidocumen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6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месяцев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Блок-схема: несколько документов 14"/>
          <p:cNvSpPr/>
          <p:nvPr/>
        </p:nvSpPr>
        <p:spPr>
          <a:xfrm>
            <a:off x="5724129" y="5733258"/>
            <a:ext cx="2652938" cy="720079"/>
          </a:xfrm>
          <a:prstGeom prst="flowChartMultidocumen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3 месяца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Загнутый угол 16"/>
          <p:cNvSpPr/>
          <p:nvPr/>
        </p:nvSpPr>
        <p:spPr>
          <a:xfrm>
            <a:off x="323530" y="3225554"/>
            <a:ext cx="4968550" cy="1187653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tx2">
                    <a:lumMod val="75000"/>
                  </a:schemeClr>
                </a:solidFill>
              </a:rPr>
              <a:t>Доход снизился более чем на 30 %</a:t>
            </a:r>
          </a:p>
          <a:p>
            <a:pPr algn="ctr"/>
            <a:r>
              <a:rPr lang="ru-RU" sz="1700" b="1" dirty="0">
                <a:solidFill>
                  <a:schemeClr val="tx2">
                    <a:lumMod val="75000"/>
                  </a:schemeClr>
                </a:solidFill>
              </a:rPr>
              <a:t>или</a:t>
            </a:r>
          </a:p>
          <a:p>
            <a:pPr algn="ctr"/>
            <a:r>
              <a:rPr lang="ru-RU" sz="1700" b="1" dirty="0">
                <a:solidFill>
                  <a:schemeClr val="tx2">
                    <a:lumMod val="75000"/>
                  </a:schemeClr>
                </a:solidFill>
              </a:rPr>
              <a:t> есть убыток при одновременном снижении дохода более чем на 20 %</a:t>
            </a:r>
          </a:p>
        </p:txBody>
      </p:sp>
      <p:sp>
        <p:nvSpPr>
          <p:cNvPr id="18" name="Загнутый угол 17"/>
          <p:cNvSpPr/>
          <p:nvPr/>
        </p:nvSpPr>
        <p:spPr>
          <a:xfrm>
            <a:off x="323528" y="1988842"/>
            <a:ext cx="4968552" cy="1107019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>
                <a:solidFill>
                  <a:schemeClr val="tx2">
                    <a:lumMod val="75000"/>
                  </a:schemeClr>
                </a:solidFill>
              </a:rPr>
              <a:t>Доход снизился более чем на 50 % </a:t>
            </a:r>
          </a:p>
          <a:p>
            <a:pPr algn="ctr"/>
            <a:r>
              <a:rPr lang="ru-RU" sz="1700" b="1" dirty="0">
                <a:solidFill>
                  <a:schemeClr val="tx2">
                    <a:lumMod val="75000"/>
                  </a:schemeClr>
                </a:solidFill>
              </a:rPr>
              <a:t>или</a:t>
            </a:r>
          </a:p>
          <a:p>
            <a:pPr algn="ctr"/>
            <a:r>
              <a:rPr lang="ru-RU" sz="1700" b="1" dirty="0">
                <a:solidFill>
                  <a:schemeClr val="tx2">
                    <a:lumMod val="75000"/>
                  </a:schemeClr>
                </a:solidFill>
              </a:rPr>
              <a:t> есть убыток при одновременном снижении дохода более чем на 30 %</a:t>
            </a:r>
          </a:p>
        </p:txBody>
      </p:sp>
      <p:sp>
        <p:nvSpPr>
          <p:cNvPr id="19" name="Загнутый угол 18"/>
          <p:cNvSpPr/>
          <p:nvPr/>
        </p:nvSpPr>
        <p:spPr>
          <a:xfrm>
            <a:off x="323528" y="4581129"/>
            <a:ext cx="4968552" cy="1152128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chemeClr val="tx2">
                    <a:lumMod val="75000"/>
                  </a:schemeClr>
                </a:solidFill>
              </a:rPr>
              <a:t>Доход </a:t>
            </a:r>
            <a:r>
              <a:rPr lang="ru-RU" sz="1700" b="1" dirty="0">
                <a:solidFill>
                  <a:schemeClr val="tx2">
                    <a:lumMod val="75000"/>
                  </a:schemeClr>
                </a:solidFill>
              </a:rPr>
              <a:t>снизился более чем на 20 %</a:t>
            </a:r>
          </a:p>
          <a:p>
            <a:pPr algn="ctr"/>
            <a:r>
              <a:rPr lang="ru-RU" sz="1700" b="1" dirty="0">
                <a:solidFill>
                  <a:schemeClr val="tx2">
                    <a:lumMod val="75000"/>
                  </a:schemeClr>
                </a:solidFill>
              </a:rPr>
              <a:t> или</a:t>
            </a:r>
          </a:p>
          <a:p>
            <a:pPr algn="ctr"/>
            <a:r>
              <a:rPr lang="ru-RU" sz="1700" b="1" dirty="0">
                <a:solidFill>
                  <a:schemeClr val="tx2">
                    <a:lumMod val="75000"/>
                  </a:schemeClr>
                </a:solidFill>
              </a:rPr>
              <a:t> есть убыток при одновременном снижении дохода более чем на 10 %</a:t>
            </a:r>
          </a:p>
        </p:txBody>
      </p:sp>
      <p:sp>
        <p:nvSpPr>
          <p:cNvPr id="20" name="Загнутый угол 19"/>
          <p:cNvSpPr/>
          <p:nvPr/>
        </p:nvSpPr>
        <p:spPr>
          <a:xfrm>
            <a:off x="323530" y="5877272"/>
            <a:ext cx="4965162" cy="57606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В иных случаях</a:t>
            </a: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93538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08912" cy="792088"/>
          </a:xfrm>
        </p:spPr>
        <p:txBody>
          <a:bodyPr/>
          <a:lstStyle/>
          <a:p>
            <a:pPr algn="ctr"/>
            <a:r>
              <a:rPr lang="ru-RU" sz="2500" dirty="0">
                <a:solidFill>
                  <a:srgbClr val="0070C0"/>
                </a:solidFill>
                <a:latin typeface="Century" pitchFamily="18" charset="0"/>
              </a:rPr>
              <a:t>Сроки, на которые предоставляется РАССРОЧКА </a:t>
            </a:r>
            <a:r>
              <a:rPr lang="ru-RU" sz="2500" dirty="0" smtClean="0">
                <a:solidFill>
                  <a:srgbClr val="0070C0"/>
                </a:solidFill>
                <a:latin typeface="Century" pitchFamily="18" charset="0"/>
              </a:rPr>
              <a:t/>
            </a:r>
            <a:br>
              <a:rPr lang="ru-RU" sz="2500" dirty="0" smtClean="0">
                <a:solidFill>
                  <a:srgbClr val="0070C0"/>
                </a:solidFill>
                <a:latin typeface="Century" pitchFamily="18" charset="0"/>
              </a:rPr>
            </a:br>
            <a:r>
              <a:rPr lang="ru-RU" sz="2500" dirty="0" smtClean="0">
                <a:solidFill>
                  <a:srgbClr val="0070C0"/>
                </a:solidFill>
                <a:latin typeface="Century" pitchFamily="18" charset="0"/>
              </a:rPr>
              <a:t>(</a:t>
            </a:r>
            <a:r>
              <a:rPr lang="ru-RU" sz="2500" dirty="0">
                <a:solidFill>
                  <a:srgbClr val="0070C0"/>
                </a:solidFill>
                <a:latin typeface="Century" pitchFamily="18" charset="0"/>
              </a:rPr>
              <a:t>п. </a:t>
            </a:r>
            <a:r>
              <a:rPr lang="ru-RU" sz="2500" dirty="0" smtClean="0">
                <a:solidFill>
                  <a:srgbClr val="0070C0"/>
                </a:solidFill>
                <a:latin typeface="Century" pitchFamily="18" charset="0"/>
              </a:rPr>
              <a:t>12 </a:t>
            </a:r>
            <a:r>
              <a:rPr lang="ru-RU" sz="2500" dirty="0">
                <a:solidFill>
                  <a:srgbClr val="0070C0"/>
                </a:solidFill>
                <a:latin typeface="Century" pitchFamily="18" charset="0"/>
              </a:rPr>
              <a:t>Правил</a:t>
            </a:r>
            <a:r>
              <a:rPr lang="ru-RU" sz="2500" dirty="0" smtClean="0">
                <a:solidFill>
                  <a:srgbClr val="0070C0"/>
                </a:solidFill>
                <a:latin typeface="Century" pitchFamily="18" charset="0"/>
              </a:rPr>
              <a:t>)</a:t>
            </a:r>
            <a:endParaRPr lang="ru-RU" sz="2500" dirty="0">
              <a:solidFill>
                <a:srgbClr val="0070C0"/>
              </a:solidFill>
              <a:latin typeface="Century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9C3505-D2E8-40B7-A171-20898F2A42FF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4" name="Прямоугольник с одним скругленным углом 3"/>
          <p:cNvSpPr/>
          <p:nvPr/>
        </p:nvSpPr>
        <p:spPr>
          <a:xfrm>
            <a:off x="883683" y="1196752"/>
            <a:ext cx="3384376" cy="390310"/>
          </a:xfrm>
          <a:prstGeom prst="round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Обстоятельства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Прямоугольник с одним скругленным углом 4"/>
          <p:cNvSpPr/>
          <p:nvPr/>
        </p:nvSpPr>
        <p:spPr>
          <a:xfrm>
            <a:off x="5868144" y="1196752"/>
            <a:ext cx="2592288" cy="390310"/>
          </a:xfrm>
          <a:prstGeom prst="round1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Срок 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1855792" y="1664805"/>
            <a:ext cx="720080" cy="165337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>
            <a:off x="6804249" y="1664805"/>
            <a:ext cx="720080" cy="165337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Блок-схема: несколько документов 11"/>
          <p:cNvSpPr/>
          <p:nvPr/>
        </p:nvSpPr>
        <p:spPr>
          <a:xfrm>
            <a:off x="5724129" y="1988841"/>
            <a:ext cx="2652938" cy="1008113"/>
          </a:xfrm>
          <a:prstGeom prst="flowChartMultidocumen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д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о 3 лет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3" name="Блок-схема: несколько документов 12"/>
          <p:cNvSpPr/>
          <p:nvPr/>
        </p:nvSpPr>
        <p:spPr>
          <a:xfrm>
            <a:off x="5724129" y="3393476"/>
            <a:ext cx="2652938" cy="827612"/>
          </a:xfrm>
          <a:prstGeom prst="flowChartMultidocumen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До 5 лет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Блок-схема: несколько документов 13"/>
          <p:cNvSpPr/>
          <p:nvPr/>
        </p:nvSpPr>
        <p:spPr>
          <a:xfrm>
            <a:off x="5719804" y="4797154"/>
            <a:ext cx="2652938" cy="936103"/>
          </a:xfrm>
          <a:prstGeom prst="flowChartMultidocumen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До 3 лет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7" name="Загнутый угол 16"/>
          <p:cNvSpPr/>
          <p:nvPr/>
        </p:nvSpPr>
        <p:spPr>
          <a:xfrm>
            <a:off x="323532" y="3393476"/>
            <a:ext cx="4968550" cy="1187653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Доход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стратегических, системообразующих, градообразующих и крупнейших организаций снизился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более чем на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50 %</a:t>
            </a:r>
            <a:endParaRPr lang="ru-RU" sz="17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8" name="Загнутый угол 17"/>
          <p:cNvSpPr/>
          <p:nvPr/>
        </p:nvSpPr>
        <p:spPr>
          <a:xfrm>
            <a:off x="323528" y="1988842"/>
            <a:ext cx="4968552" cy="1107019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Доход снизился более чем на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50 % 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или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есть 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убыток при одновременном снижении дохода более чем на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30 %</a:t>
            </a: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Загнутый угол 18"/>
          <p:cNvSpPr/>
          <p:nvPr/>
        </p:nvSpPr>
        <p:spPr>
          <a:xfrm>
            <a:off x="323530" y="4797152"/>
            <a:ext cx="4968552" cy="1152128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</a:rPr>
              <a:t>Доход стратегических, системообразующих, градообразующих и крупнейших организаций снизился более чем на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30 %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336855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08912" cy="576064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600" dirty="0" smtClean="0"/>
              <a:t/>
            </a:r>
            <a:br>
              <a:rPr lang="ru-RU" sz="2600" dirty="0" smtClean="0"/>
            </a:br>
            <a:r>
              <a:rPr lang="ru-RU" sz="2500" dirty="0" smtClean="0">
                <a:latin typeface="Century" pitchFamily="18" charset="0"/>
              </a:rPr>
              <a:t>Нужно </a:t>
            </a:r>
            <a:r>
              <a:rPr lang="ru-RU" sz="2500" dirty="0">
                <a:latin typeface="Century" pitchFamily="18" charset="0"/>
              </a:rPr>
              <a:t>ли обеспечение для отсрочки или рассрочки?</a:t>
            </a:r>
            <a:br>
              <a:rPr lang="ru-RU" sz="2500" dirty="0">
                <a:latin typeface="Century" pitchFamily="18" charset="0"/>
              </a:rPr>
            </a:br>
            <a:endParaRPr lang="ru-RU" sz="2500" dirty="0">
              <a:latin typeface="Century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9C3505-D2E8-40B7-A171-20898F2A42FF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31342" y="1628800"/>
            <a:ext cx="7641059" cy="151216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2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период </a:t>
            </a:r>
            <a:r>
              <a:rPr lang="ru-RU" sz="2500" b="1" i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 6 месяцев включительно </a:t>
            </a:r>
            <a:r>
              <a:rPr lang="ru-RU" sz="2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не требуется</a:t>
            </a:r>
            <a:endParaRPr lang="ru-RU" sz="2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1342" y="3645024"/>
            <a:ext cx="7713067" cy="27363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ru-RU" sz="2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отсрочки или рассрочки </a:t>
            </a:r>
            <a:r>
              <a:rPr lang="ru-RU" sz="2500" b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более 6 месяцев </a:t>
            </a:r>
            <a:r>
              <a:rPr lang="ru-RU" sz="2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возможен любой из </a:t>
            </a:r>
            <a:r>
              <a:rPr lang="ru-RU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вариантов обеспечения:</a:t>
            </a:r>
            <a:endParaRPr lang="ru-RU" sz="2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58775" lvl="0" indent="-358775" algn="just">
              <a:buFont typeface="Courier New" pitchFamily="49" charset="0"/>
              <a:buChar char="o"/>
            </a:pPr>
            <a:r>
              <a:rPr lang="ru-RU" sz="25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5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алог</a:t>
            </a:r>
            <a:r>
              <a:rPr lang="ru-RU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недвижимость, кадастровая стоимость которой больше суммы налоговой </a:t>
            </a:r>
            <a:r>
              <a:rPr lang="ru-RU" sz="25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задолженности</a:t>
            </a:r>
            <a:endParaRPr lang="ru-RU" sz="25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Font typeface="Courier New" pitchFamily="49" charset="0"/>
              <a:buChar char="o"/>
            </a:pPr>
            <a:r>
              <a:rPr lang="ru-RU" sz="25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Поручительство</a:t>
            </a:r>
            <a:endParaRPr lang="ru-RU" sz="25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Font typeface="Courier New" pitchFamily="49" charset="0"/>
              <a:buChar char="o"/>
            </a:pPr>
            <a:r>
              <a:rPr lang="ru-RU" sz="2500" b="1" i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Банковская гарантия</a:t>
            </a:r>
            <a:endParaRPr lang="ru-RU" sz="2500" b="1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683949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7" y="404664"/>
            <a:ext cx="7157012" cy="633304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500" dirty="0">
                <a:latin typeface="Century" pitchFamily="18" charset="0"/>
              </a:rPr>
              <a:t>Как производится </a:t>
            </a:r>
            <a:r>
              <a:rPr lang="ru-RU" sz="2500" dirty="0" smtClean="0">
                <a:latin typeface="Century" pitchFamily="18" charset="0"/>
              </a:rPr>
              <a:t>расчет  </a:t>
            </a:r>
            <a:r>
              <a:rPr lang="ru-RU" sz="2500" dirty="0">
                <a:latin typeface="Century" pitchFamily="18" charset="0"/>
              </a:rPr>
              <a:t>снижения </a:t>
            </a:r>
            <a:r>
              <a:rPr lang="ru-RU" sz="2500" dirty="0" smtClean="0">
                <a:latin typeface="Century" pitchFamily="18" charset="0"/>
              </a:rPr>
              <a:t>доходов?</a:t>
            </a:r>
            <a:endParaRPr lang="ru-RU" sz="2500" dirty="0">
              <a:latin typeface="Century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9C3505-D2E8-40B7-A171-20898F2A42FF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11561" y="1628800"/>
            <a:ext cx="7704856" cy="165618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СНИЖЕНИЕ ДОХОДОВ 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определяется по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данным налоговой декларации за квартал, предшествующий кварталу, в котором подается заявление об отсрочке или рассрочке. Эти данные сравниваются с показателями за аналогичный период 2019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1" y="3970236"/>
            <a:ext cx="7704856" cy="169101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3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УБЫТОК </a:t>
            </a:r>
          </a:p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определяется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 данным налоговой декларации по налогу на прибыль организаций за отчетный период, предшествующий кварталу, в котором подается заявление об отсрочке или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рассрочке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802701919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7" y="404664"/>
            <a:ext cx="7157012" cy="648072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600" dirty="0" smtClean="0">
                <a:latin typeface="Century" pitchFamily="18" charset="0"/>
              </a:rPr>
              <a:t>Примеры расчета </a:t>
            </a:r>
            <a:r>
              <a:rPr lang="ru-RU" sz="2600" dirty="0">
                <a:latin typeface="Century" pitchFamily="18" charset="0"/>
              </a:rPr>
              <a:t>снижения </a:t>
            </a:r>
            <a:r>
              <a:rPr lang="ru-RU" sz="2600" dirty="0" smtClean="0">
                <a:latin typeface="Century" pitchFamily="18" charset="0"/>
              </a:rPr>
              <a:t>доходов</a:t>
            </a:r>
            <a:endParaRPr lang="ru-RU" sz="2600" dirty="0">
              <a:latin typeface="Century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9C3505-D2E8-40B7-A171-20898F2A42FF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1643395"/>
              </p:ext>
            </p:extLst>
          </p:nvPr>
        </p:nvGraphicFramePr>
        <p:xfrm>
          <a:off x="323528" y="1484784"/>
          <a:ext cx="8208912" cy="505175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478610"/>
                <a:gridCol w="5730302"/>
              </a:tblGrid>
              <a:tr h="5764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ПРИМЕР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7732" marR="87732" marT="131598" marB="13159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РАСЧЕТ</a:t>
                      </a:r>
                      <a:r>
                        <a:rPr lang="ru-RU" sz="1600" baseline="0" dirty="0" smtClean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ПОКАЗАТЕЛЕЙ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7732" marR="87732" marT="131598" marB="131598"/>
                </a:tc>
              </a:tr>
              <a:tr h="15219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Если организация применяет общую систему налогообложения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7732" marR="87732" marT="131598" marB="131598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доходов определяется налоговым органом по данным налоговой декларации по налогу на 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прибыль организаций;</a:t>
                      </a:r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доходов от реализации определяется налоговым органом по данным декларации по НДС.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7732" marR="87732" marT="131598" marB="131598"/>
                </a:tc>
              </a:tr>
              <a:tr h="17821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endParaRPr lang="ru-RU" sz="16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Если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организация или ИП применяет УСН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7732" marR="87732" marT="131598" marB="131598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Вместе с заявлением об отсрочке или рассрочке документы, подтверждающие снижение </a:t>
                      </a: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доходов, подавать не нужно, достаточно указать на снижение доходов в самом заявлении.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Проверка таких показателей будет производиться налоговым органом по данным декларации по УСН по итогам 2020 года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7732" marR="87732" marT="131598" marB="131598"/>
                </a:tc>
              </a:tr>
              <a:tr h="117122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Если организация или ИП зарегистрированы с 2019 года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7732" marR="87732" marT="131598" marB="131598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500"/>
                        </a:spcAft>
                      </a:pPr>
                      <a:r>
                        <a:rPr lang="ru-RU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Снижение доходов (доходов от реализации) будет определено налоговым органом на основании данных налоговых деклараций за два квартала, предшествующих кварталу подачи </a:t>
                      </a: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заявления.</a:t>
                      </a:r>
                      <a:endParaRPr lang="ru-RU" sz="1400" b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87732" marR="87732" marT="131598" marB="13159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715631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5" y="404666"/>
            <a:ext cx="7562805" cy="792087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500" dirty="0" smtClean="0">
                <a:latin typeface="Century" pitchFamily="18" charset="0"/>
              </a:rPr>
              <a:t>Порядок направления заявления и документов на отсрочку</a:t>
            </a:r>
            <a:endParaRPr lang="ru-RU" sz="2500" dirty="0">
              <a:latin typeface="Century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9C3505-D2E8-40B7-A171-20898F2A42FF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4306548" y="5733257"/>
            <a:ext cx="4104455" cy="646288"/>
          </a:xfrm>
          <a:prstGeom prst="rect">
            <a:avLst/>
          </a:prstGeom>
          <a:ln/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398" tIns="45699" rIns="91398" bIns="45699"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entury" pitchFamily="18" charset="0"/>
                <a:cs typeface="Times New Roman" pitchFamily="18" charset="0"/>
              </a:rPr>
              <a:t>* ЗАЯВЛЕНИЯ ПРИНИМАЮТСЯ ДО 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entury" pitchFamily="18" charset="0"/>
                <a:cs typeface="Times New Roman" pitchFamily="18" charset="0"/>
              </a:rPr>
              <a:t>1 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Century" pitchFamily="18" charset="0"/>
                <a:cs typeface="Times New Roman" pitchFamily="18" charset="0"/>
              </a:rPr>
              <a:t>ДЕКАБРЯ 2020 ГОДА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556792"/>
            <a:ext cx="7848872" cy="23042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Times New Roman" pitchFamily="18" charset="0"/>
              </a:rPr>
              <a:t>При наличии оснований заявление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Times New Roman" pitchFamily="18" charset="0"/>
              </a:rPr>
              <a:t>об отсрочке или рассрочке можно представить в налоговый орган по месту нахождения (жительства) заинтересованного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Times New Roman" pitchFamily="18" charset="0"/>
              </a:rPr>
              <a:t>лица нарочно или направить по почте на бумажном носителе. 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Times New Roman" pitchFamily="18" charset="0"/>
              </a:rPr>
              <a:t>К заявлению должно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Times New Roman" pitchFamily="18" charset="0"/>
              </a:rPr>
              <a:t>быть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Times New Roman" pitchFamily="18" charset="0"/>
              </a:rPr>
              <a:t>приложено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Times New Roman" pitchFamily="18" charset="0"/>
              </a:rPr>
              <a:t>обязательство соблюдения условий предоставляемой отсрочки (рассрочки) и график погашения задолженности (в случае рассрочки).</a:t>
            </a:r>
          </a:p>
          <a:p>
            <a:pPr algn="ctr"/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7584" y="4077074"/>
            <a:ext cx="7344816" cy="12961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Century" pitchFamily="18" charset="0"/>
                <a:cs typeface="Times New Roman" pitchFamily="18" charset="0"/>
              </a:rPr>
              <a:t>Документы об обеспечении исполнения обязательств (залог, поручительство, банковская гарантия) предоставляются </a:t>
            </a:r>
            <a:endParaRPr lang="ru-RU" sz="2000" b="1" dirty="0" smtClean="0">
              <a:latin typeface="Century" pitchFamily="18" charset="0"/>
              <a:cs typeface="Times New Roman" pitchFamily="18" charset="0"/>
            </a:endParaRPr>
          </a:p>
          <a:p>
            <a:pPr algn="ctr"/>
            <a:r>
              <a:rPr lang="ru-RU" sz="2000" b="1" u="sng" dirty="0" smtClean="0">
                <a:latin typeface="Century" pitchFamily="18" charset="0"/>
                <a:cs typeface="Times New Roman" pitchFamily="18" charset="0"/>
              </a:rPr>
              <a:t>только </a:t>
            </a:r>
            <a:r>
              <a:rPr lang="ru-RU" sz="2000" b="1" u="sng" dirty="0">
                <a:latin typeface="Century" pitchFamily="18" charset="0"/>
                <a:cs typeface="Times New Roman" pitchFamily="18" charset="0"/>
              </a:rPr>
              <a:t>на бумажном </a:t>
            </a:r>
            <a:r>
              <a:rPr lang="ru-RU" sz="2000" b="1" u="sng" dirty="0" smtClean="0">
                <a:latin typeface="Century" pitchFamily="18" charset="0"/>
                <a:cs typeface="Times New Roman" pitchFamily="18" charset="0"/>
              </a:rPr>
              <a:t>носителе</a:t>
            </a:r>
            <a:endParaRPr lang="ru-RU" sz="2000" dirty="0">
              <a:latin typeface="Century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23529" y="5661249"/>
            <a:ext cx="3744416" cy="7903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entury" pitchFamily="18" charset="0"/>
                <a:cs typeface="Times New Roman" pitchFamily="18" charset="0"/>
              </a:rPr>
              <a:t>Рекомендуемая форма заявления предложена на сайте ФНС России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Century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90427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8589" y="517548"/>
            <a:ext cx="7562805" cy="792087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500" i="1" dirty="0" smtClean="0">
                <a:latin typeface="Century" pitchFamily="18" charset="0"/>
              </a:rPr>
              <a:t>УСПЕЙ ПОДАТЬ ЗАЯВЛЕНИЕ </a:t>
            </a:r>
            <a:r>
              <a:rPr lang="ru-RU" sz="2500" i="1" dirty="0" smtClean="0">
                <a:latin typeface="Century" pitchFamily="18" charset="0"/>
              </a:rPr>
              <a:t>НА ОТСРОЧКУ (РАССРОЧКУ) </a:t>
            </a:r>
            <a:r>
              <a:rPr lang="ru-RU" sz="2500" i="1" dirty="0" smtClean="0">
                <a:latin typeface="Century" pitchFamily="18" charset="0"/>
              </a:rPr>
              <a:t>ПЛАТЕЖЕЙ</a:t>
            </a:r>
            <a:endParaRPr lang="ru-RU" sz="2500" i="1" dirty="0">
              <a:latin typeface="Century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9C3505-D2E8-40B7-A171-20898F2A42FF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5556" y="2276872"/>
            <a:ext cx="7848872" cy="10801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Times New Roman" pitchFamily="18" charset="0"/>
              </a:rPr>
              <a:t>ЗАЯВЛЕНИЯ ПРИНИМАЮТСЯ ДО  1  ДЕКАБРЯ 2020 ГОДА</a:t>
            </a:r>
          </a:p>
          <a:p>
            <a:pPr algn="ctr"/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7584" y="4689140"/>
            <a:ext cx="7344816" cy="61206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Century" pitchFamily="18" charset="0"/>
                <a:cs typeface="Times New Roman" pitchFamily="18" charset="0"/>
              </a:rPr>
              <a:t>Рекомендуемая форма заявления предложена на сайте ФНС России</a:t>
            </a:r>
            <a:endParaRPr lang="ru-RU" sz="2000" b="1" dirty="0">
              <a:latin typeface="Century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3923928" y="1484783"/>
            <a:ext cx="1224136" cy="436443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>
            <a:off x="4031504" y="3900707"/>
            <a:ext cx="1152128" cy="464397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152785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96608"/>
            <a:ext cx="7978231" cy="944161"/>
          </a:xfrm>
          <a:ln w="57150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2200" dirty="0" smtClean="0">
                <a:latin typeface="Century" pitchFamily="18" charset="0"/>
              </a:rPr>
              <a:t>Как проверить возможность получения отсрочки по Постановлению № 409?</a:t>
            </a:r>
            <a:r>
              <a:rPr lang="ru-RU" sz="2000" dirty="0" smtClean="0">
                <a:latin typeface="Century" pitchFamily="18" charset="0"/>
              </a:rPr>
              <a:t/>
            </a:r>
            <a:br>
              <a:rPr lang="ru-RU" sz="2000" dirty="0" smtClean="0">
                <a:latin typeface="Century" pitchFamily="18" charset="0"/>
              </a:rPr>
            </a:br>
            <a:r>
              <a:rPr lang="ru-RU" sz="2000" dirty="0" smtClean="0">
                <a:solidFill>
                  <a:srgbClr val="FFC000"/>
                </a:solidFill>
                <a:latin typeface="Century" pitchFamily="18" charset="0"/>
              </a:rPr>
              <a:t>Официальный сайт ФНС России </a:t>
            </a:r>
            <a:r>
              <a:rPr lang="en-US" sz="2000" dirty="0" smtClean="0">
                <a:solidFill>
                  <a:srgbClr val="FFC000"/>
                </a:solidFill>
                <a:latin typeface="Century" pitchFamily="18" charset="0"/>
              </a:rPr>
              <a:t>www.nalog.ru</a:t>
            </a:r>
            <a:endParaRPr lang="ru-RU" sz="2000" dirty="0">
              <a:solidFill>
                <a:srgbClr val="FFC000"/>
              </a:solidFill>
              <a:latin typeface="Century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9C3505-D2E8-40B7-A171-20898F2A42FF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73199"/>
            <a:ext cx="3528392" cy="28083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1988840"/>
            <a:ext cx="2808312" cy="504056"/>
          </a:xfrm>
          <a:prstGeom prst="rect">
            <a:avLst/>
          </a:prstGeom>
          <a:noFill/>
          <a:ln w="5715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77830"/>
            <a:ext cx="3321195" cy="3271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618" y="1473199"/>
            <a:ext cx="3332330" cy="28803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59632" y="5406156"/>
            <a:ext cx="2376264" cy="543125"/>
          </a:xfrm>
          <a:prstGeom prst="rect">
            <a:avLst/>
          </a:prstGeom>
          <a:noFill/>
          <a:ln w="381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3347865" y="4005064"/>
            <a:ext cx="1584176" cy="1296144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7870068" y="3068960"/>
            <a:ext cx="360040" cy="360040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4641532" y="4797152"/>
            <a:ext cx="3744416" cy="60900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Century" pitchFamily="18" charset="0"/>
              </a:rPr>
              <a:t>1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Century" pitchFamily="18" charset="0"/>
              </a:rPr>
              <a:t>ШАГ </a:t>
            </a:r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  <a:latin typeface="Century" pitchFamily="18" charset="0"/>
              </a:rPr>
              <a:t>Введите ИНН или ОГРН/ОГРИП</a:t>
            </a:r>
            <a:endParaRPr lang="ru-RU" sz="1500" b="1" dirty="0">
              <a:solidFill>
                <a:schemeClr val="accent1">
                  <a:lumMod val="50000"/>
                </a:schemeClr>
              </a:solidFill>
              <a:latin typeface="Century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169769" y="3614664"/>
            <a:ext cx="2880320" cy="792088"/>
          </a:xfrm>
          <a:prstGeom prst="rect">
            <a:avLst/>
          </a:prstGeom>
          <a:noFill/>
          <a:ln w="38100">
            <a:solidFill>
              <a:srgbClr val="0070C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>
            <a:off x="3635896" y="2240868"/>
            <a:ext cx="0" cy="57606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трелка вниз 21"/>
          <p:cNvSpPr/>
          <p:nvPr/>
        </p:nvSpPr>
        <p:spPr>
          <a:xfrm>
            <a:off x="6012161" y="4523456"/>
            <a:ext cx="1440160" cy="174376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9" name="Стрелка вниз 28"/>
          <p:cNvSpPr/>
          <p:nvPr/>
        </p:nvSpPr>
        <p:spPr>
          <a:xfrm>
            <a:off x="6169820" y="5479135"/>
            <a:ext cx="1236941" cy="135781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4641530" y="5677716"/>
            <a:ext cx="3744417" cy="9196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Century" pitchFamily="18" charset="0"/>
              </a:rPr>
              <a:t>Если вы являетесь пострадавшей отраслью, Сервис предложит вам пройти следующие шаги и ответить на определенные вопросы</a:t>
            </a:r>
            <a:endParaRPr lang="ru-RU" sz="1500" b="1" dirty="0">
              <a:solidFill>
                <a:schemeClr val="tx2">
                  <a:lumMod val="50000"/>
                </a:schemeClr>
              </a:solidFill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369923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064896" cy="504056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0070C0"/>
                </a:solidFill>
                <a:latin typeface="Century" pitchFamily="18" charset="0"/>
                <a:ea typeface="Tahoma" pitchFamily="34" charset="0"/>
                <a:cs typeface="Tahoma" pitchFamily="34" charset="0"/>
              </a:rPr>
              <a:t>ОТСРОЧКА (РАССРОЧКА) по ГЛАВЕ 9 </a:t>
            </a:r>
            <a:r>
              <a:rPr lang="ru-RU" sz="2000" dirty="0" smtClean="0">
                <a:solidFill>
                  <a:srgbClr val="0070C0"/>
                </a:solidFill>
                <a:latin typeface="Century" pitchFamily="18" charset="0"/>
                <a:ea typeface="Tahoma" pitchFamily="34" charset="0"/>
                <a:cs typeface="Tahoma" pitchFamily="34" charset="0"/>
              </a:rPr>
              <a:t>НК РФ</a:t>
            </a:r>
            <a:endParaRPr lang="ru-RU" sz="2000" dirty="0">
              <a:solidFill>
                <a:srgbClr val="0070C0"/>
              </a:solidFill>
              <a:latin typeface="Century" pitchFamily="18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9C3505-D2E8-40B7-A171-20898F2A42FF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052737"/>
            <a:ext cx="7992888" cy="302433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Calibri" pitchFamily="34" charset="0"/>
              </a:rPr>
              <a:t>При наличии хотя одного из оснований (пункт 2 статьи 64 НК РФ):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Calibri" pitchFamily="34" charset="0"/>
              </a:rPr>
              <a:t>1) Причинение ущерба в результате стихийного бедствия, технологической катастрофы или иных обстоятельств непреодолимой силы;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Calibri" pitchFamily="34" charset="0"/>
              </a:rPr>
              <a:t>2) Недофинансирование из бюджета;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Calibri" pitchFamily="34" charset="0"/>
              </a:rPr>
              <a:t>3) Угроза банкротства;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Calibri" pitchFamily="34" charset="0"/>
              </a:rPr>
              <a:t>4) Имущественное положение физического лица исключает возможность единовременной уплаты налога;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Calibri" pitchFamily="34" charset="0"/>
              </a:rPr>
              <a:t>5) Деятельность носит сезонный характер;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Calibri" pitchFamily="34" charset="0"/>
              </a:rPr>
              <a:t>7) Невозможность единовременной уплаты сумм налогов, сборов, страховых взносов, пеней и штрафов, </a:t>
            </a:r>
            <a:r>
              <a:rPr lang="ru-RU" sz="1600" b="1" dirty="0" err="1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Calibri" pitchFamily="34" charset="0"/>
              </a:rPr>
              <a:t>доначисленных</a:t>
            </a:r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Calibri" pitchFamily="34" charset="0"/>
              </a:rPr>
              <a:t>  по результатам налоговой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Century" pitchFamily="18" charset="0"/>
                <a:cs typeface="Calibri" pitchFamily="34" charset="0"/>
              </a:rPr>
              <a:t>проверки.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Century" pitchFamily="18" charset="0"/>
              <a:cs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4221088"/>
            <a:ext cx="7920880" cy="230425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none" lIns="104306" tIns="52153" rIns="104306" bIns="52153" rtlCol="0" anchor="ctr">
            <a:normAutofit/>
          </a:bodyPr>
          <a:lstStyle/>
          <a:p>
            <a:pPr algn="ctr" defTabSz="1043056">
              <a:spcBef>
                <a:spcPct val="0"/>
              </a:spcBef>
            </a:pPr>
            <a:endParaRPr lang="ru-RU" sz="1400" b="1" dirty="0" smtClean="0">
              <a:solidFill>
                <a:srgbClr val="005AA9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 defTabSz="1043056">
              <a:spcBef>
                <a:spcPct val="0"/>
              </a:spcBef>
            </a:pPr>
            <a:r>
              <a:rPr lang="ru-RU" b="1" dirty="0" smtClean="0">
                <a:solidFill>
                  <a:srgbClr val="005AA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Документы для отсрочки, </a:t>
            </a:r>
            <a:r>
              <a:rPr lang="ru-RU" b="1" dirty="0">
                <a:solidFill>
                  <a:srgbClr val="005AA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предусмотренные пунктом </a:t>
            </a:r>
            <a:r>
              <a:rPr lang="ru-RU" b="1" dirty="0" smtClean="0">
                <a:solidFill>
                  <a:srgbClr val="005AA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5 с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татьи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64 НК РФ:</a:t>
            </a:r>
          </a:p>
          <a:p>
            <a:pPr marL="285750" marR="0" indent="-28575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ru-RU" sz="1500" b="1" dirty="0" smtClean="0">
                <a:solidFill>
                  <a:srgbClr val="005AA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Заявление;</a:t>
            </a:r>
          </a:p>
          <a:p>
            <a:pPr marL="285750" marR="0" indent="-28575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Обязательство и предполагаемый график рассрочки;</a:t>
            </a:r>
          </a:p>
          <a:p>
            <a:pPr marL="285750" marR="0" indent="-28575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kumimoji="0" lang="ru-RU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Справки банков</a:t>
            </a:r>
            <a:r>
              <a:rPr kumimoji="0" lang="ru-RU" sz="15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по всем открытым расчетным счетам налогоплательщика об оборотах</a:t>
            </a:r>
          </a:p>
          <a:p>
            <a:pPr marR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15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денежных средств за 6 последних месяцев, о наличии картотеки неоплаченных расчетных </a:t>
            </a:r>
          </a:p>
          <a:p>
            <a:pPr marR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ru-RU" sz="15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Документов, об остатках денежных средств на счетах в банках;</a:t>
            </a:r>
          </a:p>
          <a:p>
            <a:pPr marR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</a:pPr>
            <a:r>
              <a:rPr lang="ru-RU" sz="1500" b="1" dirty="0" smtClean="0">
                <a:solidFill>
                  <a:srgbClr val="005AA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- Перечень контрагентов-дебиторов, и копии таких договоров;</a:t>
            </a:r>
            <a:endParaRPr kumimoji="0" lang="ru-RU" sz="1500" b="1" i="0" u="none" strike="noStrike" kern="1200" cap="none" spc="0" normalizeH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 defTabSz="1043056">
              <a:spcBef>
                <a:spcPct val="0"/>
              </a:spcBef>
            </a:pPr>
            <a:r>
              <a:rPr lang="ru-RU" sz="1500" b="1" dirty="0" smtClean="0">
                <a:solidFill>
                  <a:srgbClr val="005AA9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- Дополнительные документы, подтверждающие наличие основания (п. 5.1 ст. 64 НК РФ) </a:t>
            </a:r>
            <a:endParaRPr kumimoji="0" lang="ru-RU" sz="1500" b="1" i="0" u="none" strike="noStrike" kern="1200" cap="none" spc="0" normalizeH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285750" marR="0" indent="-28575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endParaRPr kumimoji="0" lang="ru-RU" sz="15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80330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16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омер слайда 2"/>
          <p:cNvSpPr txBox="1">
            <a:spLocks/>
          </p:cNvSpPr>
          <p:nvPr/>
        </p:nvSpPr>
        <p:spPr>
          <a:xfrm>
            <a:off x="8324083" y="6041425"/>
            <a:ext cx="619712" cy="631834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>
            <a:defPPr>
              <a:defRPr lang="ru-RU"/>
            </a:defPPr>
            <a:lvl1pPr marL="0" algn="ctr" defTabSz="914400" rtl="0" eaLnBrk="1" latinLnBrk="0" hangingPunct="1">
              <a:lnSpc>
                <a:spcPts val="2177"/>
              </a:lnSpc>
              <a:defRPr sz="2449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16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6" y="6505580"/>
            <a:ext cx="3200400" cy="180975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25000" lnSpcReduction="20000"/>
          </a:bodyPr>
          <a:lstStyle/>
          <a:p>
            <a:pPr defTabSz="1043056">
              <a:spcBef>
                <a:spcPct val="0"/>
              </a:spcBef>
            </a:pPr>
            <a:endParaRPr lang="ru-RU" sz="4800" b="1" dirty="0" smtClean="0">
              <a:solidFill>
                <a:srgbClr val="005AA9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387781695"/>
              </p:ext>
            </p:extLst>
          </p:nvPr>
        </p:nvGraphicFramePr>
        <p:xfrm>
          <a:off x="1046057" y="693472"/>
          <a:ext cx="7166186" cy="5902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834904" y="-103044"/>
            <a:ext cx="8401967" cy="1087782"/>
          </a:xfrm>
          <a:prstGeom prst="rect">
            <a:avLst/>
          </a:prstGeom>
        </p:spPr>
        <p:txBody>
          <a:bodyPr vert="horz" wrap="square" lIns="104190" tIns="52092" rIns="104190" bIns="52092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45718" rtl="0" eaLnBrk="1" latinLnBrk="0" hangingPunct="1">
              <a:lnSpc>
                <a:spcPts val="4715"/>
              </a:lnSpc>
              <a:spcBef>
                <a:spcPct val="0"/>
              </a:spcBef>
              <a:buNone/>
              <a:defRPr sz="3809" b="1" i="0" kern="1200">
                <a:solidFill>
                  <a:srgbClr val="005AA9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239"/>
            <a:r>
              <a:rPr lang="ru-RU" altLang="ru-RU" sz="2000" cap="all" dirty="0" smtClean="0">
                <a:solidFill>
                  <a:srgbClr val="1F497D"/>
                </a:solidFill>
                <a:latin typeface="Arial Narrow" pitchFamily="34" charset="0"/>
                <a:cs typeface="Arial" charset="0"/>
              </a:rPr>
              <a:t>Механизм взаимодействия между налогоплательщиком и налоговым органом</a:t>
            </a:r>
            <a:endParaRPr lang="ru-RU" altLang="ru-RU" sz="2000" cap="all" dirty="0">
              <a:solidFill>
                <a:srgbClr val="1F497D"/>
              </a:solidFill>
              <a:latin typeface="Arial Narrow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4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17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Номер слайда 2"/>
          <p:cNvSpPr txBox="1">
            <a:spLocks/>
          </p:cNvSpPr>
          <p:nvPr/>
        </p:nvSpPr>
        <p:spPr>
          <a:xfrm>
            <a:off x="8324083" y="6041425"/>
            <a:ext cx="619712" cy="631834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>
            <a:defPPr>
              <a:defRPr lang="ru-RU"/>
            </a:defPPr>
            <a:lvl1pPr marL="0" algn="ctr" defTabSz="914400" rtl="0" eaLnBrk="1" latinLnBrk="0" hangingPunct="1">
              <a:lnSpc>
                <a:spcPts val="2177"/>
              </a:lnSpc>
              <a:defRPr sz="2449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17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2906" y="6505576"/>
            <a:ext cx="3200400" cy="180975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 fontScale="25000" lnSpcReduction="20000"/>
          </a:bodyPr>
          <a:lstStyle/>
          <a:p>
            <a:pPr defTabSz="1043056">
              <a:spcBef>
                <a:spcPct val="0"/>
              </a:spcBef>
            </a:pPr>
            <a:endParaRPr lang="ru-RU" sz="4800" b="1" dirty="0" smtClean="0">
              <a:solidFill>
                <a:srgbClr val="005AA9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380731451"/>
              </p:ext>
            </p:extLst>
          </p:nvPr>
        </p:nvGraphicFramePr>
        <p:xfrm>
          <a:off x="1206347" y="1079654"/>
          <a:ext cx="7005896" cy="5516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834903" y="332656"/>
            <a:ext cx="7913562" cy="1152128"/>
          </a:xfrm>
          <a:prstGeom prst="rect">
            <a:avLst/>
          </a:prstGeom>
        </p:spPr>
        <p:txBody>
          <a:bodyPr vert="horz" wrap="square" lIns="104190" tIns="52092" rIns="104190" bIns="52092" numCol="1" rtlCol="0" anchor="ctr" anchorCtr="0" compatLnSpc="1">
            <a:prstTxWarp prst="textNoShape">
              <a:avLst/>
            </a:prstTxWarp>
            <a:noAutofit/>
          </a:bodyPr>
          <a:lstStyle>
            <a:lvl1pPr algn="l" defTabSz="945718" rtl="0" eaLnBrk="1" latinLnBrk="0" hangingPunct="1">
              <a:lnSpc>
                <a:spcPts val="4715"/>
              </a:lnSpc>
              <a:spcBef>
                <a:spcPct val="0"/>
              </a:spcBef>
              <a:buNone/>
              <a:defRPr sz="3809" b="1" i="0" kern="1200">
                <a:solidFill>
                  <a:srgbClr val="005AA9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239"/>
            <a:r>
              <a:rPr lang="ru-RU" altLang="ru-RU" sz="2000" cap="all" dirty="0" smtClean="0">
                <a:solidFill>
                  <a:srgbClr val="1F497D"/>
                </a:solidFill>
                <a:latin typeface="Arial Narrow" pitchFamily="34" charset="0"/>
                <a:cs typeface="Arial" charset="0"/>
              </a:rPr>
              <a:t>Принятие решений о предоставлении отсрочки (рассрочки) в соответствии </a:t>
            </a:r>
            <a:r>
              <a:rPr lang="ru-RU" altLang="ru-RU" sz="2000" cap="all" dirty="0" smtClean="0">
                <a:solidFill>
                  <a:srgbClr val="1F497D"/>
                </a:solidFill>
                <a:latin typeface="Arial Narrow" pitchFamily="34" charset="0"/>
                <a:cs typeface="Arial" charset="0"/>
              </a:rPr>
              <a:t>со </a:t>
            </a:r>
            <a:r>
              <a:rPr lang="ru-RU" altLang="ru-RU" sz="2000" cap="all" dirty="0" smtClean="0">
                <a:solidFill>
                  <a:srgbClr val="1F497D"/>
                </a:solidFill>
                <a:latin typeface="Arial Narrow" pitchFamily="34" charset="0"/>
                <a:cs typeface="Arial" charset="0"/>
              </a:rPr>
              <a:t>статьей 63 Налогового кодекса </a:t>
            </a:r>
            <a:endParaRPr lang="ru-RU" altLang="ru-RU" sz="2000" cap="all" dirty="0">
              <a:solidFill>
                <a:srgbClr val="1F497D"/>
              </a:solidFill>
              <a:latin typeface="Arial Narrow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67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952922" y="2792194"/>
            <a:ext cx="72009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815975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4000" b="1" dirty="0" smtClean="0">
                <a:solidFill>
                  <a:srgbClr val="0070C0"/>
                </a:solidFill>
                <a:latin typeface="Century" pitchFamily="18" charset="0"/>
                <a:ea typeface="Tahoma" pitchFamily="34" charset="0"/>
                <a:cs typeface="Tahoma" pitchFamily="34" charset="0"/>
              </a:rPr>
              <a:t>Спасибо за внимание!</a:t>
            </a:r>
            <a:endParaRPr lang="ru-RU" altLang="ru-RU" sz="4000" b="1" dirty="0">
              <a:solidFill>
                <a:srgbClr val="0070C0"/>
              </a:solidFill>
              <a:latin typeface="Century" pitchFamily="18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AutoShape 2" descr="G:\%D0%BE%D1%82%D1%80%D0%B0%D1%81%D0%BB%D0%B8 %D0%BA%D0%B0%D1%80%D1%82%D0%B8%D0%BD%D0%BA%D0%B0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74972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_FNS2012_16-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2824</TotalTime>
  <Words>1270</Words>
  <Application>Microsoft Office PowerPoint</Application>
  <PresentationFormat>Экран (4:3)</PresentationFormat>
  <Paragraphs>199</Paragraphs>
  <Slides>18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Present_FNS2012_16-9</vt:lpstr>
      <vt:lpstr>Present_FNS2012_A4</vt:lpstr>
      <vt:lpstr>Презентация PowerPoint</vt:lpstr>
      <vt:lpstr>Статистика предоставления отсрочек налогоплательщикам Оренбургской области</vt:lpstr>
      <vt:lpstr>Презентация PowerPoint</vt:lpstr>
      <vt:lpstr>ПОСТРАДАВШИЕ ОТРАСЛИ  Постановления Правительства РФ № 434, 479, 540, 570, 657, 745</vt:lpstr>
      <vt:lpstr>  УПРОЩЕННАЯ ОТСРОЧКА:  ПО КАКИМ НАЛОГАМ И ДЛЯ КАКИХ ОТРАСЛЕЙ?  </vt:lpstr>
      <vt:lpstr>УПРОЩЕННАЯ ОТСРОЧКА (РАССРОЧКА) - Постановления № 409  № 570  № 699</vt:lpstr>
      <vt:lpstr>Сроки, на которые предоставляется ОТСРОЧКА  (п. 11 Правил)</vt:lpstr>
      <vt:lpstr>Сроки, на которые предоставляется РАССРОЧКА  (п. 12 Правил)</vt:lpstr>
      <vt:lpstr> Нужно ли обеспечение для отсрочки или рассрочки? </vt:lpstr>
      <vt:lpstr>Как производится расчет  снижения доходов?</vt:lpstr>
      <vt:lpstr>Примеры расчета снижения доходов</vt:lpstr>
      <vt:lpstr>Порядок направления заявления и документов на отсрочку</vt:lpstr>
      <vt:lpstr>УСПЕЙ ПОДАТЬ ЗАЯВЛЕНИЕ НА ОТСРОЧКУ (РАССРОЧКУ) ПЛАТЕЖЕЙ</vt:lpstr>
      <vt:lpstr>Как проверить возможность получения отсрочки по Постановлению № 409? Официальный сайт ФНС России www.nalog.ru</vt:lpstr>
      <vt:lpstr>ОТСРОЧКА (РАССРОЧКА) по ГЛАВЕ 9 НК РФ</vt:lpstr>
      <vt:lpstr>Презентация PowerPoint</vt:lpstr>
      <vt:lpstr>Презентация PowerPoint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Воскобойник Виктория Олеговна</dc:creator>
  <cp:lastModifiedBy>Сарбаева Елена Викторовна</cp:lastModifiedBy>
  <cp:revision>279</cp:revision>
  <cp:lastPrinted>2020-11-26T04:46:18Z</cp:lastPrinted>
  <dcterms:created xsi:type="dcterms:W3CDTF">2020-01-30T07:06:47Z</dcterms:created>
  <dcterms:modified xsi:type="dcterms:W3CDTF">2020-11-26T04:50:13Z</dcterms:modified>
</cp:coreProperties>
</file>