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drawings/drawing10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drawings/drawing1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drawings/drawing12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drawings/drawing13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drawings/drawing14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  <Override PartName="/ppt/charts/colors11.xml" ContentType="application/vnd.ms-office.chartcolorstyle+xml"/>
  <Override PartName="/ppt/charts/style11.xml" ContentType="application/vnd.ms-office.chartstyle+xml"/>
  <Override PartName="/ppt/charts/colors12.xml" ContentType="application/vnd.ms-office.chartcolorstyle+xml"/>
  <Override PartName="/ppt/charts/style1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274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3" r:id="rId13"/>
    <p:sldId id="291" r:id="rId14"/>
    <p:sldId id="292" r:id="rId15"/>
    <p:sldId id="296" r:id="rId16"/>
    <p:sldId id="295" r:id="rId1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6380172-A024-4FD8-98C6-A22169BFBB63}">
          <p14:sldIdLst>
            <p14:sldId id="257"/>
            <p14:sldId id="274"/>
            <p14:sldId id="281"/>
            <p14:sldId id="282"/>
          </p14:sldIdLst>
        </p14:section>
        <p14:section name="Раздел без заголовка" id="{C980DA0C-522A-4833-89CE-BC8C1073CE1D}">
          <p14:sldIdLst>
            <p14:sldId id="283"/>
            <p14:sldId id="284"/>
            <p14:sldId id="285"/>
            <p14:sldId id="286"/>
            <p14:sldId id="287"/>
            <p14:sldId id="288"/>
            <p14:sldId id="289"/>
            <p14:sldId id="293"/>
            <p14:sldId id="291"/>
            <p14:sldId id="292"/>
            <p14:sldId id="296"/>
            <p14:sldId id="29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orient="horz" pos="232" userDrawn="1">
          <p15:clr>
            <a:srgbClr val="A4A3A4"/>
          </p15:clr>
        </p15:guide>
        <p15:guide id="5" orient="horz" pos="3952" userDrawn="1">
          <p15:clr>
            <a:srgbClr val="A4A3A4"/>
          </p15:clr>
        </p15:guide>
        <p15:guide id="6" pos="74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0" autoAdjust="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orient="horz" pos="232"/>
        <p:guide orient="horz" pos="3952"/>
        <p:guide pos="3840"/>
        <p:guide pos="257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Relationship Id="rId4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Relationship Id="rId4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5.xlsx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Relationship Id="rId4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7.xlsx"/><Relationship Id="rId4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8.xlsx"/><Relationship Id="rId4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9.xlsx"/><Relationship Id="rId4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0.xlsx"/><Relationship Id="rId4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11.xlsx"/><Relationship Id="rId4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12.xlsx"/><Relationship Id="rId4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drawing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rawing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rawing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0.png"/><Relationship Id="rId4" Type="http://schemas.openxmlformats.org/officeDocument/2006/relationships/image" Target="../media/image18.jpeg"/></Relationships>
</file>

<file path=ppt/drawings/_rels/drawing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image" Target="../media/image1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0.0336</cdr:x>
      <cdr:y>0.13203</cdr:y>
    </cdr:from>
    <cdr:to>
      <cdr:x>0.92587</cdr:x>
      <cdr:y>0.78011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3812" y="417280"/>
          <a:ext cx="5943600" cy="2048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dirty="0"/>
            <a:t>Представить декларацию о доходах, полученных в </a:t>
          </a:r>
          <a:r>
            <a:rPr lang="ru-RU" sz="2400" dirty="0" smtClean="0"/>
            <a:t>202</a:t>
          </a:r>
          <a:r>
            <a:rPr lang="en-US" sz="2400" dirty="0" smtClean="0"/>
            <a:t>3</a:t>
          </a:r>
          <a:r>
            <a:rPr lang="ru-RU" sz="2400" dirty="0" smtClean="0"/>
            <a:t> </a:t>
          </a:r>
          <a:r>
            <a:rPr lang="ru-RU" sz="2400" dirty="0"/>
            <a:t>году, </a:t>
          </a:r>
          <a:endParaRPr lang="ru-RU" sz="2400" dirty="0" smtClean="0"/>
        </a:p>
        <a:p xmlns:a="http://schemas.openxmlformats.org/drawingml/2006/main">
          <a:pPr algn="ctr"/>
          <a:r>
            <a:rPr lang="ru-RU" sz="2400" dirty="0" smtClean="0"/>
            <a:t>необходимо не позднее </a:t>
          </a:r>
        </a:p>
        <a:p xmlns:a="http://schemas.openxmlformats.org/drawingml/2006/main">
          <a:pPr algn="ctr"/>
          <a:r>
            <a:rPr lang="ru-RU" sz="4000" b="1" dirty="0" smtClean="0">
              <a:solidFill>
                <a:srgbClr val="FF0000"/>
              </a:solidFill>
            </a:rPr>
            <a:t>2 </a:t>
          </a:r>
          <a:r>
            <a:rPr lang="ru-RU" sz="4000" b="1" dirty="0">
              <a:solidFill>
                <a:srgbClr val="FF0000"/>
              </a:solidFill>
            </a:rPr>
            <a:t>мая </a:t>
          </a:r>
          <a:r>
            <a:rPr lang="ru-RU" sz="4000" b="1" dirty="0" smtClean="0">
              <a:solidFill>
                <a:srgbClr val="FF0000"/>
              </a:solidFill>
            </a:rPr>
            <a:t>2024 года</a:t>
          </a:r>
          <a:endParaRPr lang="ru-RU" sz="4000" b="1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0.04267</cdr:x>
      <cdr:y>0.13203</cdr:y>
    </cdr:from>
    <cdr:to>
      <cdr:x>0.93494</cdr:x>
      <cdr:y>0.78011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4065" y="417278"/>
          <a:ext cx="5103210" cy="20482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/>
            <a:t>Срок уплаты НДФЛ</a:t>
          </a:r>
          <a:r>
            <a:rPr lang="ru-RU" sz="2400" dirty="0"/>
            <a:t>, исчисленный в </a:t>
          </a:r>
          <a:r>
            <a:rPr lang="ru-RU" sz="2400" dirty="0" smtClean="0"/>
            <a:t>декларации,</a:t>
          </a:r>
        </a:p>
        <a:p xmlns:a="http://schemas.openxmlformats.org/drawingml/2006/main">
          <a:pPr algn="ctr"/>
          <a:r>
            <a:rPr lang="ru-RU" sz="2400" dirty="0" smtClean="0"/>
            <a:t> </a:t>
          </a:r>
        </a:p>
        <a:p xmlns:a="http://schemas.openxmlformats.org/drawingml/2006/main">
          <a:pPr algn="ctr"/>
          <a:r>
            <a:rPr lang="ru-RU" sz="4000" b="1" dirty="0" smtClean="0">
              <a:solidFill>
                <a:srgbClr val="FF0000"/>
              </a:solidFill>
            </a:rPr>
            <a:t>15 июля 2024 года</a:t>
          </a:r>
          <a:endParaRPr lang="ru-RU" sz="4000" b="1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0.07124</cdr:x>
      <cdr:y>0.34405</cdr:y>
    </cdr:from>
    <cdr:to>
      <cdr:x>0.60694</cdr:x>
      <cdr:y>0.5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810708" y="1656797"/>
          <a:ext cx="6096000" cy="750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49580" algn="just">
            <a:lnSpc>
              <a:spcPct val="107000"/>
            </a:lnSpc>
            <a:spcAft>
              <a:spcPts val="800"/>
            </a:spcAft>
          </a:pPr>
          <a:r>
            <a: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Можно предоставить с помощью Личного кабинета налогоплательщика</a:t>
          </a:r>
          <a:r>
            <a: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 </a:t>
          </a:r>
          <a:endParaRPr lang="ru-RU" sz="2000" b="1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0.07134</cdr:x>
      <cdr:y>0.5574</cdr:y>
    </cdr:from>
    <cdr:to>
      <cdr:x>0.60704</cdr:x>
      <cdr:y>0.71335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811806" y="2684186"/>
          <a:ext cx="6096000" cy="750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49580" algn="just">
            <a:lnSpc>
              <a:spcPct val="107000"/>
            </a:lnSpc>
            <a:spcAft>
              <a:spcPts val="800"/>
            </a:spcAft>
          </a:pPr>
          <a:r>
            <a: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Заполнить декларацию 3-НДФЛ можно с помощью программы «Декларация»</a:t>
          </a:r>
          <a:endParaRPr lang="ru-RU" sz="2000" b="1" dirty="0">
            <a:effectLst/>
            <a:latin typeface="Calibri" panose="020F0502020204030204" pitchFamily="34" charset="0"/>
            <a:ea typeface="Calibri" panose="020F0502020204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0.06063</cdr:x>
      <cdr:y>0.06499</cdr:y>
    </cdr:from>
    <cdr:to>
      <cdr:x>0.9529</cdr:x>
      <cdr:y>0.97543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15355" y="205408"/>
          <a:ext cx="9056397" cy="28774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/>
            <a:t>За получением налоговых вычетов можно обратиться в </a:t>
          </a:r>
          <a:r>
            <a:rPr lang="ru-RU" sz="2400" b="1" u="sng" dirty="0" smtClean="0"/>
            <a:t>любое </a:t>
          </a:r>
          <a:r>
            <a:rPr lang="ru-RU" sz="2400" dirty="0" smtClean="0"/>
            <a:t>время в течение года.</a:t>
          </a:r>
        </a:p>
        <a:p xmlns:a="http://schemas.openxmlformats.org/drawingml/2006/main">
          <a:pPr algn="ctr"/>
          <a:endParaRPr lang="ru-RU" sz="2400" dirty="0"/>
        </a:p>
        <a:p xmlns:a="http://schemas.openxmlformats.org/drawingml/2006/main">
          <a:pPr algn="ctr"/>
          <a:r>
            <a:rPr lang="ru-RU" sz="2400" b="1" u="sng" dirty="0" smtClean="0"/>
            <a:t>2 мая 2024 года </a:t>
          </a:r>
          <a:r>
            <a:rPr lang="ru-RU" sz="2400" dirty="0" smtClean="0"/>
            <a:t>срок для тех, у кого </a:t>
          </a:r>
          <a:r>
            <a:rPr lang="ru-RU" sz="2400" b="1" u="sng" dirty="0" smtClean="0"/>
            <a:t>есть обязанность задекларировать доход</a:t>
          </a:r>
          <a:r>
            <a:rPr lang="ru-RU" sz="2400" dirty="0" smtClean="0"/>
            <a:t>, полученный в 2023 году</a:t>
          </a:r>
          <a:endParaRPr lang="ru-RU" sz="24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0.06063</cdr:x>
      <cdr:y>0.06499</cdr:y>
    </cdr:from>
    <cdr:to>
      <cdr:x>0.9529</cdr:x>
      <cdr:y>0.97543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15355" y="205408"/>
          <a:ext cx="9056397" cy="28774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/>
            <a:t>Виды налоговых вычетов:</a:t>
          </a:r>
        </a:p>
        <a:p xmlns:a="http://schemas.openxmlformats.org/drawingml/2006/main">
          <a:pPr algn="ctr"/>
          <a:r>
            <a:rPr lang="ru-RU" sz="2400" b="0" dirty="0" smtClean="0">
              <a:solidFill>
                <a:schemeClr val="tx1"/>
              </a:solidFill>
            </a:rPr>
            <a:t>Стандартные (ст. 218 Налогового кодекса)</a:t>
          </a:r>
        </a:p>
        <a:p xmlns:a="http://schemas.openxmlformats.org/drawingml/2006/main">
          <a:pPr algn="ctr"/>
          <a:r>
            <a:rPr lang="ru-RU" sz="2400" b="0" dirty="0" smtClean="0">
              <a:solidFill>
                <a:schemeClr val="tx1"/>
              </a:solidFill>
            </a:rPr>
            <a:t>Социальные (ст. 213 Налогового кодекса)</a:t>
          </a:r>
        </a:p>
        <a:p xmlns:a="http://schemas.openxmlformats.org/drawingml/2006/main">
          <a:pPr lvl="0" algn="ctr"/>
          <a:r>
            <a:rPr lang="ru-RU" sz="2400" b="0" dirty="0" smtClean="0">
              <a:solidFill>
                <a:schemeClr val="tx1"/>
              </a:solidFill>
            </a:rPr>
            <a:t>Имущественные (ст. 220 Налогового кодекса)</a:t>
          </a:r>
        </a:p>
        <a:p xmlns:a="http://schemas.openxmlformats.org/drawingml/2006/main">
          <a:pPr algn="ctr"/>
          <a:r>
            <a:rPr lang="ru-RU" sz="2400" b="0" dirty="0" smtClean="0">
              <a:solidFill>
                <a:schemeClr val="tx1"/>
              </a:solidFill>
            </a:rPr>
            <a:t>Инвестиционные (ст. 219.1 Налогового кодекса)</a:t>
          </a:r>
        </a:p>
        <a:p xmlns:a="http://schemas.openxmlformats.org/drawingml/2006/main">
          <a:pPr lvl="0" algn="ctr"/>
          <a:endParaRPr lang="ru-RU" sz="2400" b="0" dirty="0">
            <a:solidFill>
              <a:schemeClr val="tx1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0.0336</cdr:x>
      <cdr:y>0.02209</cdr:y>
    </cdr:from>
    <cdr:to>
      <cdr:x>0.92587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351" y="106384"/>
          <a:ext cx="10153579" cy="4709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457200" indent="-457200" algn="l">
            <a:buFontTx/>
            <a:buAutoNum type="arabicPeriod"/>
          </a:pPr>
          <a:r>
            <a:rPr lang="ru-RU" sz="2200" dirty="0" smtClean="0"/>
            <a:t>Физические </a:t>
          </a:r>
          <a:r>
            <a:rPr lang="ru-RU" sz="2200" dirty="0"/>
            <a:t>лица, получившие доход от продажи имущества, </a:t>
          </a:r>
          <a:r>
            <a:rPr lang="ru-RU" sz="2200" dirty="0" smtClean="0"/>
            <a:t>которое было </a:t>
          </a:r>
          <a:r>
            <a:rPr lang="ru-RU" sz="2200" dirty="0"/>
            <a:t>в собственности меньше минимального срока владения (у нас в округе этот срок </a:t>
          </a:r>
          <a:r>
            <a:rPr lang="ru-RU" sz="2200" b="1" dirty="0"/>
            <a:t>составляет 3 года</a:t>
          </a:r>
          <a:r>
            <a:rPr lang="ru-RU" sz="2200" dirty="0"/>
            <a:t>). </a:t>
          </a:r>
          <a:r>
            <a:rPr lang="ru-RU" sz="1600" b="1" u="sng" dirty="0" smtClean="0">
              <a:solidFill>
                <a:srgbClr val="FF0000"/>
              </a:solidFill>
              <a:latin typeface="+mn-lt"/>
            </a:rPr>
            <a:t>!!! Только для налогоплательщиков, которые состоят на налоговом учёте в налоговых органах округа, при продаже жилых помещений, находящихся в нашем округе.</a:t>
          </a:r>
          <a:endParaRPr lang="ru-RU" sz="1600" dirty="0" smtClean="0">
            <a:solidFill>
              <a:srgbClr val="FF0000"/>
            </a:solidFill>
            <a:latin typeface="+mn-lt"/>
          </a:endParaRPr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dirty="0" smtClean="0"/>
            <a:t>				</a:t>
          </a:r>
          <a:endParaRPr lang="ru-RU" sz="2000" dirty="0" smtClean="0"/>
        </a:p>
        <a:p xmlns:a="http://schemas.openxmlformats.org/drawingml/2006/main">
          <a:pPr algn="l"/>
          <a:endParaRPr lang="ru-RU" sz="2000" dirty="0" smtClean="0"/>
        </a:p>
        <a:p xmlns:a="http://schemas.openxmlformats.org/drawingml/2006/main">
          <a:pPr algn="l"/>
          <a:endParaRPr lang="ru-RU" sz="2200" dirty="0"/>
        </a:p>
        <a:p xmlns:a="http://schemas.openxmlformats.org/drawingml/2006/main">
          <a:pPr algn="l"/>
          <a:r>
            <a:rPr lang="ru-RU" sz="2200" dirty="0" smtClean="0"/>
            <a:t>	         </a:t>
          </a:r>
        </a:p>
        <a:p xmlns:a="http://schemas.openxmlformats.org/drawingml/2006/main">
          <a:pPr algn="l"/>
          <a:r>
            <a:rPr lang="ru-RU" sz="2200" dirty="0" smtClean="0"/>
            <a:t>                            	</a:t>
          </a:r>
        </a:p>
      </cdr:txBody>
    </cdr:sp>
  </cdr:relSizeAnchor>
  <cdr:relSizeAnchor xmlns:cdr="http://schemas.openxmlformats.org/drawingml/2006/chartDrawing">
    <cdr:from>
      <cdr:x>0.47835</cdr:x>
      <cdr:y>0.70535</cdr:y>
    </cdr:from>
    <cdr:to>
      <cdr:x>0.58844</cdr:x>
      <cdr:y>0.96814</cdr:y>
    </cdr:to>
    <cdr:pic>
      <cdr:nvPicPr>
        <cdr:cNvPr id="4" name="Рисунок 3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443346" y="3396652"/>
          <a:ext cx="1252768" cy="126547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0.4527</cdr:x>
      <cdr:y>0.36424</cdr:y>
    </cdr:from>
    <cdr:to>
      <cdr:x>0.45372</cdr:x>
      <cdr:y>1</cdr:y>
    </cdr:to>
    <cdr:cxnSp macro="">
      <cdr:nvCxnSpPr>
        <cdr:cNvPr id="9" name="Прямая соединительная линия 8"/>
        <cdr:cNvCxnSpPr/>
      </cdr:nvCxnSpPr>
      <cdr:spPr>
        <a:xfrm xmlns:a="http://schemas.openxmlformats.org/drawingml/2006/main">
          <a:off x="5151503" y="1754026"/>
          <a:ext cx="11637" cy="306151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0.80624</cdr:x>
      <cdr:y>0.63247</cdr:y>
    </cdr:from>
    <cdr:to>
      <cdr:x>0.9573</cdr:x>
      <cdr:y>0.69729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9174574" y="3045708"/>
          <a:ext cx="1718986" cy="3121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200" dirty="0" smtClean="0"/>
            <a:t>Г. </a:t>
          </a:r>
          <a:r>
            <a:rPr lang="ru-RU" sz="2200" dirty="0"/>
            <a:t>Т</a:t>
          </a:r>
          <a:r>
            <a:rPr lang="ru-RU" sz="2200" dirty="0" smtClean="0"/>
            <a:t>ЮМЕНЬ</a:t>
          </a:r>
          <a:endParaRPr lang="ru-RU" sz="2200" dirty="0"/>
        </a:p>
      </cdr:txBody>
    </cdr:sp>
  </cdr:relSizeAnchor>
  <cdr:relSizeAnchor xmlns:cdr="http://schemas.openxmlformats.org/drawingml/2006/chartDrawing">
    <cdr:from>
      <cdr:x>0.16644</cdr:x>
      <cdr:y>0.51857</cdr:y>
    </cdr:from>
    <cdr:to>
      <cdr:x>0.27894</cdr:x>
      <cdr:y>0.63553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94032" y="2497185"/>
          <a:ext cx="1280160" cy="5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0.27746</cdr:x>
      <cdr:y>0.72062</cdr:y>
    </cdr:from>
    <cdr:to>
      <cdr:x>0.42137</cdr:x>
      <cdr:y>0.95615</cdr:y>
    </cdr:to>
    <cdr:pic>
      <cdr:nvPicPr>
        <cdr:cNvPr id="14" name="Объект 7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157312" y="3470157"/>
          <a:ext cx="1637640" cy="113424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chemeClr val="accent1"/>
          </a:solidFill>
          <a:miter lim="800000"/>
          <a:headEnd/>
          <a:tailEnd/>
        </a:ln>
      </cdr:spPr>
    </cdr:pic>
  </cdr:relSizeAnchor>
  <cdr:relSizeAnchor xmlns:cdr="http://schemas.openxmlformats.org/drawingml/2006/chartDrawing">
    <cdr:from>
      <cdr:x>0.11679</cdr:x>
      <cdr:y>0.47387</cdr:y>
    </cdr:from>
    <cdr:to>
      <cdr:x>0.2978</cdr:x>
      <cdr:y>0.6489</cdr:y>
    </cdr:to>
    <cdr:sp macro="" textlink="">
      <cdr:nvSpPr>
        <cdr:cNvPr id="15" name="Прямоугольная выноска 14"/>
        <cdr:cNvSpPr/>
      </cdr:nvSpPr>
      <cdr:spPr>
        <a:xfrm xmlns:a="http://schemas.openxmlformats.org/drawingml/2006/main">
          <a:off x="1329009" y="2281959"/>
          <a:ext cx="2059814" cy="842845"/>
        </a:xfrm>
        <a:prstGeom xmlns:a="http://schemas.openxmlformats.org/drawingml/2006/main" prst="wedgeRectCallout">
          <a:avLst>
            <a:gd name="adj1" fmla="val 63414"/>
            <a:gd name="adj2" fmla="val 87362"/>
          </a:avLst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0.11995</cdr:x>
      <cdr:y>0.48629</cdr:y>
    </cdr:from>
    <cdr:to>
      <cdr:x>0.29543</cdr:x>
      <cdr:y>0.64006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364997" y="2341732"/>
          <a:ext cx="1996792" cy="74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/>
            <a:t>больше 3х лет в собственности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0.2928</cdr:x>
      <cdr:y>0.64681</cdr:y>
    </cdr:from>
    <cdr:to>
      <cdr:x>0.44387</cdr:x>
      <cdr:y>0.71162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3331971" y="3114741"/>
          <a:ext cx="1719072" cy="312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200" dirty="0" smtClean="0"/>
            <a:t>ХМАО-ЮГРА</a:t>
          </a:r>
          <a:endParaRPr lang="ru-RU" sz="22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0.0336</cdr:x>
      <cdr:y>0.02209</cdr:y>
    </cdr:from>
    <cdr:to>
      <cdr:x>0.92587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351" y="106384"/>
          <a:ext cx="10153579" cy="4709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dirty="0" smtClean="0"/>
            <a:t>				</a:t>
          </a:r>
          <a:endParaRPr lang="ru-RU" sz="2000" dirty="0" smtClean="0"/>
        </a:p>
        <a:p xmlns:a="http://schemas.openxmlformats.org/drawingml/2006/main">
          <a:pPr algn="l"/>
          <a:endParaRPr lang="ru-RU" sz="2000" dirty="0"/>
        </a:p>
        <a:p xmlns:a="http://schemas.openxmlformats.org/drawingml/2006/main">
          <a:pPr algn="l"/>
          <a:endParaRPr lang="ru-RU" sz="20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b="1" dirty="0" smtClean="0"/>
            <a:t>1. Налогоплательщик, состоит на учёте в налоговых органах округа</a:t>
          </a:r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b="1" dirty="0" smtClean="0"/>
            <a:t>2. Реализовал жилое помещение, расположенное на территории нашего округа</a:t>
          </a:r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/>
        </a:p>
        <a:p xmlns:a="http://schemas.openxmlformats.org/drawingml/2006/main">
          <a:pPr algn="l"/>
          <a:r>
            <a:rPr lang="ru-RU" sz="2200" b="1" dirty="0" smtClean="0"/>
            <a:t>3. В собственности жилой объект недвижимости был больше 3х лет        </a:t>
          </a:r>
          <a:r>
            <a:rPr lang="ru-RU" sz="2200" dirty="0" smtClean="0"/>
            <a:t>	</a:t>
          </a:r>
        </a:p>
      </cdr:txBody>
    </cdr:sp>
  </cdr:relSizeAnchor>
  <cdr:relSizeAnchor xmlns:cdr="http://schemas.openxmlformats.org/drawingml/2006/chartDrawing">
    <cdr:from>
      <cdr:x>0.16644</cdr:x>
      <cdr:y>0.51857</cdr:y>
    </cdr:from>
    <cdr:to>
      <cdr:x>0.27894</cdr:x>
      <cdr:y>0.63553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94032" y="2497185"/>
          <a:ext cx="1280160" cy="5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0.90601</cdr:x>
      <cdr:y>0.53437</cdr:y>
    </cdr:from>
    <cdr:to>
      <cdr:x>0.99516</cdr:x>
      <cdr:y>0.71177</cdr:y>
    </cdr:to>
    <cdr:pic>
      <cdr:nvPicPr>
        <cdr:cNvPr id="14" name="Объект 7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0309971" y="2573271"/>
          <a:ext cx="1014471" cy="8542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chemeClr val="accent1"/>
          </a:solidFill>
          <a:miter lim="800000"/>
          <a:headEnd/>
          <a:tailEnd/>
        </a:ln>
      </cdr:spPr>
    </cdr:pic>
  </cdr:relSizeAnchor>
  <cdr:relSizeAnchor xmlns:cdr="http://schemas.openxmlformats.org/drawingml/2006/chartDrawing">
    <cdr:from>
      <cdr:x>0.77913</cdr:x>
      <cdr:y>0.79029</cdr:y>
    </cdr:from>
    <cdr:to>
      <cdr:x>0.96015</cdr:x>
      <cdr:y>0.96531</cdr:y>
    </cdr:to>
    <cdr:sp macro="" textlink="">
      <cdr:nvSpPr>
        <cdr:cNvPr id="15" name="Прямоугольная выноска 14"/>
        <cdr:cNvSpPr/>
      </cdr:nvSpPr>
      <cdr:spPr>
        <a:xfrm xmlns:a="http://schemas.openxmlformats.org/drawingml/2006/main">
          <a:off x="8866156" y="3805663"/>
          <a:ext cx="2059814" cy="842845"/>
        </a:xfrm>
        <a:prstGeom xmlns:a="http://schemas.openxmlformats.org/drawingml/2006/main" prst="wedgeRectCallout">
          <a:avLst>
            <a:gd name="adj1" fmla="val 55553"/>
            <a:gd name="adj2" fmla="val -94584"/>
          </a:avLst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0.78783</cdr:x>
      <cdr:y>0.80664</cdr:y>
    </cdr:from>
    <cdr:to>
      <cdr:x>0.9633</cdr:x>
      <cdr:y>0.96042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8965062" y="3884428"/>
          <a:ext cx="1996792" cy="74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/>
            <a:t>больше 3х лет в собственности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0.0336</cdr:x>
      <cdr:y>0.02209</cdr:y>
    </cdr:from>
    <cdr:to>
      <cdr:x>0.92587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351" y="106384"/>
          <a:ext cx="10153579" cy="4709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dirty="0" smtClean="0"/>
            <a:t>				</a:t>
          </a:r>
          <a:endParaRPr lang="ru-RU" sz="2000" dirty="0" smtClean="0"/>
        </a:p>
        <a:p xmlns:a="http://schemas.openxmlformats.org/drawingml/2006/main">
          <a:pPr algn="l"/>
          <a:endParaRPr lang="ru-RU" sz="2000" dirty="0"/>
        </a:p>
        <a:p xmlns:a="http://schemas.openxmlformats.org/drawingml/2006/main">
          <a:pPr algn="l"/>
          <a:endParaRPr lang="ru-RU" sz="20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dirty="0" smtClean="0"/>
            <a:t>        	</a:t>
          </a:r>
        </a:p>
      </cdr:txBody>
    </cdr:sp>
  </cdr:relSizeAnchor>
  <cdr:relSizeAnchor xmlns:cdr="http://schemas.openxmlformats.org/drawingml/2006/chartDrawing">
    <cdr:from>
      <cdr:x>0.16644</cdr:x>
      <cdr:y>0.51857</cdr:y>
    </cdr:from>
    <cdr:to>
      <cdr:x>0.27894</cdr:x>
      <cdr:y>0.63553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94032" y="2497185"/>
          <a:ext cx="1280160" cy="5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0.78783</cdr:x>
      <cdr:y>0.80664</cdr:y>
    </cdr:from>
    <cdr:to>
      <cdr:x>0.9633</cdr:x>
      <cdr:y>0.96042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8965062" y="3884428"/>
          <a:ext cx="1996792" cy="74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0.11083</cdr:x>
      <cdr:y>0.65177</cdr:y>
    </cdr:from>
    <cdr:to>
      <cdr:x>0.42723</cdr:x>
      <cdr:y>0.83177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1261222" y="3138630"/>
          <a:ext cx="3600450" cy="866776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200" b="1" dirty="0" smtClean="0"/>
            <a:t>Меньше </a:t>
          </a:r>
          <a:r>
            <a:rPr lang="ru-RU" sz="2200" b="1" dirty="0" smtClean="0">
              <a:solidFill>
                <a:srgbClr val="FF0000"/>
              </a:solidFill>
            </a:rPr>
            <a:t>3х лет !!! </a:t>
          </a:r>
          <a:r>
            <a:rPr lang="ru-RU" sz="2200" b="1" dirty="0" smtClean="0"/>
            <a:t>в собственности</a:t>
          </a:r>
          <a:endParaRPr lang="ru-RU" sz="2200" b="1" dirty="0"/>
        </a:p>
      </cdr:txBody>
    </cdr:sp>
  </cdr:relSizeAnchor>
  <cdr:relSizeAnchor xmlns:cdr="http://schemas.openxmlformats.org/drawingml/2006/chartDrawing">
    <cdr:from>
      <cdr:x>0.40882</cdr:x>
      <cdr:y>0.47178</cdr:y>
    </cdr:from>
    <cdr:to>
      <cdr:x>0.56283</cdr:x>
      <cdr:y>0.58357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52121" y="2271855"/>
          <a:ext cx="1752601" cy="538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0.26066</cdr:x>
      <cdr:y>0.45394</cdr:y>
    </cdr:from>
    <cdr:to>
      <cdr:x>0.2615</cdr:x>
      <cdr:y>0.64584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>
          <a:off x="2966197" y="2185979"/>
          <a:ext cx="9525" cy="924076"/>
        </a:xfrm>
        <a:prstGeom xmlns:a="http://schemas.openxmlformats.org/drawingml/2006/main" prst="straightConnector1">
          <a:avLst/>
        </a:prstGeom>
        <a:ln xmlns:a="http://schemas.openxmlformats.org/drawingml/2006/main" w="57150">
          <a:tailEnd type="triangle"/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0.58166</cdr:x>
      <cdr:y>0.64393</cdr:y>
    </cdr:from>
    <cdr:to>
      <cdr:x>0.66286</cdr:x>
      <cdr:y>0.87337</cdr:y>
    </cdr:to>
    <cdr:pic>
      <cdr:nvPicPr>
        <cdr:cNvPr id="8" name="Рисунок 7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619034" y="3100867"/>
          <a:ext cx="923925" cy="1104900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</cdr:pic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0.0336</cdr:x>
      <cdr:y>0.02209</cdr:y>
    </cdr:from>
    <cdr:to>
      <cdr:x>0.92587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351" y="106384"/>
          <a:ext cx="10153579" cy="4709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dirty="0" smtClean="0"/>
            <a:t>				</a:t>
          </a:r>
          <a:endParaRPr lang="ru-RU" sz="2000" dirty="0" smtClean="0"/>
        </a:p>
        <a:p xmlns:a="http://schemas.openxmlformats.org/drawingml/2006/main">
          <a:pPr algn="l"/>
          <a:endParaRPr lang="ru-RU" sz="2000" dirty="0"/>
        </a:p>
        <a:p xmlns:a="http://schemas.openxmlformats.org/drawingml/2006/main">
          <a:pPr algn="l"/>
          <a:endParaRPr lang="ru-RU" sz="20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dirty="0" smtClean="0"/>
            <a:t>        	</a:t>
          </a:r>
        </a:p>
      </cdr:txBody>
    </cdr:sp>
  </cdr:relSizeAnchor>
  <cdr:relSizeAnchor xmlns:cdr="http://schemas.openxmlformats.org/drawingml/2006/chartDrawing">
    <cdr:from>
      <cdr:x>0.16644</cdr:x>
      <cdr:y>0.51857</cdr:y>
    </cdr:from>
    <cdr:to>
      <cdr:x>0.27894</cdr:x>
      <cdr:y>0.63553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94032" y="2497185"/>
          <a:ext cx="1280160" cy="5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0.78783</cdr:x>
      <cdr:y>0.80664</cdr:y>
    </cdr:from>
    <cdr:to>
      <cdr:x>0.9633</cdr:x>
      <cdr:y>0.96042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8965062" y="3884428"/>
          <a:ext cx="1996792" cy="74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0.40882</cdr:x>
      <cdr:y>0.47178</cdr:y>
    </cdr:from>
    <cdr:to>
      <cdr:x>0.56283</cdr:x>
      <cdr:y>0.58357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52121" y="2271855"/>
          <a:ext cx="1752601" cy="538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0.00454</cdr:x>
      <cdr:y>0.31205</cdr:y>
    </cdr:from>
    <cdr:to>
      <cdr:x>0.1399</cdr:x>
      <cdr:y>0.52777</cdr:y>
    </cdr:to>
    <cdr:pic>
      <cdr:nvPicPr>
        <cdr:cNvPr id="8" name="Picture 6" descr="http://www.vashamashina.ru/images/nalog-s-prodazhi-mashiny-1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clrChange>
            <a:clrFrom>
              <a:srgbClr val="FEFEFE"/>
            </a:clrFrom>
            <a:clrTo>
              <a:srgbClr val="FEFEFE">
                <a:alpha val="0"/>
              </a:srgbClr>
            </a:clrTo>
          </a:clrChange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4016" y="1689656"/>
          <a:ext cx="1610238" cy="1168028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0.1399</cdr:x>
      <cdr:y>0.31442</cdr:y>
    </cdr:from>
    <cdr:to>
      <cdr:x>0.30279</cdr:x>
      <cdr:y>0.5251</cdr:y>
    </cdr:to>
    <cdr:sp macro="" textlink="">
      <cdr:nvSpPr>
        <cdr:cNvPr id="9" name="Стрелка вправо 8"/>
        <cdr:cNvSpPr/>
      </cdr:nvSpPr>
      <cdr:spPr>
        <a:xfrm xmlns:a="http://schemas.openxmlformats.org/drawingml/2006/main">
          <a:off x="1664254" y="1702495"/>
          <a:ext cx="1937755" cy="1140760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1pPr>
          <a:lvl2pPr marL="341313" indent="1127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2pPr>
          <a:lvl3pPr marL="684213" indent="2270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3pPr>
          <a:lvl4pPr marL="1027113" indent="3413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4pPr>
          <a:lvl5pPr marL="1370013" indent="4556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5pPr>
          <a:lvl6pPr marL="2286000" algn="l" defTabSz="914400" rtl="0" eaLnBrk="1" latinLnBrk="0" hangingPunct="1"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6pPr>
          <a:lvl7pPr marL="2743200" algn="l" defTabSz="914400" rtl="0" eaLnBrk="1" latinLnBrk="0" hangingPunct="1"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7pPr>
          <a:lvl8pPr marL="3200400" algn="l" defTabSz="914400" rtl="0" eaLnBrk="1" latinLnBrk="0" hangingPunct="1"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8pPr>
          <a:lvl9pPr marL="3657600" algn="l" defTabSz="914400" rtl="0" eaLnBrk="1" latinLnBrk="0" hangingPunct="1"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9pPr>
        </a:lstStyle>
        <a:p xmlns:a="http://schemas.openxmlformats.org/drawingml/2006/main">
          <a:pPr algn="ctr"/>
          <a:r>
            <a:rPr lang="ru-RU" sz="1600" dirty="0" smtClean="0"/>
            <a:t>ПРОДАЖА</a:t>
          </a:r>
        </a:p>
        <a:p xmlns:a="http://schemas.openxmlformats.org/drawingml/2006/main">
          <a:pPr algn="ctr"/>
          <a:r>
            <a:rPr lang="ru-RU" sz="1600" dirty="0" smtClean="0"/>
            <a:t>менее 3-х лет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0.29709</cdr:x>
      <cdr:y>0.2955</cdr:y>
    </cdr:from>
    <cdr:to>
      <cdr:x>0.43327</cdr:x>
      <cdr:y>0.51253</cdr:y>
    </cdr:to>
    <cdr:pic>
      <cdr:nvPicPr>
        <cdr:cNvPr id="10" name="Picture 6" descr="http://www.vashamashina.ru/images/nalog-s-prodazhi-mashiny-1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clrChange>
            <a:clrFrom>
              <a:srgbClr val="FEFEFE"/>
            </a:clrFrom>
            <a:clrTo>
              <a:srgbClr val="FEFEFE">
                <a:alpha val="0"/>
              </a:srgbClr>
            </a:clrTo>
          </a:clrChange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534254" y="1600032"/>
          <a:ext cx="1619987" cy="1175145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0.13273</cdr:x>
      <cdr:y>0.18801</cdr:y>
    </cdr:from>
    <cdr:to>
      <cdr:x>0.2887</cdr:x>
      <cdr:y>0.29461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1510399" y="905356"/>
          <a:ext cx="1774885" cy="51336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/>
            <a:t>ПРИМЕР</a:t>
          </a:r>
          <a:endParaRPr lang="ru-RU" b="1" dirty="0"/>
        </a:p>
      </cdr:txBody>
    </cdr:sp>
  </cdr:relSizeAnchor>
  <cdr:relSizeAnchor xmlns:cdr="http://schemas.openxmlformats.org/drawingml/2006/chartDrawing">
    <cdr:from>
      <cdr:x>0.01541</cdr:x>
      <cdr:y>0.7053</cdr:y>
    </cdr:from>
    <cdr:to>
      <cdr:x>0.51156</cdr:x>
      <cdr:y>0.98815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75372" y="3396424"/>
          <a:ext cx="5645922" cy="1362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Доход = 0</a:t>
          </a:r>
        </a:p>
        <a:p xmlns:a="http://schemas.openxmlformats.org/drawingml/2006/main">
          <a:r>
            <a:rPr lang="ru-RU" sz="20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Налог = 0</a:t>
          </a:r>
          <a:endParaRPr lang="ru-RU" sz="2000" b="1" dirty="0">
            <a:solidFill>
              <a:srgbClr val="005AA9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r>
            <a:rPr lang="ru-RU" sz="20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Декларация 3-НДФЛ до 2 мая </a:t>
          </a:r>
          <a:r>
            <a:rPr lang="ru-RU" sz="20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2024 </a:t>
          </a:r>
          <a:r>
            <a:rPr lang="ru-RU" sz="20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года</a:t>
          </a:r>
        </a:p>
        <a:p xmlns:a="http://schemas.openxmlformats.org/drawingml/2006/main">
          <a:r>
            <a:rPr lang="ru-RU" sz="2300" b="1" dirty="0" smtClean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Не предоставил – ШТРАФ 1 000 рублей</a:t>
          </a:r>
          <a:endParaRPr lang="ru-RU" sz="2300" b="1" dirty="0">
            <a:ln w="0"/>
            <a:solidFill>
              <a:srgbClr val="FF000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0.46909</cdr:x>
      <cdr:y>0.17099</cdr:y>
    </cdr:from>
    <cdr:to>
      <cdr:x>0.46909</cdr:x>
      <cdr:y>1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>
          <a:off x="5580381" y="925853"/>
          <a:ext cx="0" cy="448880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0.61359</cdr:x>
      <cdr:y>0.18881</cdr:y>
    </cdr:from>
    <cdr:to>
      <cdr:x>0.76956</cdr:x>
      <cdr:y>0.29541</cdr:y>
    </cdr:to>
    <cdr:sp macro="" textlink="">
      <cdr:nvSpPr>
        <cdr:cNvPr id="17" name="Прямоугольник 16"/>
        <cdr:cNvSpPr/>
      </cdr:nvSpPr>
      <cdr:spPr>
        <a:xfrm xmlns:a="http://schemas.openxmlformats.org/drawingml/2006/main">
          <a:off x="7299342" y="1022331"/>
          <a:ext cx="1855434" cy="57720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/>
            <a:t>ПРИМЕР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0.48438</cdr:x>
      <cdr:y>0.28979</cdr:y>
    </cdr:from>
    <cdr:to>
      <cdr:x>0.61732</cdr:x>
      <cdr:y>0.50167</cdr:y>
    </cdr:to>
    <cdr:pic>
      <cdr:nvPicPr>
        <cdr:cNvPr id="18" name="Picture 6" descr="http://www.vashamashina.ru/images/nalog-s-prodazhi-mashiny-1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clrChange>
            <a:clrFrom>
              <a:srgbClr val="FEFEFE"/>
            </a:clrFrom>
            <a:clrTo>
              <a:srgbClr val="FEFEFE">
                <a:alpha val="0"/>
              </a:srgbClr>
            </a:clrTo>
          </a:clrChange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5762230" y="1569101"/>
          <a:ext cx="1581450" cy="1147263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0.77361</cdr:x>
      <cdr:y>0.28529</cdr:y>
    </cdr:from>
    <cdr:to>
      <cdr:x>0.91024</cdr:x>
      <cdr:y>0.50303</cdr:y>
    </cdr:to>
    <cdr:pic>
      <cdr:nvPicPr>
        <cdr:cNvPr id="19" name="Picture 6" descr="http://www.vashamashina.ru/images/nalog-s-prodazhi-mashiny-1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clrChange>
            <a:clrFrom>
              <a:srgbClr val="FEFEFE"/>
            </a:clrFrom>
            <a:clrTo>
              <a:srgbClr val="FEFEFE">
                <a:alpha val="0"/>
              </a:srgbClr>
            </a:clrTo>
          </a:clrChange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9202982" y="1544722"/>
          <a:ext cx="1625353" cy="1178992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0.48438</cdr:x>
      <cdr:y>0.51785</cdr:y>
    </cdr:from>
    <cdr:to>
      <cdr:x>0.64035</cdr:x>
      <cdr:y>0.62446</cdr:y>
    </cdr:to>
    <cdr:sp macro="" textlink="">
      <cdr:nvSpPr>
        <cdr:cNvPr id="20" name="Прямоугольник 19"/>
        <cdr:cNvSpPr/>
      </cdr:nvSpPr>
      <cdr:spPr>
        <a:xfrm xmlns:a="http://schemas.openxmlformats.org/drawingml/2006/main">
          <a:off x="5762230" y="2803970"/>
          <a:ext cx="1855433" cy="57725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/>
            <a:t>Купил за </a:t>
          </a:r>
        </a:p>
        <a:p xmlns:a="http://schemas.openxmlformats.org/drawingml/2006/main">
          <a:pPr algn="ctr"/>
          <a:r>
            <a:rPr lang="ru-RU" dirty="0" smtClean="0"/>
            <a:t>400 тыс. руб.</a:t>
          </a:r>
          <a:endParaRPr lang="ru-RU" dirty="0"/>
        </a:p>
      </cdr:txBody>
    </cdr:sp>
  </cdr:relSizeAnchor>
  <cdr:relSizeAnchor xmlns:cdr="http://schemas.openxmlformats.org/drawingml/2006/chartDrawing">
    <cdr:from>
      <cdr:x>0.47061</cdr:x>
      <cdr:y>0.67976</cdr:y>
    </cdr:from>
    <cdr:to>
      <cdr:x>1</cdr:x>
      <cdr:y>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5598414" y="3680670"/>
          <a:ext cx="6297678" cy="17339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Доход = </a:t>
          </a:r>
          <a:r>
            <a:rPr lang="ru-RU" sz="17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100 </a:t>
          </a:r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тыс. руб. </a:t>
          </a:r>
          <a:r>
            <a:rPr lang="ru-RU" sz="17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(500 тыс. руб. – 400 тыс. руб.)</a:t>
          </a:r>
        </a:p>
        <a:p xmlns:a="http://schemas.openxmlformats.org/drawingml/2006/main"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Налог = </a:t>
          </a:r>
          <a:r>
            <a:rPr lang="ru-RU" sz="17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13 </a:t>
          </a:r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тыс. руб.  </a:t>
          </a:r>
          <a:r>
            <a:rPr lang="ru-RU" sz="17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(100 тыс. руб.*13</a:t>
          </a:r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%)</a:t>
          </a:r>
          <a:endParaRPr lang="ru-RU" sz="1700" b="1" dirty="0">
            <a:solidFill>
              <a:srgbClr val="005AA9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r>
            <a:rPr lang="ru-RU" sz="1800" b="1" dirty="0" smtClean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rPr>
            <a:t>Не предоставил </a:t>
          </a:r>
          <a:r>
            <a:rPr lang="ru-RU" sz="17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3-НДФЛ до </a:t>
          </a:r>
          <a:r>
            <a:rPr lang="ru-RU" sz="17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2 мая </a:t>
          </a:r>
          <a:r>
            <a:rPr lang="ru-RU" sz="17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2024 </a:t>
          </a:r>
          <a:r>
            <a:rPr lang="ru-RU" sz="17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года</a:t>
          </a:r>
        </a:p>
        <a:p xmlns:a="http://schemas.openxmlformats.org/drawingml/2006/main">
          <a:pPr defTabSz="1043056" fontAlgn="auto">
            <a:spcAft>
              <a:spcPts val="0"/>
            </a:spcAft>
          </a:pPr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ШТРАФ </a:t>
          </a:r>
          <a:r>
            <a:rPr lang="ru-RU" sz="17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1 950  рублей </a:t>
          </a:r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(2 месяца </a:t>
          </a:r>
          <a:r>
            <a:rPr lang="ru-RU" sz="17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х 5% х </a:t>
          </a:r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13 </a:t>
          </a:r>
          <a:r>
            <a:rPr lang="ru-RU" sz="17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000) </a:t>
          </a:r>
          <a:endParaRPr lang="ru-RU" sz="1700" b="1" dirty="0" smtClean="0">
            <a:solidFill>
              <a:srgbClr val="005AA9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defTabSz="1043056"/>
          <a:r>
            <a:rPr lang="ru-RU" sz="17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За неуплату налога </a:t>
          </a:r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ШТРАФ </a:t>
          </a:r>
          <a:r>
            <a:rPr lang="ru-RU" sz="17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2 600 </a:t>
          </a:r>
          <a:r>
            <a:rPr lang="ru-RU" sz="17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рублей </a:t>
          </a:r>
          <a:r>
            <a:rPr lang="ru-RU" sz="1700" b="1" dirty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(</a:t>
          </a:r>
          <a:r>
            <a:rPr lang="ru-RU" sz="1700" b="1" dirty="0" smtClean="0">
              <a:solidFill>
                <a:srgbClr val="005AA9"/>
              </a:solidFill>
              <a:latin typeface="Arial" pitchFamily="34" charset="0"/>
              <a:cs typeface="Arial" pitchFamily="34" charset="0"/>
            </a:rPr>
            <a:t>20%х 13 тыс. руб.)</a:t>
          </a:r>
          <a:endParaRPr lang="ru-RU" sz="1700" b="1" dirty="0">
            <a:solidFill>
              <a:srgbClr val="005AA9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defTabSz="1043056"/>
          <a:endParaRPr lang="ru-RU" b="1" dirty="0" smtClean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defTabSz="1043056" fontAlgn="auto">
            <a:spcAft>
              <a:spcPts val="0"/>
            </a:spcAft>
          </a:pPr>
          <a:endParaRPr lang="ru-RU" b="1" dirty="0">
            <a:solidFill>
              <a:srgbClr val="005AA9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defTabSz="1043056" fontAlgn="auto">
            <a:spcAft>
              <a:spcPts val="0"/>
            </a:spcAft>
          </a:pPr>
          <a:endParaRPr lang="ru-RU" b="1" dirty="0">
            <a:solidFill>
              <a:srgbClr val="005AA9"/>
            </a:solidFill>
            <a:latin typeface="Arial" pitchFamily="34" charset="0"/>
            <a:cs typeface="Arial" pitchFamily="34" charset="0"/>
          </a:endParaRPr>
        </a:p>
        <a:p xmlns:a="http://schemas.openxmlformats.org/drawingml/2006/main">
          <a:pPr defTabSz="1043056" fontAlgn="auto">
            <a:spcAft>
              <a:spcPts val="0"/>
            </a:spcAft>
          </a:pPr>
          <a:r>
            <a:rPr lang="ru-RU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+ </a:t>
          </a:r>
          <a:r>
            <a: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штраф 78 000 рублей (20%)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0.0336</cdr:x>
      <cdr:y>0.02209</cdr:y>
    </cdr:from>
    <cdr:to>
      <cdr:x>0.92587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351" y="106384"/>
          <a:ext cx="10153579" cy="4709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dirty="0" smtClean="0"/>
            <a:t>				</a:t>
          </a:r>
          <a:endParaRPr lang="ru-RU" sz="2000" dirty="0" smtClean="0"/>
        </a:p>
        <a:p xmlns:a="http://schemas.openxmlformats.org/drawingml/2006/main">
          <a:pPr algn="l"/>
          <a:endParaRPr lang="ru-RU" sz="2000" dirty="0"/>
        </a:p>
        <a:p xmlns:a="http://schemas.openxmlformats.org/drawingml/2006/main">
          <a:pPr algn="l"/>
          <a:endParaRPr lang="ru-RU" sz="20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endParaRPr lang="ru-RU" sz="2200" dirty="0" smtClean="0"/>
        </a:p>
        <a:p xmlns:a="http://schemas.openxmlformats.org/drawingml/2006/main">
          <a:pPr algn="l"/>
          <a:r>
            <a:rPr lang="ru-RU" sz="2200" dirty="0" smtClean="0"/>
            <a:t>        	</a:t>
          </a:r>
        </a:p>
      </cdr:txBody>
    </cdr:sp>
  </cdr:relSizeAnchor>
  <cdr:relSizeAnchor xmlns:cdr="http://schemas.openxmlformats.org/drawingml/2006/chartDrawing">
    <cdr:from>
      <cdr:x>0.16644</cdr:x>
      <cdr:y>0.51857</cdr:y>
    </cdr:from>
    <cdr:to>
      <cdr:x>0.27894</cdr:x>
      <cdr:y>0.63553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94032" y="2497185"/>
          <a:ext cx="1280160" cy="5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0.78783</cdr:x>
      <cdr:y>0.80664</cdr:y>
    </cdr:from>
    <cdr:to>
      <cdr:x>0.9633</cdr:x>
      <cdr:y>0.96042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8965062" y="3884428"/>
          <a:ext cx="1996792" cy="74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0.40882</cdr:x>
      <cdr:y>0.47178</cdr:y>
    </cdr:from>
    <cdr:to>
      <cdr:x>0.56283</cdr:x>
      <cdr:y>0.58357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52121" y="2271855"/>
          <a:ext cx="1752601" cy="538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0.41856</cdr:x>
      <cdr:y>0.35088</cdr:y>
    </cdr:from>
    <cdr:to>
      <cdr:x>0.58144</cdr:x>
      <cdr:y>0.56156</cdr:y>
    </cdr:to>
    <cdr:sp macro="" textlink="">
      <cdr:nvSpPr>
        <cdr:cNvPr id="9" name="Стрелка вправо 8"/>
        <cdr:cNvSpPr/>
      </cdr:nvSpPr>
      <cdr:spPr>
        <a:xfrm xmlns:a="http://schemas.openxmlformats.org/drawingml/2006/main">
          <a:off x="4943301" y="1889763"/>
          <a:ext cx="1923763" cy="1134697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1pPr>
          <a:lvl2pPr marL="341313" indent="1127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2pPr>
          <a:lvl3pPr marL="684213" indent="2270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3pPr>
          <a:lvl4pPr marL="1027113" indent="3413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4pPr>
          <a:lvl5pPr marL="1370013" indent="4556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5pPr>
          <a:lvl6pPr marL="2286000" algn="l" defTabSz="914400" rtl="0" eaLnBrk="1" latinLnBrk="0" hangingPunct="1"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6pPr>
          <a:lvl7pPr marL="2743200" algn="l" defTabSz="914400" rtl="0" eaLnBrk="1" latinLnBrk="0" hangingPunct="1"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7pPr>
          <a:lvl8pPr marL="3200400" algn="l" defTabSz="914400" rtl="0" eaLnBrk="1" latinLnBrk="0" hangingPunct="1"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8pPr>
          <a:lvl9pPr marL="3657600" algn="l" defTabSz="914400" rtl="0" eaLnBrk="1" latinLnBrk="0" hangingPunct="1">
            <a:defRPr sz="2700" kern="1200">
              <a:solidFill>
                <a:schemeClr val="lt1"/>
              </a:solidFill>
              <a:latin typeface="+mn-lt"/>
              <a:ea typeface="+mn-ea"/>
              <a:cs typeface="+mn-cs"/>
              <a:sym typeface="Helvetica Light"/>
            </a:defRPr>
          </a:lvl9pPr>
        </a:lstStyle>
        <a:p xmlns:a="http://schemas.openxmlformats.org/drawingml/2006/main">
          <a:pPr algn="ctr"/>
          <a:r>
            <a:rPr lang="ru-RU" sz="1600" dirty="0" smtClean="0"/>
            <a:t>ПРОДАЖА</a:t>
          </a:r>
        </a:p>
        <a:p xmlns:a="http://schemas.openxmlformats.org/drawingml/2006/main">
          <a:pPr algn="ctr"/>
          <a:r>
            <a:rPr lang="ru-RU" sz="1600" dirty="0" smtClean="0"/>
            <a:t>менее 3-х лет</a:t>
          </a:r>
          <a:endParaRPr lang="ru-RU" sz="1600" dirty="0"/>
        </a:p>
      </cdr:txBody>
    </cdr:sp>
  </cdr:relSizeAnchor>
  <cdr:relSizeAnchor xmlns:cdr="http://schemas.openxmlformats.org/drawingml/2006/chartDrawing">
    <cdr:from>
      <cdr:x>0.41968</cdr:x>
      <cdr:y>0.22277</cdr:y>
    </cdr:from>
    <cdr:to>
      <cdr:x>0.57566</cdr:x>
      <cdr:y>0.32937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4956626" y="1199771"/>
          <a:ext cx="1842089" cy="574151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/>
            <a:t>ПРИМЕР</a:t>
          </a:r>
          <a:endParaRPr lang="ru-RU" b="1" dirty="0"/>
        </a:p>
      </cdr:txBody>
    </cdr:sp>
  </cdr:relSizeAnchor>
  <cdr:relSizeAnchor xmlns:cdr="http://schemas.openxmlformats.org/drawingml/2006/chartDrawing">
    <cdr:from>
      <cdr:x>0.24023</cdr:x>
      <cdr:y>0.68326</cdr:y>
    </cdr:from>
    <cdr:to>
      <cdr:x>0.73638</cdr:x>
      <cdr:y>0.96611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33719" y="3290275"/>
          <a:ext cx="5645922" cy="1362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300" b="1" dirty="0">
            <a:ln w="0"/>
            <a:solidFill>
              <a:srgbClr val="FF000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0.0336</cdr:x>
      <cdr:y>0.02209</cdr:y>
    </cdr:from>
    <cdr:to>
      <cdr:x>0.92587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351" y="106384"/>
          <a:ext cx="10153579" cy="4709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2200" dirty="0" smtClean="0"/>
        </a:p>
      </cdr:txBody>
    </cdr:sp>
  </cdr:relSizeAnchor>
  <cdr:relSizeAnchor xmlns:cdr="http://schemas.openxmlformats.org/drawingml/2006/chartDrawing">
    <cdr:from>
      <cdr:x>0.16644</cdr:x>
      <cdr:y>0.51857</cdr:y>
    </cdr:from>
    <cdr:to>
      <cdr:x>0.27894</cdr:x>
      <cdr:y>0.63553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94032" y="2497185"/>
          <a:ext cx="1280160" cy="5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0.78783</cdr:x>
      <cdr:y>0.80664</cdr:y>
    </cdr:from>
    <cdr:to>
      <cdr:x>0.9633</cdr:x>
      <cdr:y>0.96042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8965062" y="3884428"/>
          <a:ext cx="1996792" cy="74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0.40882</cdr:x>
      <cdr:y>0.47178</cdr:y>
    </cdr:from>
    <cdr:to>
      <cdr:x>0.56283</cdr:x>
      <cdr:y>0.58357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52121" y="2271855"/>
          <a:ext cx="1752601" cy="538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0.24023</cdr:x>
      <cdr:y>0.68326</cdr:y>
    </cdr:from>
    <cdr:to>
      <cdr:x>0.73638</cdr:x>
      <cdr:y>0.96611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33719" y="3290275"/>
          <a:ext cx="5645922" cy="1362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300" b="1" dirty="0">
            <a:ln w="0"/>
            <a:solidFill>
              <a:srgbClr val="FF000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0.01888</cdr:x>
      <cdr:y>0.03076</cdr:y>
    </cdr:from>
    <cdr:to>
      <cdr:x>0.10575</cdr:x>
      <cdr:y>0.31137</cdr:y>
    </cdr:to>
    <cdr:pic>
      <cdr:nvPicPr>
        <cdr:cNvPr id="10" name="Рисунок 9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22946" y="165661"/>
          <a:ext cx="1025979" cy="151132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</cdr:pic>
  </cdr:relSizeAnchor>
  <cdr:relSizeAnchor xmlns:cdr="http://schemas.openxmlformats.org/drawingml/2006/chartDrawing">
    <cdr:from>
      <cdr:x>0.12257</cdr:x>
      <cdr:y>0.03703</cdr:y>
    </cdr:from>
    <cdr:to>
      <cdr:x>0.87505</cdr:x>
      <cdr:y>0.26438</cdr:y>
    </cdr:to>
    <cdr:sp macro="" textlink="">
      <cdr:nvSpPr>
        <cdr:cNvPr id="14" name="Заголовок 3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1447602" y="199431"/>
          <a:ext cx="8887024" cy="1224452"/>
        </a:xfrm>
        <a:prstGeom xmlns:a="http://schemas.openxmlformats.org/drawingml/2006/main" prst="roundRect">
          <a:avLst/>
        </a:prstGeom>
        <a:ln xmlns:a="http://schemas.openxmlformats.org/drawingml/2006/main">
          <a:headEnd/>
          <a:tailEnd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5784" tIns="47892" rIns="95784" bIns="47892" numCol="1" rtlCol="0" anchor="ctr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1pPr>
          <a:lvl2pPr marL="341313" indent="1127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2pPr>
          <a:lvl3pPr marL="684213" indent="2270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3pPr>
          <a:lvl4pPr marL="1027113" indent="3413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4pPr>
          <a:lvl5pPr marL="1370013" indent="4556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5pPr>
          <a:lvl6pPr marL="22860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6pPr>
          <a:lvl7pPr marL="27432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7pPr>
          <a:lvl8pPr marL="32004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8pPr>
          <a:lvl9pPr marL="36576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9pPr>
        </a:lstStyle>
        <a:p xmlns:a="http://schemas.openxmlformats.org/drawingml/2006/main">
          <a:pPr algn="ctr"/>
          <a:r>
            <a:rPr lang="ru-RU" sz="3200" dirty="0" smtClean="0"/>
            <a:t/>
          </a:r>
          <a:br>
            <a:rPr lang="ru-RU" sz="3200" dirty="0" smtClean="0"/>
          </a:br>
          <a:r>
            <a:rPr lang="ru-RU" sz="2900" b="1" dirty="0" smtClean="0"/>
            <a:t>Семьи с детьми (не менее  двух) освобождаются от налогообложения при продаже квартиры при условии:</a:t>
          </a:r>
          <a:r>
            <a:rPr lang="ru-RU" sz="3200" dirty="0" smtClean="0"/>
            <a:t/>
          </a:r>
          <a:br>
            <a:rPr lang="ru-RU" sz="3200" dirty="0" smtClean="0"/>
          </a:br>
          <a:endParaRPr lang="ru-RU" sz="3200" dirty="0"/>
        </a:p>
      </cdr:txBody>
    </cdr:sp>
  </cdr:relSizeAnchor>
  <cdr:relSizeAnchor xmlns:cdr="http://schemas.openxmlformats.org/drawingml/2006/chartDrawing">
    <cdr:from>
      <cdr:x>0.02348</cdr:x>
      <cdr:y>0.36544</cdr:y>
    </cdr:from>
    <cdr:to>
      <cdr:x>0.48686</cdr:x>
      <cdr:y>0.53925</cdr:y>
    </cdr:to>
    <cdr:sp macro="" textlink="">
      <cdr:nvSpPr>
        <cdr:cNvPr id="15" name="Блок-схема: дисплей 14"/>
        <cdr:cNvSpPr/>
      </cdr:nvSpPr>
      <cdr:spPr>
        <a:xfrm xmlns:a="http://schemas.openxmlformats.org/drawingml/2006/main">
          <a:off x="277347" y="1968183"/>
          <a:ext cx="5472608" cy="936104"/>
        </a:xfrm>
        <a:prstGeom xmlns:a="http://schemas.openxmlformats.org/drawingml/2006/main" prst="flowChartDisplay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1pPr>
          <a:lvl2pPr marL="341313" indent="1127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2pPr>
          <a:lvl3pPr marL="684213" indent="2270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3pPr>
          <a:lvl4pPr marL="1027113" indent="3413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4pPr>
          <a:lvl5pPr marL="1370013" indent="4556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5pPr>
          <a:lvl6pPr marL="22860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6pPr>
          <a:lvl7pPr marL="27432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7pPr>
          <a:lvl8pPr marL="32004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8pPr>
          <a:lvl9pPr marL="36576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приобрели в собственность другое жилье с большей площадью</a:t>
          </a:r>
          <a:endParaRPr lang="ru-RU" sz="2000" b="1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0.0336</cdr:x>
      <cdr:y>0.02209</cdr:y>
    </cdr:from>
    <cdr:to>
      <cdr:x>0.92587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351" y="106384"/>
          <a:ext cx="10153579" cy="4709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2200" dirty="0" smtClean="0"/>
        </a:p>
      </cdr:txBody>
    </cdr:sp>
  </cdr:relSizeAnchor>
  <cdr:relSizeAnchor xmlns:cdr="http://schemas.openxmlformats.org/drawingml/2006/chartDrawing">
    <cdr:from>
      <cdr:x>0.16644</cdr:x>
      <cdr:y>0.51857</cdr:y>
    </cdr:from>
    <cdr:to>
      <cdr:x>0.27894</cdr:x>
      <cdr:y>0.63553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94032" y="2497185"/>
          <a:ext cx="1280160" cy="5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0.78783</cdr:x>
      <cdr:y>0.80664</cdr:y>
    </cdr:from>
    <cdr:to>
      <cdr:x>0.9633</cdr:x>
      <cdr:y>0.96042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8965062" y="3884428"/>
          <a:ext cx="1996792" cy="74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0.40882</cdr:x>
      <cdr:y>0.47178</cdr:y>
    </cdr:from>
    <cdr:to>
      <cdr:x>0.56283</cdr:x>
      <cdr:y>0.58357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52121" y="2271855"/>
          <a:ext cx="1752601" cy="538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0.24023</cdr:x>
      <cdr:y>0.68326</cdr:y>
    </cdr:from>
    <cdr:to>
      <cdr:x>0.73638</cdr:x>
      <cdr:y>0.96611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33719" y="3290275"/>
          <a:ext cx="5645922" cy="1362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300" b="1" dirty="0">
            <a:ln w="0"/>
            <a:solidFill>
              <a:srgbClr val="FF000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0.13704</cdr:x>
      <cdr:y>0.08422</cdr:y>
    </cdr:from>
    <cdr:to>
      <cdr:x>0.88951</cdr:x>
      <cdr:y>0.19229</cdr:y>
    </cdr:to>
    <cdr:sp macro="" textlink="">
      <cdr:nvSpPr>
        <cdr:cNvPr id="14" name="Заголовок 3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1618470" y="453570"/>
          <a:ext cx="8887024" cy="582059"/>
        </a:xfrm>
        <a:prstGeom xmlns:a="http://schemas.openxmlformats.org/drawingml/2006/main" prst="roundRect">
          <a:avLst/>
        </a:prstGeom>
        <a:ln xmlns:a="http://schemas.openxmlformats.org/drawingml/2006/main">
          <a:headEnd/>
          <a:tailEnd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5784" tIns="47892" rIns="95784" bIns="47892" numCol="1" rtlCol="0" anchor="ctr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1pPr>
          <a:lvl2pPr marL="341313" indent="1127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2pPr>
          <a:lvl3pPr marL="684213" indent="2270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3pPr>
          <a:lvl4pPr marL="1027113" indent="3413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4pPr>
          <a:lvl5pPr marL="1370013" indent="4556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5pPr>
          <a:lvl6pPr marL="22860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6pPr>
          <a:lvl7pPr marL="27432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7pPr>
          <a:lvl8pPr marL="32004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8pPr>
          <a:lvl9pPr marL="36576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9pPr>
        </a:lstStyle>
        <a:p xmlns:a="http://schemas.openxmlformats.org/drawingml/2006/main">
          <a:pPr algn="ctr"/>
          <a:r>
            <a:rPr lang="ru-RU" sz="3200" dirty="0" smtClean="0"/>
            <a:t/>
          </a:r>
          <a:br>
            <a:rPr lang="ru-RU" sz="3200" dirty="0" smtClean="0"/>
          </a:br>
          <a:r>
            <a:rPr lang="ru-RU" sz="2800" b="1" dirty="0">
              <a:solidFill>
                <a:schemeClr val="tx1"/>
              </a:solidFill>
            </a:rPr>
            <a:t>Продажа недорогого имущества</a:t>
          </a:r>
        </a:p>
        <a:p xmlns:a="http://schemas.openxmlformats.org/drawingml/2006/main">
          <a:pPr algn="ctr"/>
          <a:endParaRPr lang="ru-RU" sz="3200" dirty="0"/>
        </a:p>
      </cdr:txBody>
    </cdr:sp>
  </cdr:relSizeAnchor>
  <cdr:relSizeAnchor xmlns:cdr="http://schemas.openxmlformats.org/drawingml/2006/chartDrawing">
    <cdr:from>
      <cdr:x>0.35638</cdr:x>
      <cdr:y>0.61982</cdr:y>
    </cdr:from>
    <cdr:to>
      <cdr:x>0.67017</cdr:x>
      <cdr:y>0.86104</cdr:y>
    </cdr:to>
    <cdr:sp macro="" textlink="">
      <cdr:nvSpPr>
        <cdr:cNvPr id="11" name="Стрелка вправо 10"/>
        <cdr:cNvSpPr/>
      </cdr:nvSpPr>
      <cdr:spPr>
        <a:xfrm xmlns:a="http://schemas.openxmlformats.org/drawingml/2006/main">
          <a:off x="4209005" y="3338207"/>
          <a:ext cx="3705954" cy="1299164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1pPr>
          <a:lvl2pPr marL="341313" indent="1127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2pPr>
          <a:lvl3pPr marL="684213" indent="2270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3pPr>
          <a:lvl4pPr marL="1027113" indent="3413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4pPr>
          <a:lvl5pPr marL="1370013" indent="4556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5pPr>
          <a:lvl6pPr marL="22860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6pPr>
          <a:lvl7pPr marL="27432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7pPr>
          <a:lvl8pPr marL="32004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8pPr>
          <a:lvl9pPr marL="36576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Меньше 250 000 рублей</a:t>
          </a:r>
        </a:p>
      </cdr:txBody>
    </cdr:sp>
  </cdr:relSizeAnchor>
  <cdr:relSizeAnchor xmlns:cdr="http://schemas.openxmlformats.org/drawingml/2006/chartDrawing">
    <cdr:from>
      <cdr:x>0.20374</cdr:x>
      <cdr:y>0.2606</cdr:y>
    </cdr:from>
    <cdr:to>
      <cdr:x>0.34763</cdr:x>
      <cdr:y>0.52667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06192" y="1403522"/>
          <a:ext cx="1699405" cy="1432989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3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171450" indent="-171450">
            <a:buFont typeface="Symbol"/>
            <a:buChar char="·"/>
          </a:pPr>
          <a:r>
            <a:rPr lang="ru-RU" sz="1400" b="1" dirty="0">
              <a:solidFill>
                <a:schemeClr val="tx1"/>
              </a:solidFill>
            </a:rPr>
            <a:t>Ж</a:t>
          </a:r>
          <a:r>
            <a:rPr lang="ru-RU" sz="1400" b="1" dirty="0" smtClean="0">
              <a:solidFill>
                <a:schemeClr val="tx1"/>
              </a:solidFill>
            </a:rPr>
            <a:t>илые дома</a:t>
          </a:r>
          <a:endParaRPr lang="ru-RU" sz="1400" b="1" dirty="0">
            <a:solidFill>
              <a:schemeClr val="tx1"/>
            </a:solidFill>
            <a:sym typeface="Symbol"/>
          </a:endParaRPr>
        </a:p>
        <a:p xmlns:a="http://schemas.openxmlformats.org/drawingml/2006/main">
          <a:pPr marL="171450" indent="-171450">
            <a:buFont typeface="Symbol"/>
            <a:buChar char="·"/>
          </a:pPr>
          <a:r>
            <a:rPr lang="ru-RU" sz="1400" b="1" dirty="0" smtClean="0">
              <a:solidFill>
                <a:schemeClr val="tx1"/>
              </a:solidFill>
            </a:rPr>
            <a:t>Квартиры</a:t>
          </a:r>
          <a:endParaRPr lang="ru-RU" sz="1400" b="1" dirty="0">
            <a:solidFill>
              <a:schemeClr val="tx1"/>
            </a:solidFill>
            <a:sym typeface="Symbol"/>
          </a:endParaRPr>
        </a:p>
        <a:p xmlns:a="http://schemas.openxmlformats.org/drawingml/2006/main">
          <a:pPr marL="171450" indent="-171450">
            <a:buFont typeface="Symbol"/>
            <a:buChar char="·"/>
          </a:pPr>
          <a:r>
            <a:rPr lang="ru-RU" sz="1400" b="1" dirty="0">
              <a:solidFill>
                <a:schemeClr val="tx1"/>
              </a:solidFill>
            </a:rPr>
            <a:t>К</a:t>
          </a:r>
          <a:r>
            <a:rPr lang="ru-RU" sz="1400" b="1" dirty="0" smtClean="0">
              <a:solidFill>
                <a:schemeClr val="tx1"/>
              </a:solidFill>
            </a:rPr>
            <a:t>омнаты </a:t>
          </a:r>
        </a:p>
        <a:p xmlns:a="http://schemas.openxmlformats.org/drawingml/2006/main">
          <a:pPr marL="171450" indent="-171450">
            <a:buFont typeface="Symbol"/>
            <a:buChar char="·"/>
          </a:pPr>
          <a:r>
            <a:rPr lang="ru-RU" sz="1400" b="1" dirty="0">
              <a:solidFill>
                <a:schemeClr val="tx1"/>
              </a:solidFill>
            </a:rPr>
            <a:t>С</a:t>
          </a:r>
          <a:r>
            <a:rPr lang="ru-RU" sz="1400" b="1" dirty="0" smtClean="0">
              <a:solidFill>
                <a:schemeClr val="tx1"/>
              </a:solidFill>
            </a:rPr>
            <a:t>адовые дома</a:t>
          </a:r>
        </a:p>
        <a:p xmlns:a="http://schemas.openxmlformats.org/drawingml/2006/main">
          <a:pPr marL="171450" indent="-171450">
            <a:buFont typeface="Symbol"/>
            <a:buChar char="·"/>
          </a:pPr>
          <a:r>
            <a:rPr lang="ru-RU" sz="1400" b="1" dirty="0" smtClean="0">
              <a:solidFill>
                <a:schemeClr val="tx1"/>
              </a:solidFill>
            </a:rPr>
            <a:t>Земельные участки</a:t>
          </a:r>
          <a:endParaRPr lang="ru-RU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0.2037</cdr:x>
      <cdr:y>0.62255</cdr:y>
    </cdr:from>
    <cdr:to>
      <cdr:x>0.34759</cdr:x>
      <cdr:y>0.88862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2405720" y="3352913"/>
          <a:ext cx="1699405" cy="1432989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0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3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171450" indent="-171450">
            <a:buFont typeface="Symbol"/>
            <a:buChar char="·"/>
          </a:pPr>
          <a:r>
            <a:rPr lang="ru-RU" sz="1400" b="1" dirty="0" smtClean="0">
              <a:solidFill>
                <a:schemeClr val="tx1"/>
              </a:solidFill>
            </a:rPr>
            <a:t>Транспортные средства</a:t>
          </a:r>
          <a:endParaRPr lang="ru-RU" sz="1400" b="1" dirty="0">
            <a:solidFill>
              <a:schemeClr val="tx1"/>
            </a:solidFill>
            <a:sym typeface="Symbol"/>
          </a:endParaRPr>
        </a:p>
        <a:p xmlns:a="http://schemas.openxmlformats.org/drawingml/2006/main">
          <a:pPr marL="171450" indent="-171450">
            <a:buFont typeface="Symbol"/>
            <a:buChar char="·"/>
          </a:pPr>
          <a:r>
            <a:rPr lang="ru-RU" sz="1400" b="1" dirty="0" smtClean="0">
              <a:solidFill>
                <a:schemeClr val="tx1"/>
              </a:solidFill>
            </a:rPr>
            <a:t>Гаражи</a:t>
          </a:r>
          <a:endParaRPr lang="ru-RU" sz="1400" b="1" dirty="0">
            <a:solidFill>
              <a:schemeClr val="tx1"/>
            </a:solidFill>
            <a:sym typeface="Symbol"/>
          </a:endParaRPr>
        </a:p>
        <a:p xmlns:a="http://schemas.openxmlformats.org/drawingml/2006/main">
          <a:pPr marL="171450" indent="-171450">
            <a:buFont typeface="Symbol"/>
            <a:buChar char="·"/>
          </a:pPr>
          <a:r>
            <a:rPr lang="ru-RU" sz="1400" b="1" dirty="0" smtClean="0">
              <a:solidFill>
                <a:schemeClr val="tx1"/>
              </a:solidFill>
            </a:rPr>
            <a:t>Машино-места</a:t>
          </a:r>
          <a:endParaRPr lang="ru-RU" sz="1400" b="1" dirty="0">
            <a:solidFill>
              <a:schemeClr val="tx1"/>
            </a:solidFill>
          </a:endParaRPr>
        </a:p>
        <a:p xmlns:a="http://schemas.openxmlformats.org/drawingml/2006/main">
          <a:pPr marL="171450" indent="-171450">
            <a:buFont typeface="Symbol"/>
            <a:buChar char="·"/>
          </a:pPr>
          <a:r>
            <a:rPr lang="ru-RU" sz="1400" b="1" dirty="0" smtClean="0">
              <a:solidFill>
                <a:schemeClr val="tx1"/>
              </a:solidFill>
            </a:rPr>
            <a:t>Иные нежилые помещения</a:t>
          </a:r>
          <a:endParaRPr lang="ru-RU" sz="1400" b="1" dirty="0">
            <a:solidFill>
              <a:schemeClr val="tx1"/>
            </a:solidFill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0.56721</cdr:x>
      <cdr:y>0.58176</cdr:y>
    </cdr:from>
    <cdr:to>
      <cdr:x>0.68257</cdr:x>
      <cdr:y>0.67787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6699012" y="3133263"/>
          <a:ext cx="1362438" cy="517584"/>
        </a:xfrm>
        <a:prstGeom xmlns:a="http://schemas.openxmlformats.org/drawingml/2006/main" prst="rect">
          <a:avLst/>
        </a:prstGeom>
        <a:ln xmlns:a="http://schemas.openxmlformats.org/drawingml/2006/main" w="38100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0.0336</cdr:x>
      <cdr:y>0.02209</cdr:y>
    </cdr:from>
    <cdr:to>
      <cdr:x>0.92587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351" y="106384"/>
          <a:ext cx="10153579" cy="4709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2200" dirty="0" smtClean="0"/>
        </a:p>
      </cdr:txBody>
    </cdr:sp>
  </cdr:relSizeAnchor>
  <cdr:relSizeAnchor xmlns:cdr="http://schemas.openxmlformats.org/drawingml/2006/chartDrawing">
    <cdr:from>
      <cdr:x>0.16644</cdr:x>
      <cdr:y>0.51857</cdr:y>
    </cdr:from>
    <cdr:to>
      <cdr:x>0.27894</cdr:x>
      <cdr:y>0.63553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94032" y="2497185"/>
          <a:ext cx="1280160" cy="5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0.78783</cdr:x>
      <cdr:y>0.80664</cdr:y>
    </cdr:from>
    <cdr:to>
      <cdr:x>0.9633</cdr:x>
      <cdr:y>0.96042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8965062" y="3884428"/>
          <a:ext cx="1996792" cy="74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0.40882</cdr:x>
      <cdr:y>0.47178</cdr:y>
    </cdr:from>
    <cdr:to>
      <cdr:x>0.56283</cdr:x>
      <cdr:y>0.58357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52121" y="2271855"/>
          <a:ext cx="1752601" cy="538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0.24023</cdr:x>
      <cdr:y>0.68326</cdr:y>
    </cdr:from>
    <cdr:to>
      <cdr:x>0.73638</cdr:x>
      <cdr:y>0.96611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33719" y="3290275"/>
          <a:ext cx="5645922" cy="1362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300" b="1" dirty="0">
            <a:ln w="0"/>
            <a:solidFill>
              <a:srgbClr val="FF000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0.24095</cdr:x>
      <cdr:y>0.20296</cdr:y>
    </cdr:from>
    <cdr:to>
      <cdr:x>0.55473</cdr:x>
      <cdr:y>0.44418</cdr:y>
    </cdr:to>
    <cdr:sp macro="" textlink="">
      <cdr:nvSpPr>
        <cdr:cNvPr id="15" name="Стрелка вправо 14"/>
        <cdr:cNvSpPr/>
      </cdr:nvSpPr>
      <cdr:spPr>
        <a:xfrm xmlns:a="http://schemas.openxmlformats.org/drawingml/2006/main">
          <a:off x="2845649" y="1093088"/>
          <a:ext cx="3705954" cy="1299164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Сдача в аренду имущества</a:t>
          </a:r>
        </a:p>
      </cdr:txBody>
    </cdr:sp>
  </cdr:relSizeAnchor>
  <cdr:relSizeAnchor xmlns:cdr="http://schemas.openxmlformats.org/drawingml/2006/chartDrawing">
    <cdr:from>
      <cdr:x>0.09024</cdr:x>
      <cdr:y>0.65427</cdr:y>
    </cdr:from>
    <cdr:to>
      <cdr:x>0.21767</cdr:x>
      <cdr:y>0.99746</cdr:y>
    </cdr:to>
    <cdr:pic>
      <cdr:nvPicPr>
        <cdr:cNvPr id="17" name="Рисунок 16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065710" y="3523779"/>
          <a:ext cx="1505088" cy="1848351"/>
        </a:xfrm>
        <a:prstGeom xmlns:a="http://schemas.openxmlformats.org/drawingml/2006/main" prst="rect">
          <a:avLst/>
        </a:prstGeom>
        <a:ln xmlns:a="http://schemas.openxmlformats.org/drawingml/2006/main" w="28575">
          <a:solidFill>
            <a:srgbClr val="14348E"/>
          </a:solidFill>
        </a:ln>
      </cdr:spPr>
    </cdr:pic>
  </cdr:relSizeAnchor>
  <cdr:relSizeAnchor xmlns:cdr="http://schemas.openxmlformats.org/drawingml/2006/chartDrawing">
    <cdr:from>
      <cdr:x>0.09972</cdr:x>
      <cdr:y>0.54281</cdr:y>
    </cdr:from>
    <cdr:to>
      <cdr:x>0.20819</cdr:x>
      <cdr:y>0.62809</cdr:y>
    </cdr:to>
    <cdr:pic>
      <cdr:nvPicPr>
        <cdr:cNvPr id="18" name="Picture 23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1177727" y="2923447"/>
          <a:ext cx="1281054" cy="4593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rgbClr val="708688"/>
                </a:outerShdw>
              </a:effectLst>
            </a14:hiddenEffects>
          </a:ext>
        </a:extLst>
      </cdr:spPr>
    </cdr:pic>
  </cdr:relSizeAnchor>
  <cdr:relSizeAnchor xmlns:cdr="http://schemas.openxmlformats.org/drawingml/2006/chartDrawing">
    <cdr:from>
      <cdr:x>0.22845</cdr:x>
      <cdr:y>0.68809</cdr:y>
    </cdr:from>
    <cdr:to>
      <cdr:x>0.54224</cdr:x>
      <cdr:y>0.92932</cdr:y>
    </cdr:to>
    <cdr:sp macro="" textlink="">
      <cdr:nvSpPr>
        <cdr:cNvPr id="19" name="Стрелка вправо 18"/>
        <cdr:cNvSpPr/>
      </cdr:nvSpPr>
      <cdr:spPr>
        <a:xfrm xmlns:a="http://schemas.openxmlformats.org/drawingml/2006/main">
          <a:off x="2698041" y="3705934"/>
          <a:ext cx="3705954" cy="1299164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Сдача в аренду имущества</a:t>
          </a:r>
        </a:p>
      </cdr:txBody>
    </cdr:sp>
  </cdr:relSizeAnchor>
  <cdr:relSizeAnchor xmlns:cdr="http://schemas.openxmlformats.org/drawingml/2006/chartDrawing">
    <cdr:from>
      <cdr:x>0.55137</cdr:x>
      <cdr:y>0.70887</cdr:y>
    </cdr:from>
    <cdr:to>
      <cdr:x>0.70329</cdr:x>
      <cdr:y>0.98916</cdr:y>
    </cdr:to>
    <cdr:pic>
      <cdr:nvPicPr>
        <cdr:cNvPr id="20" name="Рисунок 19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6511833" y="3817811"/>
          <a:ext cx="1794294" cy="1509623"/>
        </a:xfrm>
        <a:prstGeom xmlns:a="http://schemas.openxmlformats.org/drawingml/2006/main" prst="rect">
          <a:avLst/>
        </a:prstGeom>
        <a:ln xmlns:a="http://schemas.openxmlformats.org/drawingml/2006/main" w="28575">
          <a:solidFill>
            <a:srgbClr val="14348E"/>
          </a:solidFill>
        </a:ln>
      </cdr:spPr>
    </cdr:pic>
  </cdr:relSizeAnchor>
  <cdr:relSizeAnchor xmlns:cdr="http://schemas.openxmlformats.org/drawingml/2006/chartDrawing">
    <cdr:from>
      <cdr:x>0.58944</cdr:x>
      <cdr:y>0.60319</cdr:y>
    </cdr:from>
    <cdr:to>
      <cdr:x>0.68979</cdr:x>
      <cdr:y>0.66674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961472" y="3248654"/>
          <a:ext cx="1185156" cy="342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ЮЛ или ИП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0.74455</cdr:x>
      <cdr:y>0.60316</cdr:y>
    </cdr:from>
    <cdr:to>
      <cdr:x>0.9476</cdr:x>
      <cdr:y>0.99353</cdr:y>
    </cdr:to>
    <cdr:grpSp>
      <cdr:nvGrpSpPr>
        <cdr:cNvPr id="22" name="Группа 21"/>
        <cdr:cNvGrpSpPr/>
      </cdr:nvGrpSpPr>
      <cdr:grpSpPr>
        <a:xfrm xmlns:a="http://schemas.openxmlformats.org/drawingml/2006/main">
          <a:off x="8793409" y="3248494"/>
          <a:ext cx="2398095" cy="2102452"/>
          <a:chOff x="-1686175" y="2908466"/>
          <a:chExt cx="6118729" cy="3087183"/>
        </a:xfrm>
      </cdr:grpSpPr>
      <cdr:sp macro="" textlink="">
        <cdr:nvSpPr>
          <cdr:cNvPr id="23" name="Прямоугольник 22"/>
          <cdr:cNvSpPr/>
        </cdr:nvSpPr>
        <cdr:spPr>
          <a:xfrm xmlns:a="http://schemas.openxmlformats.org/drawingml/2006/main">
            <a:off x="-1686175" y="3048282"/>
            <a:ext cx="5480417" cy="2947367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</cdr:spPr>
        <cdr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cdr:style>
        <cdr:txBody>
          <a:bodyPr xmlns:a="http://schemas.openxmlformats.org/drawingml/2006/main" rtlCol="0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endParaRPr lang="ru-RU"/>
          </a:p>
        </cdr:txBody>
      </cdr:sp>
      <cdr:sp macro="" textlink="">
        <cdr:nvSpPr>
          <cdr:cNvPr id="24" name="TextBox 16"/>
          <cdr:cNvSpPr txBox="1"/>
        </cdr:nvSpPr>
        <cdr:spPr>
          <a:xfrm xmlns:a="http://schemas.openxmlformats.org/drawingml/2006/main">
            <a:off x="-839839" y="2908466"/>
            <a:ext cx="5272393" cy="3024336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="horz" wrap="square" lIns="104306" tIns="52153" rIns="104306" bIns="52153" rtlCol="0" anchor="ctr">
            <a:norm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900" b="1" i="0" u="non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Arial" pitchFamily="34" charset="0"/>
            </a:endParaRPr>
          </a:p>
        </cdr:txBody>
      </cdr:sp>
    </cdr:grpSp>
  </cdr:relSizeAnchor>
  <cdr:relSizeAnchor xmlns:cdr="http://schemas.openxmlformats.org/drawingml/2006/chartDrawing">
    <cdr:from>
      <cdr:x>0.75753</cdr:x>
      <cdr:y>0.74239</cdr:y>
    </cdr:from>
    <cdr:to>
      <cdr:x>0.89153</cdr:x>
      <cdr:y>0.9792</cdr:y>
    </cdr:to>
    <cdr:pic>
      <cdr:nvPicPr>
        <cdr:cNvPr id="25" name="Picture 3" descr="C:\Users\1300-03-017\Desktop\2080268302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4">
          <a:clrChange>
            <a:clrFrom>
              <a:srgbClr val="FFFFFF"/>
            </a:clrFrom>
            <a:clrTo>
              <a:srgbClr val="FFFFFF">
                <a:alpha val="0"/>
              </a:srgbClr>
            </a:clrTo>
          </a:clrChange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8946709" y="3998341"/>
          <a:ext cx="1582537" cy="1275451"/>
        </a:xfrm>
        <a:prstGeom xmlns:a="http://schemas.openxmlformats.org/drawingml/2006/main" prst="rect">
          <a:avLst/>
        </a:prstGeom>
        <a:noFill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0.71513</cdr:x>
      <cdr:y>0.62224</cdr:y>
    </cdr:from>
    <cdr:to>
      <cdr:x>0.9437</cdr:x>
      <cdr:y>0.75765</cdr:y>
    </cdr:to>
    <cdr:sp macro="" textlink="">
      <cdr:nvSpPr>
        <cdr:cNvPr id="26" name="TextBox 18"/>
        <cdr:cNvSpPr txBox="1"/>
      </cdr:nvSpPr>
      <cdr:spPr>
        <a:xfrm xmlns:a="http://schemas.openxmlformats.org/drawingml/2006/main">
          <a:off x="8445954" y="3351251"/>
          <a:ext cx="2699501" cy="7293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104306" tIns="52153" rIns="104306" bIns="52153" rtlCol="0" anchor="ctr"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1043056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ru-RU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j-ea"/>
              <a:cs typeface="+mj-cs"/>
            </a:rPr>
            <a:t>НЕТ обязанности предоставлять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0.0336</cdr:x>
      <cdr:y>0.02209</cdr:y>
    </cdr:from>
    <cdr:to>
      <cdr:x>0.92587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2351" y="106384"/>
          <a:ext cx="10153579" cy="47091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ru-RU" sz="2200" dirty="0" smtClean="0"/>
        </a:p>
      </cdr:txBody>
    </cdr:sp>
  </cdr:relSizeAnchor>
  <cdr:relSizeAnchor xmlns:cdr="http://schemas.openxmlformats.org/drawingml/2006/chartDrawing">
    <cdr:from>
      <cdr:x>0.16644</cdr:x>
      <cdr:y>0.51857</cdr:y>
    </cdr:from>
    <cdr:to>
      <cdr:x>0.27894</cdr:x>
      <cdr:y>0.63553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894032" y="2497185"/>
          <a:ext cx="1280160" cy="56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0.78783</cdr:x>
      <cdr:y>0.80664</cdr:y>
    </cdr:from>
    <cdr:to>
      <cdr:x>0.9633</cdr:x>
      <cdr:y>0.96042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8965062" y="3884428"/>
          <a:ext cx="1996792" cy="74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0.40882</cdr:x>
      <cdr:y>0.47178</cdr:y>
    </cdr:from>
    <cdr:to>
      <cdr:x>0.56283</cdr:x>
      <cdr:y>0.58357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52121" y="2271855"/>
          <a:ext cx="1752601" cy="538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0.24023</cdr:x>
      <cdr:y>0.68326</cdr:y>
    </cdr:from>
    <cdr:to>
      <cdr:x>0.73638</cdr:x>
      <cdr:y>0.96611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33719" y="3290275"/>
          <a:ext cx="5645922" cy="1362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300" b="1" dirty="0">
            <a:ln w="0"/>
            <a:solidFill>
              <a:srgbClr val="FF0000"/>
            </a:solidFill>
            <a:effectLst>
              <a:outerShdw blurRad="38100" dist="25400" dir="5400000" algn="ctr" rotWithShape="0">
                <a:srgbClr val="6E747A">
                  <a:alpha val="43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0.06416</cdr:x>
      <cdr:y>0.4265</cdr:y>
    </cdr:from>
    <cdr:to>
      <cdr:x>0.15103</cdr:x>
      <cdr:y>0.70711</cdr:y>
    </cdr:to>
    <cdr:pic>
      <cdr:nvPicPr>
        <cdr:cNvPr id="10" name="Рисунок 9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57785" y="2297062"/>
          <a:ext cx="1025967" cy="1511307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</cdr:pic>
  </cdr:relSizeAnchor>
  <cdr:relSizeAnchor xmlns:cdr="http://schemas.openxmlformats.org/drawingml/2006/chartDrawing">
    <cdr:from>
      <cdr:x>0.23498</cdr:x>
      <cdr:y>0.07867</cdr:y>
    </cdr:from>
    <cdr:to>
      <cdr:x>0.98746</cdr:x>
      <cdr:y>0.30602</cdr:y>
    </cdr:to>
    <cdr:sp macro="" textlink="">
      <cdr:nvSpPr>
        <cdr:cNvPr id="14" name="Заголовок 3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2775207" y="423719"/>
          <a:ext cx="8887065" cy="1224460"/>
        </a:xfrm>
        <a:prstGeom xmlns:a="http://schemas.openxmlformats.org/drawingml/2006/main" prst="roundRect">
          <a:avLst/>
        </a:prstGeom>
        <a:ln xmlns:a="http://schemas.openxmlformats.org/drawingml/2006/main">
          <a:headEnd/>
          <a:tailEnd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5784" tIns="47892" rIns="95784" bIns="47892" numCol="1" rtlCol="0" anchor="ctr" anchorCtr="0" compatLnSpc="1">
          <a:prstTxWarp prst="textNoShape">
            <a:avLst/>
          </a:prstTxWarp>
        </a:bodyPr>
        <a:lstStyle xmlns:a="http://schemas.openxmlformats.org/drawingml/2006/main">
          <a:defPPr>
            <a:defRPr lang="ru-RU"/>
          </a:defPPr>
          <a:lvl1pPr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1pPr>
          <a:lvl2pPr marL="341313" indent="1127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2pPr>
          <a:lvl3pPr marL="684213" indent="2270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3pPr>
          <a:lvl4pPr marL="1027113" indent="3413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4pPr>
          <a:lvl5pPr marL="1370013" indent="455613" algn="l" defTabSz="582613" rtl="0" fontAlgn="base">
            <a:spcBef>
              <a:spcPct val="0"/>
            </a:spcBef>
            <a:spcAft>
              <a:spcPct val="0"/>
            </a:spcAft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5pPr>
          <a:lvl6pPr marL="22860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6pPr>
          <a:lvl7pPr marL="27432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7pPr>
          <a:lvl8pPr marL="32004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8pPr>
          <a:lvl9pPr marL="3657600" algn="l" defTabSz="914400" rtl="0" eaLnBrk="1" latinLnBrk="0" hangingPunct="1">
            <a:defRPr sz="2700" kern="1200">
              <a:solidFill>
                <a:schemeClr val="dk1"/>
              </a:solidFill>
              <a:latin typeface="+mn-lt"/>
              <a:ea typeface="+mn-ea"/>
              <a:cs typeface="+mn-cs"/>
              <a:sym typeface="Helvetica Light"/>
            </a:defRPr>
          </a:lvl9pPr>
        </a:lstStyle>
        <a:p xmlns:a="http://schemas.openxmlformats.org/drawingml/2006/main">
          <a:pPr algn="ctr"/>
          <a:r>
            <a:rPr lang="ru-RU" sz="2000" dirty="0" smtClean="0"/>
            <a:t>Обязаны </a:t>
          </a:r>
          <a:r>
            <a:rPr lang="ru-RU" sz="2000" dirty="0"/>
            <a:t>предоставить декларацию 3-НДФЛ и отчитаться о своих доходах налогоплательщики, </a:t>
          </a:r>
          <a:r>
            <a:rPr lang="ru-RU" sz="2000" dirty="0" smtClean="0"/>
            <a:t>получившие </a:t>
          </a:r>
          <a:r>
            <a:rPr lang="ru-RU" sz="2000" dirty="0"/>
            <a:t>в дар от физических лиц, </a:t>
          </a:r>
          <a:r>
            <a:rPr lang="ru-RU" sz="2000" b="1" u="sng" dirty="0"/>
            <a:t>не являющихся близкими родственниками, </a:t>
          </a:r>
          <a:r>
            <a:rPr lang="ru-RU" sz="2000" dirty="0"/>
            <a:t>недвижимого имущества, транспортных средств, акций, долей, паев</a:t>
          </a:r>
        </a:p>
      </cdr:txBody>
    </cdr:sp>
  </cdr:relSizeAnchor>
  <cdr:relSizeAnchor xmlns:cdr="http://schemas.openxmlformats.org/drawingml/2006/chartDrawing">
    <cdr:from>
      <cdr:x>0.00724</cdr:x>
      <cdr:y>0.05022</cdr:y>
    </cdr:from>
    <cdr:to>
      <cdr:x>0.2063</cdr:x>
      <cdr:y>0.33181</cdr:y>
    </cdr:to>
    <cdr:pic>
      <cdr:nvPicPr>
        <cdr:cNvPr id="9" name="Picture 2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2">
          <a:clrChange>
            <a:clrFrom>
              <a:srgbClr val="FDFDFD"/>
            </a:clrFrom>
            <a:clrTo>
              <a:srgbClr val="FDFDFD">
                <a:alpha val="0"/>
              </a:srgbClr>
            </a:clrTo>
          </a:clrChange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85465" y="270475"/>
          <a:ext cx="2351062" cy="15165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6E34C-9D3C-4694-96C1-A5A47BF1BDD5}" type="datetimeFigureOut">
              <a:rPr lang="ru-RU" smtClean="0"/>
              <a:t>01.03.2024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B34AA-09B2-4353-8568-3A092C1CDF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93395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99B24-39A1-46BB-A706-BFFA2F78A1D9}" type="datetimeFigureOut">
              <a:rPr lang="ru-RU" smtClean="0"/>
              <a:t>01.03.2024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DD04E-669F-4AE8-BD61-05E8DFAF3B0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99185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26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372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60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5319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082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087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640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311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133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717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9717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133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505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505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D04E-669F-4AE8-BD61-05E8DFAF3B00}" type="slidenum">
              <a:rPr lang="ru-RU" smtClean="0"/>
              <a:t>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9505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DB3E0-7F25-47F3-AB58-3754AE0E617E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xmlns="" id="{E07F05FE-B74B-4A7A-B255-D7020C07C7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80" r="1619" b="43906"/>
          <a:stretch/>
        </p:blipFill>
        <p:spPr>
          <a:xfrm>
            <a:off x="0" y="0"/>
            <a:ext cx="5054886" cy="11099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B7441FB-5596-4CF9-8B62-78502FA540AE}"/>
              </a:ext>
            </a:extLst>
          </p:cNvPr>
          <p:cNvSpPr txBox="1"/>
          <p:nvPr userDrawn="1"/>
        </p:nvSpPr>
        <p:spPr>
          <a:xfrm>
            <a:off x="503141" y="154555"/>
            <a:ext cx="4387358" cy="69249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endParaRPr lang="ru-RU" sz="7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ru-RU" sz="1600" dirty="0" smtClean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УФНС России по Ханты-Мансийскому автономному округу - Югре</a:t>
            </a:r>
            <a:endParaRPr lang="ru-RU" sz="1600" dirty="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xmlns="" id="{EC23726F-899C-4D2F-9B92-56857361E210}"/>
              </a:ext>
            </a:extLst>
          </p:cNvPr>
          <p:cNvSpPr/>
          <p:nvPr userDrawn="1"/>
        </p:nvSpPr>
        <p:spPr>
          <a:xfrm>
            <a:off x="-1" y="1109934"/>
            <a:ext cx="12192001" cy="5748069"/>
          </a:xfrm>
          <a:prstGeom prst="rect">
            <a:avLst/>
          </a:prstGeom>
          <a:solidFill>
            <a:srgbClr val="ECF3FA"/>
          </a:solidFill>
          <a:ln>
            <a:noFill/>
          </a:ln>
          <a:effectLst>
            <a:innerShdw blurRad="660400" dist="317500" dir="13500000">
              <a:schemeClr val="tx2">
                <a:lumMod val="50000"/>
                <a:alpha val="17000"/>
              </a:scheme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xmlns="" id="{571FD3D8-F1EE-494F-A387-916E2BEC90D1}"/>
              </a:ext>
            </a:extLst>
          </p:cNvPr>
          <p:cNvSpPr/>
          <p:nvPr userDrawn="1"/>
        </p:nvSpPr>
        <p:spPr>
          <a:xfrm>
            <a:off x="6229348" y="0"/>
            <a:ext cx="5962652" cy="1109934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7082038-443C-3A40-30F2-01CFCFF34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5" y="339977"/>
            <a:ext cx="438755" cy="42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6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B09E4-9521-49BD-BBE8-7B14C43C5F16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926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BFA9-0F2A-4452-B6F5-1385BF1D4F8F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4923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9A0DB-58F5-4AF9-8C05-FF3B99925A8F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5137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1C35-95B8-42E6-8C32-59F5C9AECC05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4661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1DB1A-7979-4124-B679-8A553E114DC6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21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8A5B7-9778-4189-9F3B-0492D96BEEF0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059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58E93-2925-413E-9798-A064808FD2D0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7390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D157-1B25-4D40-AE3D-78BB83D5B1E9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5820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E35C9-2A64-4A61-BEEC-36939F747407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9838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B0E2A-56E8-44E2-902D-303FA91998D8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3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04FCB-B859-4046-A582-6294384E2DE1}" type="datetime1">
              <a:rPr lang="ru-RU" smtClean="0"/>
              <a:t>01.03.2024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AED7-2BD5-4EF9-8A9B-04C23083A1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24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4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0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onsultant.ru/document/cons_doc_LAW_28165/625f7f7ad302ab285fe87457521eb265c7dbee3c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6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>
            <a:extLst>
              <a:ext uri="{FF2B5EF4-FFF2-40B4-BE49-F238E27FC236}">
                <a16:creationId xmlns:a16="http://schemas.microsoft.com/office/drawing/2014/main" xmlns="" id="{E90CB217-ECA5-4EC7-B017-069F7AA0F8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9"/>
          <a:stretch/>
        </p:blipFill>
        <p:spPr>
          <a:xfrm>
            <a:off x="-8709" y="87086"/>
            <a:ext cx="12192000" cy="6857999"/>
          </a:xfrm>
          <a:prstGeom prst="rect">
            <a:avLst/>
          </a:prstGeom>
        </p:spPr>
      </p:pic>
      <p:sp>
        <p:nvSpPr>
          <p:cNvPr id="4" name="Rectangle 34">
            <a:extLst>
              <a:ext uri="{FF2B5EF4-FFF2-40B4-BE49-F238E27FC236}">
                <a16:creationId xmlns:a16="http://schemas.microsoft.com/office/drawing/2014/main" xmlns="" id="{95B5164C-F9CF-4A05-8537-EA95716F545E}"/>
              </a:ext>
            </a:extLst>
          </p:cNvPr>
          <p:cNvSpPr/>
          <p:nvPr/>
        </p:nvSpPr>
        <p:spPr>
          <a:xfrm>
            <a:off x="-227730" y="-288674"/>
            <a:ext cx="12821632" cy="7435346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xmlns="" id="{E90CB217-ECA5-4EC7-B017-069F7AA0F8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9"/>
          <a:stretch/>
        </p:blipFill>
        <p:spPr>
          <a:xfrm>
            <a:off x="-283682" y="-45194"/>
            <a:ext cx="12933536" cy="74353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4E78F31-85F1-48F8-8AAB-173502CE1EDC}"/>
              </a:ext>
            </a:extLst>
          </p:cNvPr>
          <p:cNvSpPr txBox="1"/>
          <p:nvPr/>
        </p:nvSpPr>
        <p:spPr>
          <a:xfrm>
            <a:off x="3683977" y="2998111"/>
            <a:ext cx="8264769" cy="86177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lvl="0" algn="ctr" defTabSz="1219170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Roboto Condensed"/>
              </a:rPr>
              <a:t>ДЕКЛАРАЦИОННАЯ КАМПАНИЯ ПО НДФЛ </a:t>
            </a:r>
          </a:p>
          <a:p>
            <a:pPr lvl="0" algn="ctr" defTabSz="1219170">
              <a:defRPr/>
            </a:pPr>
            <a:r>
              <a:rPr lang="ru-RU" sz="2800" b="1" dirty="0" smtClean="0">
                <a:solidFill>
                  <a:schemeClr val="bg1"/>
                </a:solidFill>
                <a:latin typeface="Roboto Condensed"/>
              </a:rPr>
              <a:t>2024 ГОДА</a:t>
            </a:r>
            <a:endParaRPr lang="ru-RU" sz="2800" b="1" dirty="0">
              <a:solidFill>
                <a:schemeClr val="bg1"/>
              </a:solidFill>
              <a:latin typeface="Roboto Condensed"/>
            </a:endParaRPr>
          </a:p>
        </p:txBody>
      </p:sp>
      <p:sp>
        <p:nvSpPr>
          <p:cNvPr id="9" name="Rectangle: Rounded Corners 10">
            <a:extLst>
              <a:ext uri="{FF2B5EF4-FFF2-40B4-BE49-F238E27FC236}">
                <a16:creationId xmlns:a16="http://schemas.microsoft.com/office/drawing/2014/main" xmlns="" id="{1B9D5B92-9DAE-4437-BB26-7F7DA5EB5566}"/>
              </a:ext>
            </a:extLst>
          </p:cNvPr>
          <p:cNvSpPr/>
          <p:nvPr/>
        </p:nvSpPr>
        <p:spPr>
          <a:xfrm>
            <a:off x="3176043" y="2277465"/>
            <a:ext cx="10412422" cy="2303067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bg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Group 14">
            <a:extLst>
              <a:ext uri="{FF2B5EF4-FFF2-40B4-BE49-F238E27FC236}">
                <a16:creationId xmlns:a16="http://schemas.microsoft.com/office/drawing/2014/main" xmlns="" id="{55CC7307-0B6F-4D12-9F19-79B35A103D9E}"/>
              </a:ext>
            </a:extLst>
          </p:cNvPr>
          <p:cNvGrpSpPr/>
          <p:nvPr/>
        </p:nvGrpSpPr>
        <p:grpSpPr>
          <a:xfrm>
            <a:off x="11810831" y="3038653"/>
            <a:ext cx="463101" cy="477431"/>
            <a:chOff x="10922866" y="3213584"/>
            <a:chExt cx="440359" cy="440359"/>
          </a:xfrm>
        </p:grpSpPr>
        <p:sp>
          <p:nvSpPr>
            <p:cNvPr id="11" name="Oval 11">
              <a:extLst>
                <a:ext uri="{FF2B5EF4-FFF2-40B4-BE49-F238E27FC236}">
                  <a16:creationId xmlns:a16="http://schemas.microsoft.com/office/drawing/2014/main" xmlns="" id="{03F4B4EC-C483-41D1-8EA1-E8FECE1D0712}"/>
                </a:ext>
              </a:extLst>
            </p:cNvPr>
            <p:cNvSpPr/>
            <p:nvPr/>
          </p:nvSpPr>
          <p:spPr>
            <a:xfrm>
              <a:off x="10922866" y="3213584"/>
              <a:ext cx="440359" cy="440359"/>
            </a:xfrm>
            <a:prstGeom prst="ellipse">
              <a:avLst/>
            </a:prstGeom>
            <a:solidFill>
              <a:srgbClr val="D8403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Graphic 13" descr="Caret Right with solid fill">
              <a:extLst>
                <a:ext uri="{FF2B5EF4-FFF2-40B4-BE49-F238E27FC236}">
                  <a16:creationId xmlns:a16="http://schemas.microsoft.com/office/drawing/2014/main" xmlns="" id="{18DAD943-8E95-4504-B0A1-B969A5369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922866" y="3213584"/>
              <a:ext cx="440359" cy="440359"/>
            </a:xfrm>
            <a:prstGeom prst="rect">
              <a:avLst/>
            </a:prstGeom>
          </p:spPr>
        </p:pic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A38FB43B-5C29-DD15-428B-E02C991309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2639" y="5789577"/>
            <a:ext cx="529743" cy="519148"/>
          </a:xfrm>
          <a:prstGeom prst="rect">
            <a:avLst/>
          </a:prstGeom>
        </p:spPr>
      </p:pic>
      <p:pic>
        <p:nvPicPr>
          <p:cNvPr id="20" name="Graphic 9">
            <a:extLst>
              <a:ext uri="{FF2B5EF4-FFF2-40B4-BE49-F238E27FC236}">
                <a16:creationId xmlns:a16="http://schemas.microsoft.com/office/drawing/2014/main" xmlns="" id="{CF3FC13D-EE66-6132-207C-4C705AB5A2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r="69189"/>
          <a:stretch/>
        </p:blipFill>
        <p:spPr bwMode="auto">
          <a:xfrm>
            <a:off x="484200" y="648432"/>
            <a:ext cx="1219217" cy="1171576"/>
          </a:xfrm>
          <a:prstGeom prst="ellipse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4E78F31-85F1-48F8-8AAB-173502CE1EDC}"/>
              </a:ext>
            </a:extLst>
          </p:cNvPr>
          <p:cNvSpPr txBox="1"/>
          <p:nvPr/>
        </p:nvSpPr>
        <p:spPr>
          <a:xfrm>
            <a:off x="4337960" y="5099698"/>
            <a:ext cx="6907727" cy="160043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/>
            <a:endParaRPr lang="ru-RU" sz="4000" b="1" dirty="0">
              <a:solidFill>
                <a:srgbClr val="104E72"/>
              </a:solidFill>
              <a:cs typeface="Arial" pitchFamily="34" charset="0"/>
            </a:endParaRPr>
          </a:p>
          <a:p>
            <a:pPr algn="r"/>
            <a:r>
              <a:rPr lang="ru-RU" sz="1600" b="1" dirty="0" smtClean="0">
                <a:solidFill>
                  <a:schemeClr val="bg1"/>
                </a:solidFill>
                <a:cs typeface="Arial" pitchFamily="34" charset="0"/>
              </a:rPr>
              <a:t>Куклина Ксения Александровна</a:t>
            </a:r>
            <a:endParaRPr lang="ru-RU" sz="1600" b="1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r>
              <a:rPr lang="ru-RU" sz="1600" dirty="0" smtClean="0">
                <a:solidFill>
                  <a:schemeClr val="bg1"/>
                </a:solidFill>
                <a:cs typeface="Arial" pitchFamily="34" charset="0"/>
              </a:rPr>
              <a:t>Старший государственный налоговый инспектор</a:t>
            </a:r>
            <a:endParaRPr lang="ru-RU" sz="1600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r>
              <a:rPr lang="ru-RU" sz="1600" dirty="0">
                <a:solidFill>
                  <a:schemeClr val="bg1"/>
                </a:solidFill>
                <a:cs typeface="Arial" pitchFamily="34" charset="0"/>
              </a:rPr>
              <a:t>отдела налогообложения имущества и доходов физических лиц и администрирования страховых взносов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02422" y="648432"/>
            <a:ext cx="4000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УФНС России по Ханты-Мансийскому автономному округу - Югре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64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 ДЕКЛАРАЦИОННОЙ КАМПАНИИ 2024 ГОДА</a:t>
            </a:r>
            <a:endParaRPr lang="ru-RU" sz="2800" b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759240444"/>
              </p:ext>
            </p:extLst>
          </p:nvPr>
        </p:nvGraphicFramePr>
        <p:xfrm>
          <a:off x="333972" y="1411520"/>
          <a:ext cx="5719356" cy="316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961762353"/>
              </p:ext>
            </p:extLst>
          </p:nvPr>
        </p:nvGraphicFramePr>
        <p:xfrm>
          <a:off x="6282525" y="1411520"/>
          <a:ext cx="5719356" cy="316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87752" y="4754880"/>
            <a:ext cx="64830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405965"/>
                </a:solidFill>
                <a:latin typeface="Open Sans"/>
              </a:rPr>
              <a:t>Нарушение сроков подачи декларации и уплаты НДФЛ может повлечь привлечение к ответственности в виде </a:t>
            </a:r>
            <a:r>
              <a:rPr lang="ru-RU" sz="2000" dirty="0" smtClean="0">
                <a:solidFill>
                  <a:srgbClr val="FF0000"/>
                </a:solidFill>
                <a:latin typeface="Open Sans"/>
              </a:rPr>
              <a:t>штрафа, начисление пени, взыскание задолженности по налогу (недоимки), пеней и штрафа через суд.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" y="4722954"/>
            <a:ext cx="1308430" cy="183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4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ПРЕДСТАВИТЬ ДЕКЛАРАЦИЮ 3-НДФЛ</a:t>
            </a:r>
            <a:endParaRPr lang="ru-RU" sz="2800" b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45878298"/>
              </p:ext>
            </p:extLst>
          </p:nvPr>
        </p:nvGraphicFramePr>
        <p:xfrm>
          <a:off x="204388" y="1402376"/>
          <a:ext cx="11379492" cy="4815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8900" y="2935097"/>
            <a:ext cx="1962646" cy="7165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900" y="1955205"/>
            <a:ext cx="2839657" cy="5313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900" y="4100128"/>
            <a:ext cx="2159463" cy="48353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33644" y="1955205"/>
            <a:ext cx="6096000" cy="7509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Декларацию 3-НДФЛ предоставляют в налоговый орган по месту своего учета или в МФЦ  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36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для получения налоговых вычетов</a:t>
            </a:r>
            <a:endParaRPr lang="ru-RU" sz="2800" b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750696636"/>
              </p:ext>
            </p:extLst>
          </p:nvPr>
        </p:nvGraphicFramePr>
        <p:xfrm>
          <a:off x="1011238" y="1461734"/>
          <a:ext cx="10149840" cy="2726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473" y="2586120"/>
            <a:ext cx="1025534" cy="1435747"/>
          </a:xfrm>
          <a:prstGeom prst="rect">
            <a:avLst/>
          </a:prstGeom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44796612"/>
              </p:ext>
            </p:extLst>
          </p:nvPr>
        </p:nvGraphicFramePr>
        <p:xfrm>
          <a:off x="1011238" y="4370676"/>
          <a:ext cx="10149840" cy="2167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1711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обязан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задекларировать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?</a:t>
            </a:r>
            <a:endParaRPr lang="ru-RU" sz="28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79535514"/>
              </p:ext>
            </p:extLst>
          </p:nvPr>
        </p:nvGraphicFramePr>
        <p:xfrm>
          <a:off x="496822" y="1379699"/>
          <a:ext cx="11379492" cy="4815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11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49225" y="4783411"/>
            <a:ext cx="1637640" cy="113424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844239" y="2970270"/>
            <a:ext cx="4337360" cy="636931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118041" y="3052536"/>
            <a:ext cx="4265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ОСВОБОЖДЕН ОТ ДЕКЛАРИРОВАНИЯ</a:t>
            </a:r>
          </a:p>
          <a:p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37162" y="2970269"/>
            <a:ext cx="4337360" cy="636931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303268" y="2966583"/>
            <a:ext cx="4265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ОБЯЗАН ЗАДЕКЛАРИРОВАТЬ ДОХОД ОТ ПРОДАЖИ</a:t>
            </a:r>
          </a:p>
          <a:p>
            <a:pPr algn="ctr"/>
            <a:endParaRPr lang="ru-RU" dirty="0"/>
          </a:p>
        </p:txBody>
      </p:sp>
      <p:sp>
        <p:nvSpPr>
          <p:cNvPr id="16" name="Стрелка вправо 15"/>
          <p:cNvSpPr/>
          <p:nvPr/>
        </p:nvSpPr>
        <p:spPr>
          <a:xfrm>
            <a:off x="2296552" y="4864096"/>
            <a:ext cx="1228515" cy="9728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7" name="TextBox 1"/>
          <p:cNvSpPr txBox="1"/>
          <p:nvPr/>
        </p:nvSpPr>
        <p:spPr>
          <a:xfrm>
            <a:off x="2296552" y="5158547"/>
            <a:ext cx="1408176" cy="3222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/>
              <a:t>ПРОДАЛ</a:t>
            </a:r>
            <a:endParaRPr lang="ru-RU" sz="2000" dirty="0"/>
          </a:p>
        </p:txBody>
      </p:sp>
      <p:sp>
        <p:nvSpPr>
          <p:cNvPr id="19" name="TextBox 1"/>
          <p:cNvSpPr txBox="1"/>
          <p:nvPr/>
        </p:nvSpPr>
        <p:spPr>
          <a:xfrm>
            <a:off x="641488" y="4441190"/>
            <a:ext cx="1719072" cy="31211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dirty="0" smtClean="0"/>
              <a:t>ХМАО-ЮГРА</a:t>
            </a:r>
            <a:endParaRPr lang="ru-RU" sz="22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447" y="4862885"/>
            <a:ext cx="1252786" cy="1265481"/>
          </a:xfrm>
          <a:prstGeom prst="rect">
            <a:avLst/>
          </a:prstGeom>
        </p:spPr>
      </p:pic>
      <p:sp>
        <p:nvSpPr>
          <p:cNvPr id="21" name="Прямоугольная выноска 20"/>
          <p:cNvSpPr/>
          <p:nvPr/>
        </p:nvSpPr>
        <p:spPr>
          <a:xfrm>
            <a:off x="7258953" y="3752536"/>
            <a:ext cx="2059814" cy="842845"/>
          </a:xfrm>
          <a:prstGeom prst="wedgeRectCallout">
            <a:avLst>
              <a:gd name="adj1" fmla="val 63414"/>
              <a:gd name="adj2" fmla="val 8736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258953" y="3787946"/>
            <a:ext cx="20660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меньше 5 лет в собственности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val="321754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обязан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задекларировать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(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)</a:t>
            </a:r>
            <a:endParaRPr lang="ru-RU" sz="28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38527855"/>
              </p:ext>
            </p:extLst>
          </p:nvPr>
        </p:nvGraphicFramePr>
        <p:xfrm>
          <a:off x="529478" y="1395270"/>
          <a:ext cx="11379492" cy="4815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3504" y="1487749"/>
            <a:ext cx="10971440" cy="1360249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53639" y="1671224"/>
            <a:ext cx="11162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УСЛОВИЯ ОСВОБОЖДЕНИЯ ДОХОДА</a:t>
            </a:r>
            <a:r>
              <a:rPr lang="ru-RU" sz="2800" b="1" dirty="0"/>
              <a:t>, ПОЛУЧЕННОГО В 2023 ГОДУ ОТ </a:t>
            </a:r>
            <a:r>
              <a:rPr lang="ru-RU" sz="2800" b="1" dirty="0" smtClean="0"/>
              <a:t>ПРОДАЖИ ОБЪЕКТА НЕДВИЖИМОСТИ, ОТ ДЕКЛАРИРОВАНИЯ</a:t>
            </a:r>
            <a:endParaRPr lang="ru-RU" sz="2800" dirty="0"/>
          </a:p>
        </p:txBody>
      </p:sp>
      <p:sp>
        <p:nvSpPr>
          <p:cNvPr id="19" name="TextBox 1"/>
          <p:cNvSpPr txBox="1"/>
          <p:nvPr/>
        </p:nvSpPr>
        <p:spPr>
          <a:xfrm>
            <a:off x="9304842" y="2847998"/>
            <a:ext cx="1809117" cy="32091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ХМАО-ЮГРА</a:t>
            </a:r>
            <a:endParaRPr lang="ru-RU" sz="2000" b="1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9751" y="3190537"/>
            <a:ext cx="910686" cy="919914"/>
          </a:xfrm>
          <a:prstGeom prst="rect">
            <a:avLst/>
          </a:prstGeom>
        </p:spPr>
      </p:pic>
      <p:sp>
        <p:nvSpPr>
          <p:cNvPr id="18" name="TextBox 1"/>
          <p:cNvSpPr txBox="1"/>
          <p:nvPr/>
        </p:nvSpPr>
        <p:spPr>
          <a:xfrm>
            <a:off x="10683128" y="3642586"/>
            <a:ext cx="1809117" cy="32091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/>
              <a:t>ХМАО-ЮГРА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25120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ПРОДАЖА ИНОГО ИМУЩЕСТВА</a:t>
            </a:r>
            <a:endParaRPr lang="ru-RU" sz="2800" b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5921988"/>
              </p:ext>
            </p:extLst>
          </p:nvPr>
        </p:nvGraphicFramePr>
        <p:xfrm>
          <a:off x="529478" y="1385745"/>
          <a:ext cx="11379492" cy="4815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66875" y="1534367"/>
            <a:ext cx="9372600" cy="2037357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056667" y="1509621"/>
            <a:ext cx="66675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/>
              <a:t>При продаже </a:t>
            </a:r>
            <a:r>
              <a:rPr lang="ru-RU" sz="2200" b="1" u="sng" dirty="0"/>
              <a:t>иного</a:t>
            </a:r>
            <a:r>
              <a:rPr lang="ru-RU" sz="2200" b="1" dirty="0"/>
              <a:t> </a:t>
            </a:r>
            <a:r>
              <a:rPr lang="ru-RU" sz="2200" b="1" dirty="0" smtClean="0"/>
              <a:t>имущества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200" b="1" dirty="0" smtClean="0"/>
              <a:t>Гаражи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200" b="1" dirty="0" smtClean="0"/>
              <a:t>Автомобили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200" b="1" dirty="0" smtClean="0"/>
              <a:t>Машино-места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200" b="1" dirty="0" smtClean="0"/>
              <a:t>И пр.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8667" y="2040983"/>
            <a:ext cx="1931808" cy="1024123"/>
          </a:xfrm>
          <a:prstGeom prst="rect">
            <a:avLst/>
          </a:prstGeom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5442936" y="4972050"/>
            <a:ext cx="1552575" cy="952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8189366" y="4395172"/>
            <a:ext cx="3615538" cy="131588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200" b="1" dirty="0" smtClean="0"/>
              <a:t>Возникает обязанность предоставить декларацию 3-НДФЛ и уплатить налог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18932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УМЕНЬШИТЬ ДОХОДЫ ОТ ПРОДАЖИ</a:t>
            </a:r>
            <a:endParaRPr lang="ru-RU" sz="2800" b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560193213"/>
              </p:ext>
            </p:extLst>
          </p:nvPr>
        </p:nvGraphicFramePr>
        <p:xfrm>
          <a:off x="171450" y="1304925"/>
          <a:ext cx="11896092" cy="5414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52700" y="1538450"/>
            <a:ext cx="6924675" cy="646331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599930" y="1562833"/>
            <a:ext cx="6667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 ДОХОДЫ ОТ ПРОДАЖИ МОЖНО УМЕНЬШИТЬ НА ПОНЕСЕННЫЕ РАСХОДЫ ПРИ ПОКУПКЕ ИМУЩЕСТВА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2697" y="4172792"/>
            <a:ext cx="1774885" cy="5133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Купил за </a:t>
            </a:r>
          </a:p>
          <a:p>
            <a:pPr algn="ctr"/>
            <a:r>
              <a:rPr lang="ru-RU" dirty="0" smtClean="0"/>
              <a:t>400 тыс. руб.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803714" y="4151705"/>
            <a:ext cx="1709342" cy="53444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Продал </a:t>
            </a:r>
          </a:p>
          <a:p>
            <a:pPr algn="ctr"/>
            <a:r>
              <a:rPr lang="ru-RU" dirty="0" smtClean="0"/>
              <a:t>за 300 тыс. руб.</a:t>
            </a:r>
            <a:endParaRPr lang="ru-RU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010818" y="2950774"/>
            <a:ext cx="1087710" cy="865634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4028335" y="2966075"/>
            <a:ext cx="1115531" cy="963166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трелка вправо 18"/>
          <p:cNvSpPr/>
          <p:nvPr/>
        </p:nvSpPr>
        <p:spPr>
          <a:xfrm>
            <a:off x="7473574" y="2959558"/>
            <a:ext cx="1853579" cy="10145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ПРОДАЖА</a:t>
            </a:r>
          </a:p>
          <a:p>
            <a:pPr algn="ctr"/>
            <a:r>
              <a:rPr lang="ru-RU" sz="1600" dirty="0" smtClean="0"/>
              <a:t>менее 3-х лет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477375" y="4151306"/>
            <a:ext cx="1709342" cy="5348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Продал </a:t>
            </a:r>
          </a:p>
          <a:p>
            <a:pPr algn="ctr"/>
            <a:r>
              <a:rPr lang="ru-RU" dirty="0" smtClean="0"/>
              <a:t>за 500 тыс. руб.</a:t>
            </a:r>
            <a:endParaRPr lang="ru-RU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9785286" y="2971763"/>
            <a:ext cx="840042" cy="9144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 flipV="1">
            <a:off x="9696259" y="2950775"/>
            <a:ext cx="929069" cy="891646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622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УМЕНЬШИТЬ ДОХОДЫ ОТ ПРОДАЖИ</a:t>
            </a:r>
            <a:endParaRPr lang="ru-RU" sz="2800" b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52548061"/>
              </p:ext>
            </p:extLst>
          </p:nvPr>
        </p:nvGraphicFramePr>
        <p:xfrm>
          <a:off x="180974" y="1281217"/>
          <a:ext cx="11810367" cy="5385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805508" y="1458036"/>
            <a:ext cx="6924675" cy="928830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353899" y="1400992"/>
            <a:ext cx="6667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КОГДА РАСХОДЫ ПО ПОКУПКЕ ОТСУТСВУЮТ, ТО ДОХОДЫ ОТ ПРОДАЖИ МОЖНО УМЕНЬШИТЬ НА </a:t>
            </a:r>
            <a:r>
              <a:rPr lang="ru-RU" b="1" u="sng" dirty="0" smtClean="0"/>
              <a:t>ИМУЩЕСТВЕННЫЙ НАЛОГОВЫЙ ВЫЧЕТ:</a:t>
            </a:r>
            <a:endParaRPr lang="ru-RU" b="1" dirty="0" smtClean="0"/>
          </a:p>
          <a:p>
            <a:endParaRPr lang="ru-RU" b="1" dirty="0" smtClean="0"/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268" y="2807413"/>
            <a:ext cx="1808649" cy="11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 descr="http://рцэо.рф/wp-content/uploads/2015/09/salehome.pn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537" y="2743945"/>
            <a:ext cx="1730015" cy="136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6927934" y="4340293"/>
            <a:ext cx="2344618" cy="5868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Продали за 3 000 000 рублей</a:t>
            </a:r>
            <a:endParaRPr lang="ru-RU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995036" y="4183111"/>
            <a:ext cx="2186563" cy="7413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Расходов нет</a:t>
            </a:r>
          </a:p>
          <a:p>
            <a:pPr algn="ctr"/>
            <a:r>
              <a:rPr lang="ru-RU" sz="1600" b="1" dirty="0" smtClean="0"/>
              <a:t>(подарили, досталось по наследству)</a:t>
            </a:r>
            <a:endParaRPr lang="ru-RU" sz="1600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77984" y="1704975"/>
            <a:ext cx="2176576" cy="2987044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1 000 000 рублей </a:t>
            </a:r>
            <a:r>
              <a:rPr lang="ru-RU" sz="1600" dirty="0">
                <a:solidFill>
                  <a:schemeClr val="tx1"/>
                </a:solidFill>
              </a:rPr>
              <a:t>– при продаже недвижимого имущества (жилых домов, квартир, комнат, дач, садовых домиков, земельных участков, а также долей в указанном имуществе).</a:t>
            </a:r>
          </a:p>
          <a:p>
            <a:pPr algn="ctr"/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805010" y="1828473"/>
            <a:ext cx="2071304" cy="2914485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250 000 рублей </a:t>
            </a:r>
            <a:r>
              <a:rPr lang="ru-RU" dirty="0">
                <a:solidFill>
                  <a:schemeClr val="tx1"/>
                </a:solidFill>
              </a:rPr>
              <a:t>- при продаже иного имущества (автомобили, нежилые помещения, гаражи и прочие предметы)</a:t>
            </a:r>
          </a:p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353899" y="5060495"/>
            <a:ext cx="80105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Доход = </a:t>
            </a:r>
            <a:r>
              <a:rPr lang="ru-RU" b="1" dirty="0" smtClean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2 млн. </a:t>
            </a: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руб. </a:t>
            </a:r>
            <a:r>
              <a:rPr lang="ru-RU" b="1" dirty="0" smtClean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(3 млн. </a:t>
            </a: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руб. – </a:t>
            </a:r>
            <a:r>
              <a:rPr lang="ru-RU" b="1" dirty="0" smtClean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1 млн. </a:t>
            </a: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руб.)</a:t>
            </a:r>
          </a:p>
          <a:p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Налог = </a:t>
            </a:r>
            <a:r>
              <a:rPr lang="ru-RU" b="1" dirty="0" smtClean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130 </a:t>
            </a: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тыс. руб.  (</a:t>
            </a:r>
            <a:r>
              <a:rPr lang="ru-RU" b="1" dirty="0" smtClean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1 млн. </a:t>
            </a: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руб.*13%)</a:t>
            </a: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НЕТ декларации 3-НДФЛ до 2 мая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2024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года</a:t>
            </a:r>
          </a:p>
          <a:p>
            <a:pPr defTabSz="1043056" fontAlgn="auto">
              <a:spcAft>
                <a:spcPts val="0"/>
              </a:spcAft>
            </a:pP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Штраф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13 000 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рублей </a:t>
            </a: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(2 месяца х 5% х </a:t>
            </a:r>
            <a:r>
              <a:rPr lang="ru-RU" b="1" dirty="0" smtClean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130 </a:t>
            </a: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000) </a:t>
            </a:r>
          </a:p>
          <a:p>
            <a:pPr defTabSz="1043056"/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За неуплату налога штраф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26 000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рублей </a:t>
            </a: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(20</a:t>
            </a:r>
            <a:r>
              <a:rPr lang="ru-RU" b="1" dirty="0" smtClean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% х 130 </a:t>
            </a:r>
            <a:r>
              <a:rPr lang="ru-RU" b="1" dirty="0">
                <a:solidFill>
                  <a:srgbClr val="005AA9"/>
                </a:solidFill>
                <a:latin typeface="Arial" pitchFamily="34" charset="0"/>
                <a:cs typeface="Arial" pitchFamily="34" charset="0"/>
              </a:rPr>
              <a:t>000)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985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физлица освобождаются от декларирования доходов от продажи имущества?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79153711"/>
              </p:ext>
            </p:extLst>
          </p:nvPr>
        </p:nvGraphicFramePr>
        <p:xfrm>
          <a:off x="180974" y="1281217"/>
          <a:ext cx="11810367" cy="5385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8" name="Блок-схема: дисплей 17"/>
          <p:cNvSpPr/>
          <p:nvPr/>
        </p:nvSpPr>
        <p:spPr>
          <a:xfrm>
            <a:off x="6290132" y="3240497"/>
            <a:ext cx="5472608" cy="936104"/>
          </a:xfrm>
          <a:prstGeom prst="flowChartDisplay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возраст детей до 18 лет (или до 24 лет, если ребенок учится очно)</a:t>
            </a:r>
            <a:endParaRPr lang="ru-RU" b="1" dirty="0"/>
          </a:p>
        </p:txBody>
      </p:sp>
      <p:sp>
        <p:nvSpPr>
          <p:cNvPr id="23" name="Блок-схема: дисплей 22"/>
          <p:cNvSpPr/>
          <p:nvPr/>
        </p:nvSpPr>
        <p:spPr>
          <a:xfrm>
            <a:off x="499249" y="4498419"/>
            <a:ext cx="5472608" cy="936104"/>
          </a:xfrm>
          <a:prstGeom prst="flowChartDisplay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43056" fontAlgn="auto"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кадастровая стоимость проданного жилого помещения не превышает 50 млн рублей</a:t>
            </a:r>
            <a:endParaRPr lang="ru-RU" b="1" dirty="0">
              <a:solidFill>
                <a:srgbClr val="005AA9"/>
              </a:solidFill>
            </a:endParaRPr>
          </a:p>
        </p:txBody>
      </p:sp>
      <p:sp>
        <p:nvSpPr>
          <p:cNvPr id="24" name="Блок-схема: дисплей 23"/>
          <p:cNvSpPr/>
          <p:nvPr/>
        </p:nvSpPr>
        <p:spPr>
          <a:xfrm>
            <a:off x="6290132" y="4423675"/>
            <a:ext cx="5472608" cy="1085591"/>
          </a:xfrm>
          <a:prstGeom prst="flowChartDisplay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43056" fontAlgn="auto">
              <a:spcAft>
                <a:spcPts val="0"/>
              </a:spcAft>
            </a:pPr>
            <a:endParaRPr lang="ru-RU" sz="1600" b="1" dirty="0">
              <a:solidFill>
                <a:srgbClr val="005AA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1768" y="4432901"/>
            <a:ext cx="4905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При продаже </a:t>
            </a:r>
            <a:r>
              <a:rPr lang="ru-RU" sz="1600" b="1" dirty="0" smtClean="0"/>
              <a:t>физлицу </a:t>
            </a:r>
            <a:r>
              <a:rPr lang="ru-RU" sz="1600" b="1" dirty="0"/>
              <a:t>и членам семьи не принадлежит в совокупности более 50% другого жилья, общая площадь которого больше приобретаемого</a:t>
            </a:r>
            <a:endParaRPr lang="ru-RU" sz="1600" b="1" dirty="0">
              <a:solidFill>
                <a:srgbClr val="005AA9"/>
              </a:solidFill>
            </a:endParaRPr>
          </a:p>
          <a:p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14675" y="5585477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043056" fontAlgn="auto">
              <a:spcAft>
                <a:spcPts val="0"/>
              </a:spcAft>
            </a:pPr>
            <a:r>
              <a:rPr lang="ru-RU" sz="2000" b="1" dirty="0">
                <a:latin typeface="Calibri" panose="020F0502020204030204" pitchFamily="34" charset="0"/>
                <a:cs typeface="Arial" pitchFamily="34" charset="0"/>
              </a:rPr>
              <a:t>Новое жилье должно быть приобретено либо в тот же год, либо  </a:t>
            </a:r>
            <a:r>
              <a:rPr lang="ru-RU" sz="2000" b="1" dirty="0">
                <a:latin typeface="Calibri" panose="020F0502020204030204" pitchFamily="34" charset="0"/>
              </a:rPr>
              <a:t>до </a:t>
            </a: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</a:rPr>
              <a:t>30 апреля </a:t>
            </a:r>
            <a:r>
              <a:rPr lang="ru-RU" sz="2000" b="1" dirty="0">
                <a:latin typeface="Calibri" panose="020F0502020204030204" pitchFamily="34" charset="0"/>
                <a:cs typeface="Arial" pitchFamily="34" charset="0"/>
              </a:rPr>
              <a:t>года, следующего за годом продажи жилого помещения</a:t>
            </a:r>
          </a:p>
        </p:txBody>
      </p:sp>
    </p:spTree>
    <p:extLst>
      <p:ext uri="{BB962C8B-B14F-4D97-AF65-F5344CB8AC3E}">
        <p14:creationId xmlns:p14="http://schemas.microsoft.com/office/powerpoint/2010/main" val="55959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физлица освобождаются от декларирования доходов от продажи имущества?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755067809"/>
              </p:ext>
            </p:extLst>
          </p:nvPr>
        </p:nvGraphicFramePr>
        <p:xfrm>
          <a:off x="257175" y="1239362"/>
          <a:ext cx="11810367" cy="5385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11" name="Picture 4" descr="http://рцэо.рф/wp-content/uploads/2015/09/salehome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82" y="2479632"/>
            <a:ext cx="1735570" cy="163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www.vashamashina.ru/images/nalog-s-prodazhi-mashiny-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43" y="4654873"/>
            <a:ext cx="2241609" cy="151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4442495" y="2608977"/>
            <a:ext cx="3705954" cy="1299164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Меньше 1 000 000 рублей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8863705" y="3000928"/>
            <a:ext cx="2626685" cy="3024336"/>
            <a:chOff x="4808983" y="2954697"/>
            <a:chExt cx="3794118" cy="3024336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4808983" y="2993181"/>
              <a:ext cx="3794117" cy="29473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53000" y="2954697"/>
              <a:ext cx="3650101" cy="3024336"/>
            </a:xfrm>
            <a:prstGeom prst="rect">
              <a:avLst/>
            </a:prstGeom>
          </p:spPr>
          <p:txBody>
            <a:bodyPr vert="horz" wrap="square" lIns="104306" tIns="52153" rIns="104306" bIns="52153" rtlCol="0" anchor="ctr">
              <a:normAutofit/>
            </a:bodyPr>
            <a:lstStyle/>
            <a:p>
              <a:pPr marL="0" marR="0" indent="0" algn="l" defTabSz="104305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900" b="1" i="0" u="non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963409" y="3194499"/>
            <a:ext cx="2595420" cy="562688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Нет обязанности предоставлять</a:t>
            </a:r>
          </a:p>
        </p:txBody>
      </p:sp>
      <p:pic>
        <p:nvPicPr>
          <p:cNvPr id="20" name="Picture 3" descr="C:\Users\1300-03-017\Desktop\2080268302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273" y="3908141"/>
            <a:ext cx="2322973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28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от сдачи в аренду имущества</a:t>
            </a:r>
            <a:endParaRPr lang="ru-RU" sz="2400" b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747245931"/>
              </p:ext>
            </p:extLst>
          </p:nvPr>
        </p:nvGraphicFramePr>
        <p:xfrm>
          <a:off x="0" y="1254276"/>
          <a:ext cx="11810367" cy="5385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8859326" y="1856990"/>
            <a:ext cx="2156037" cy="2117123"/>
            <a:chOff x="4808983" y="2954697"/>
            <a:chExt cx="3794118" cy="3024336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4808983" y="2993181"/>
              <a:ext cx="3794117" cy="29473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953000" y="2954697"/>
              <a:ext cx="3650101" cy="3024336"/>
            </a:xfrm>
            <a:prstGeom prst="rect">
              <a:avLst/>
            </a:prstGeom>
          </p:spPr>
          <p:txBody>
            <a:bodyPr vert="horz" wrap="square" lIns="104306" tIns="52153" rIns="104306" bIns="52153" rtlCol="0" anchor="ctr">
              <a:normAutofit/>
            </a:bodyPr>
            <a:lstStyle/>
            <a:p>
              <a:pPr marL="0" marR="0" indent="0" algn="l" defTabSz="1043056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900" b="1" i="0" u="non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Arial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628513" y="1920224"/>
            <a:ext cx="2699501" cy="729315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Есть обязанность предоставлять</a:t>
            </a:r>
          </a:p>
        </p:txBody>
      </p:sp>
      <p:pic>
        <p:nvPicPr>
          <p:cNvPr id="20" name="Picture 3" descr="C:\Users\1300-03-017\Desktop\208026830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075" y="2653579"/>
            <a:ext cx="1582537" cy="127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7727" y="2135884"/>
            <a:ext cx="1505088" cy="1848351"/>
          </a:xfrm>
          <a:prstGeom prst="rect">
            <a:avLst/>
          </a:prstGeom>
          <a:ln w="28575">
            <a:solidFill>
              <a:srgbClr val="14348E"/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8784" y="2135884"/>
            <a:ext cx="1505088" cy="1848351"/>
          </a:xfrm>
          <a:prstGeom prst="rect">
            <a:avLst/>
          </a:prstGeom>
          <a:ln w="28575">
            <a:solidFill>
              <a:srgbClr val="14348E"/>
            </a:solidFill>
          </a:ln>
        </p:spPr>
      </p:pic>
      <p:pic>
        <p:nvPicPr>
          <p:cNvPr id="22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744" y="1464383"/>
            <a:ext cx="1281054" cy="459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  <p:pic>
        <p:nvPicPr>
          <p:cNvPr id="23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109" y="1455509"/>
            <a:ext cx="1362438" cy="48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08688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78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="" xmlns:a16="http://schemas.microsoft.com/office/drawing/2014/main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екларирования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доходов 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получении в дар имущества</a:t>
            </a:r>
            <a:endParaRPr lang="ru-RU" sz="2400" b="1" dirty="0">
              <a:solidFill>
                <a:schemeClr val="tx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798852620"/>
              </p:ext>
            </p:extLst>
          </p:nvPr>
        </p:nvGraphicFramePr>
        <p:xfrm>
          <a:off x="214042" y="1281217"/>
          <a:ext cx="11810367" cy="5385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Объект 15"/>
          <p:cNvSpPr txBox="1">
            <a:spLocks/>
          </p:cNvSpPr>
          <p:nvPr/>
        </p:nvSpPr>
        <p:spPr>
          <a:xfrm>
            <a:off x="104775" y="1228640"/>
            <a:ext cx="11962767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4" name="Блок-схема: дисплей 23"/>
          <p:cNvSpPr/>
          <p:nvPr/>
        </p:nvSpPr>
        <p:spPr>
          <a:xfrm>
            <a:off x="2198924" y="3370675"/>
            <a:ext cx="9868618" cy="1718911"/>
          </a:xfrm>
          <a:prstGeom prst="flowChartDisplay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43056" fontAlgn="auto">
              <a:spcAft>
                <a:spcPts val="0"/>
              </a:spcAft>
            </a:pPr>
            <a:endParaRPr lang="ru-RU" sz="1600" b="1" dirty="0">
              <a:solidFill>
                <a:srgbClr val="005AA9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76446" y="3421610"/>
            <a:ext cx="79794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/>
              <a:t>В соответствии с Семейным </a:t>
            </a:r>
            <a:r>
              <a:rPr lang="ru-RU" sz="2000" b="1" dirty="0">
                <a:hlinkClick r:id="rId4"/>
              </a:rPr>
              <a:t>кодексом</a:t>
            </a:r>
            <a:r>
              <a:rPr lang="ru-RU" sz="2000" b="1" dirty="0"/>
              <a:t> Российской Федерации родственниками являются супруги, родители и дети, в том числе усыновители и усыновленные, дедушки, бабушки и внуки, полнородные и </a:t>
            </a:r>
            <a:r>
              <a:rPr lang="ru-RU" sz="2000" b="1" dirty="0" err="1"/>
              <a:t>неполнородные</a:t>
            </a:r>
            <a:r>
              <a:rPr lang="ru-RU" sz="2000" b="1" dirty="0"/>
              <a:t> (имеющими общих отца или мать) братья и сестры</a:t>
            </a:r>
          </a:p>
        </p:txBody>
      </p:sp>
    </p:spTree>
    <p:extLst>
      <p:ext uri="{BB962C8B-B14F-4D97-AF65-F5344CB8AC3E}">
        <p14:creationId xmlns:p14="http://schemas.microsoft.com/office/powerpoint/2010/main" val="41005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обязан задекларировать свой доход</a:t>
            </a:r>
            <a:r>
              <a:rPr lang="ru-RU" sz="2800" b="1" dirty="0" smtClean="0">
                <a:solidFill>
                  <a:schemeClr val="tx1">
                    <a:lumMod val="75000"/>
                  </a:schemeClr>
                </a:solidFill>
                <a:latin typeface="Roboto Condensed" panose="02000000000000000000" pitchFamily="2" charset="0"/>
              </a:rPr>
              <a:t>?</a:t>
            </a:r>
            <a:endParaRPr lang="ru-RU" sz="28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15" name="Объект 15"/>
          <p:cNvSpPr txBox="1">
            <a:spLocks/>
          </p:cNvSpPr>
          <p:nvPr/>
        </p:nvSpPr>
        <p:spPr>
          <a:xfrm>
            <a:off x="1" y="1228640"/>
            <a:ext cx="12218194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740" y="4742929"/>
            <a:ext cx="6096000" cy="18705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Налогоплательщики, получившие вознаграждения от физических лиц и организаций, не являющихся налоговыми агентами, на основе заключенных договоров и договоров гражданско-правового характера, включая доходы по договорам имущественного найма или договорам аренды любого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имущества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775" y="3692634"/>
            <a:ext cx="6096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случае получения 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дар от физических лиц, не являющихся близкими родственниками, недвижимого имущества, транспортных средств, акций, долей, паев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00775" y="1448046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Налогоплательщики, получившие доходы от источников, находящихся за пределами Российской Федерации.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17950" y="5039031"/>
            <a:ext cx="6096000" cy="12777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Индивидуальные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предприниматели, нотариусы, занимающиеся частной практикой, адвокаты, учредившие адвокатские кабинеты, и другие лица, занимающиеся частной практикой.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47321" y="1388493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получен доход от предоставления имущества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аренду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47321" y="2133105"/>
            <a:ext cx="6096000" cy="15595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получен доход в виде выигрыша, выплачиваемого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операторами лотерей, распространителями, организаторами азартных игр, проводимых в букмекерской конторе и тотализаторе, - исходя из сумм таких выигрышей, не превышающих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15 000 рублей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182758" y="2189760"/>
            <a:ext cx="6096000" cy="27596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налоговый агент не удержал НДФЛ с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дохода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Сделать это необходимо только в том случае, если налоговый агент не сообщил в ФНС России о невозможности удержать налог и о сумме неудержанного НДФЛ. Если же он выполнил данную обязанность, налоговый орган направит гражданину налоговое уведомление, на основании которого необходимо будет уплатить НДФЛ не позднее 1 декабря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года.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48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доходов, по которым НДФЛ уплачивается на основании уведомления</a:t>
            </a:r>
            <a:endParaRPr lang="ru-RU" sz="24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15" name="Объект 15"/>
          <p:cNvSpPr txBox="1">
            <a:spLocks/>
          </p:cNvSpPr>
          <p:nvPr/>
        </p:nvSpPr>
        <p:spPr>
          <a:xfrm>
            <a:off x="1" y="1228640"/>
            <a:ext cx="12218194" cy="5490946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7321" y="1385975"/>
            <a:ext cx="6096000" cy="12777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доходы, облагаемые по прогрессивной ставке НДФЛ - в случае получения от нескольких налоговых агентов доходов в сумме, превышающей в совокупности 5 000 000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  <a:endParaRPr lang="ru-RU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7321" y="3057341"/>
            <a:ext cx="60960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доходы, с которых организацией не удержан (полностью или частично)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НДФЛ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7321" y="4103782"/>
            <a:ext cx="6096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доходы в виде выигрышей от участия в азартных играх, проводимых в казино и залах игровых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автоматов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7321" y="5419948"/>
            <a:ext cx="6096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доходы в виде процентов по вкладам в банках.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903084" y="2624902"/>
            <a:ext cx="4252822" cy="182613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903083" y="2737751"/>
            <a:ext cx="418185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/>
              <a:t>НДФЛ уплачивается на основании налогового уведомления, направленного налоговым органам </a:t>
            </a:r>
          </a:p>
          <a:p>
            <a:pPr algn="just"/>
            <a:r>
              <a:rPr lang="ru-RU" sz="2000" b="1" dirty="0" smtClean="0"/>
              <a:t>в срок до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!!! 01 декабря 2024 года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42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225144" y="65865"/>
            <a:ext cx="6651170" cy="96827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342900" algn="l"/>
              </a:tabLst>
            </a:pPr>
            <a:endParaRPr lang="ru-RU" sz="3200" b="1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5181599" y="76746"/>
            <a:ext cx="6727371" cy="10009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u="sng" dirty="0">
                <a:solidFill>
                  <a:schemeClr val="tx1"/>
                </a:solidFill>
              </a:rPr>
              <a:t>НОВОЕ!!!</a:t>
            </a:r>
            <a:r>
              <a:rPr lang="ru-RU" sz="2800" b="1" dirty="0">
                <a:solidFill>
                  <a:schemeClr val="tx1"/>
                </a:solidFill>
              </a:rPr>
              <a:t> в </a:t>
            </a:r>
            <a:r>
              <a:rPr lang="ru-RU" sz="2800" b="1" dirty="0" smtClean="0">
                <a:solidFill>
                  <a:schemeClr val="tx1"/>
                </a:solidFill>
              </a:rPr>
              <a:t>получении </a:t>
            </a:r>
            <a:r>
              <a:rPr lang="ru-RU" sz="2800" b="1" dirty="0">
                <a:solidFill>
                  <a:schemeClr val="tx1"/>
                </a:solidFill>
              </a:rPr>
              <a:t>социальных налоговых </a:t>
            </a:r>
            <a:r>
              <a:rPr lang="ru-RU" sz="2800" b="1" dirty="0" smtClean="0">
                <a:solidFill>
                  <a:schemeClr val="tx1"/>
                </a:solidFill>
              </a:rPr>
              <a:t>вычетов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5" name="Объект 15"/>
          <p:cNvSpPr txBox="1">
            <a:spLocks/>
          </p:cNvSpPr>
          <p:nvPr/>
        </p:nvSpPr>
        <p:spPr>
          <a:xfrm>
            <a:off x="1" y="1101033"/>
            <a:ext cx="12218194" cy="5618553"/>
          </a:xfrm>
          <a:prstGeom prst="rect">
            <a:avLst/>
          </a:prstGeo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13" name="Объект 3" descr="Новый интерфейс личного кабинета налогоплательщика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622" y="3894910"/>
            <a:ext cx="4261449" cy="242200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Блок-схема: альтернативный процесс 15"/>
          <p:cNvSpPr/>
          <p:nvPr/>
        </p:nvSpPr>
        <p:spPr>
          <a:xfrm>
            <a:off x="2888622" y="4556762"/>
            <a:ext cx="3391601" cy="655609"/>
          </a:xfrm>
          <a:prstGeom prst="flowChartAlternateProcess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28575">
                <a:solidFill>
                  <a:schemeClr val="tx1"/>
                </a:solidFill>
              </a:ln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869" y="3915223"/>
            <a:ext cx="1826931" cy="661852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101174"/>
              </p:ext>
            </p:extLst>
          </p:nvPr>
        </p:nvGraphicFramePr>
        <p:xfrm>
          <a:off x="353391" y="1664057"/>
          <a:ext cx="5720541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6847"/>
                <a:gridCol w="1906847"/>
                <a:gridCol w="1906847"/>
              </a:tblGrid>
              <a:tr h="257307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До</a:t>
                      </a:r>
                      <a:r>
                        <a:rPr lang="ru-RU" sz="1200" b="1" baseline="0" dirty="0" smtClean="0"/>
                        <a:t> 2024 года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2024</a:t>
                      </a:r>
                      <a:r>
                        <a:rPr lang="ru-RU" sz="1200" b="1" baseline="0" dirty="0" smtClean="0"/>
                        <a:t> год</a:t>
                      </a:r>
                      <a:endParaRPr lang="ru-RU" sz="1200" b="1" dirty="0"/>
                    </a:p>
                  </a:txBody>
                  <a:tcPr/>
                </a:tc>
              </a:tr>
              <a:tr h="437421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Совокупный</a:t>
                      </a:r>
                      <a:r>
                        <a:rPr lang="ru-RU" sz="1200" b="1" baseline="0" dirty="0" smtClean="0"/>
                        <a:t> размер </a:t>
                      </a:r>
                      <a:r>
                        <a:rPr lang="ru-RU" sz="1200" b="1" baseline="0" dirty="0" err="1" smtClean="0"/>
                        <a:t>соцвычетов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120 000 рублей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150 000 рублей</a:t>
                      </a:r>
                      <a:endParaRPr lang="ru-RU" sz="1200" b="1" dirty="0"/>
                    </a:p>
                  </a:txBody>
                  <a:tcPr/>
                </a:tc>
              </a:tr>
              <a:tr h="9777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Вычет на обучение ребёнка </a:t>
                      </a:r>
                      <a:r>
                        <a:rPr lang="ru-RU" sz="1200" b="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(на каждого ребенка в общей сумме на обоих родителей (опекуна или попечителя)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50 000 рублей 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110</a:t>
                      </a:r>
                      <a:r>
                        <a:rPr lang="ru-RU" sz="1200" b="1" baseline="0" dirty="0" smtClean="0"/>
                        <a:t> 000 </a:t>
                      </a:r>
                      <a:r>
                        <a:rPr lang="ru-RU" sz="1200" b="1" dirty="0" smtClean="0"/>
                        <a:t>рублей</a:t>
                      </a:r>
                    </a:p>
                    <a:p>
                      <a:endParaRPr lang="ru-RU" sz="12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Объект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668" y="1854679"/>
            <a:ext cx="766115" cy="5778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907" y="2628925"/>
            <a:ext cx="697635" cy="6760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907" y="3529398"/>
            <a:ext cx="681032" cy="73102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3" name="Блок-схема: дисплей 22"/>
          <p:cNvSpPr/>
          <p:nvPr/>
        </p:nvSpPr>
        <p:spPr>
          <a:xfrm>
            <a:off x="8472939" y="1912120"/>
            <a:ext cx="3371849" cy="485892"/>
          </a:xfrm>
          <a:prstGeom prst="flowChartDisplay">
            <a:avLst/>
          </a:prstGeom>
          <a:ln w="2857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Расходы на обучение</a:t>
            </a:r>
            <a:endParaRPr lang="ru-RU" sz="1400" dirty="0"/>
          </a:p>
        </p:txBody>
      </p:sp>
      <p:sp>
        <p:nvSpPr>
          <p:cNvPr id="27" name="Блок-схема: дисплей 26"/>
          <p:cNvSpPr/>
          <p:nvPr/>
        </p:nvSpPr>
        <p:spPr>
          <a:xfrm>
            <a:off x="8472939" y="2628925"/>
            <a:ext cx="3331543" cy="559668"/>
          </a:xfrm>
          <a:prstGeom prst="flowChartDisplay">
            <a:avLst/>
          </a:prstGeom>
          <a:ln w="2857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Расходы </a:t>
            </a:r>
            <a:r>
              <a:rPr lang="ru-RU" sz="1400" b="1" dirty="0" smtClean="0">
                <a:solidFill>
                  <a:schemeClr val="tx1"/>
                </a:solidFill>
              </a:rPr>
              <a:t>на лечение</a:t>
            </a:r>
            <a:endParaRPr lang="ru-RU" sz="1400" dirty="0"/>
          </a:p>
        </p:txBody>
      </p:sp>
      <p:sp>
        <p:nvSpPr>
          <p:cNvPr id="28" name="Блок-схема: дисплей 27"/>
          <p:cNvSpPr/>
          <p:nvPr/>
        </p:nvSpPr>
        <p:spPr>
          <a:xfrm>
            <a:off x="8472939" y="3513339"/>
            <a:ext cx="3294262" cy="594027"/>
          </a:xfrm>
          <a:prstGeom prst="flowChartDisplay">
            <a:avLst/>
          </a:prstGeom>
          <a:ln w="2857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Страхование жизни и пенсионное страхование</a:t>
            </a:r>
            <a:endParaRPr lang="ru-RU" sz="1400" dirty="0"/>
          </a:p>
          <a:p>
            <a:pPr algn="ctr"/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5549" y="4518072"/>
            <a:ext cx="666352" cy="7329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0" name="Блок-схема: дисплей 29"/>
          <p:cNvSpPr/>
          <p:nvPr/>
        </p:nvSpPr>
        <p:spPr>
          <a:xfrm>
            <a:off x="8472939" y="4537340"/>
            <a:ext cx="3294262" cy="655608"/>
          </a:xfrm>
          <a:prstGeom prst="flowChartDisplay">
            <a:avLst/>
          </a:prstGeom>
          <a:ln w="28575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Расходы на </a:t>
            </a:r>
            <a:r>
              <a:rPr lang="ru-RU" sz="1400" b="1" dirty="0" smtClean="0">
                <a:solidFill>
                  <a:schemeClr val="tx1"/>
                </a:solidFill>
              </a:rPr>
              <a:t>физкультурно-оздоровительные услуги</a:t>
            </a:r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107" y="5616464"/>
            <a:ext cx="4657286" cy="936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50033" y="1208466"/>
            <a:ext cx="3243533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Изменение размеров вычета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59670" y="1200607"/>
            <a:ext cx="437375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</a:rPr>
              <a:t>Виды вычетов, которые можно будет </a:t>
            </a:r>
          </a:p>
          <a:p>
            <a:pPr algn="just"/>
            <a:r>
              <a:rPr lang="ru-RU" sz="1400" b="1" dirty="0" smtClean="0">
                <a:solidFill>
                  <a:schemeClr val="tx1"/>
                </a:solidFill>
              </a:rPr>
              <a:t>получить в 2025 году в упрощенном порядке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57280" y="4680929"/>
            <a:ext cx="253867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ВАЖНО!!! </a:t>
            </a:r>
            <a:r>
              <a:rPr lang="ru-RU" dirty="0" smtClean="0"/>
              <a:t>Вычет </a:t>
            </a:r>
            <a:r>
              <a:rPr lang="ru-RU" dirty="0"/>
              <a:t>в упрощенном порядке доступен только для пользователей </a:t>
            </a:r>
            <a:r>
              <a:rPr lang="ru-RU" dirty="0">
                <a:solidFill>
                  <a:srgbClr val="FF0000"/>
                </a:solidFill>
              </a:rPr>
              <a:t>личного кабинета физических лиц</a:t>
            </a:r>
          </a:p>
        </p:txBody>
      </p:sp>
    </p:spTree>
    <p:extLst>
      <p:ext uri="{BB962C8B-B14F-4D97-AF65-F5344CB8AC3E}">
        <p14:creationId xmlns:p14="http://schemas.microsoft.com/office/powerpoint/2010/main" val="344740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3105</TotalTime>
  <Words>1268</Words>
  <Application>Microsoft Office PowerPoint</Application>
  <PresentationFormat>Произвольный</PresentationFormat>
  <Paragraphs>221</Paragraphs>
  <Slides>16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Медведев Алексей Сергеевич</dc:creator>
  <cp:lastModifiedBy>Куклина Ксения Александровна</cp:lastModifiedBy>
  <cp:revision>187</cp:revision>
  <cp:lastPrinted>2022-11-24T05:39:54Z</cp:lastPrinted>
  <dcterms:created xsi:type="dcterms:W3CDTF">2022-08-30T12:48:06Z</dcterms:created>
  <dcterms:modified xsi:type="dcterms:W3CDTF">2024-03-01T04:40:56Z</dcterms:modified>
</cp:coreProperties>
</file>