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758" r:id="rId3"/>
  </p:sldMasterIdLst>
  <p:notesMasterIdLst>
    <p:notesMasterId r:id="rId13"/>
  </p:notesMasterIdLst>
  <p:handoutMasterIdLst>
    <p:handoutMasterId r:id="rId14"/>
  </p:handoutMasterIdLst>
  <p:sldIdLst>
    <p:sldId id="372" r:id="rId4"/>
    <p:sldId id="542" r:id="rId5"/>
    <p:sldId id="544" r:id="rId6"/>
    <p:sldId id="545" r:id="rId7"/>
    <p:sldId id="557" r:id="rId8"/>
    <p:sldId id="533" r:id="rId9"/>
    <p:sldId id="539" r:id="rId10"/>
    <p:sldId id="558" r:id="rId11"/>
    <p:sldId id="541" r:id="rId12"/>
  </p:sldIdLst>
  <p:sldSz cx="12190413" cy="6859588"/>
  <p:notesSz cx="6805613" cy="9944100"/>
  <p:defaultTextStyle>
    <a:defPPr>
      <a:defRPr lang="ru-RU"/>
    </a:defPPr>
    <a:lvl1pPr marL="0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3028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26056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89084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52111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15140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78169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41196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04225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6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1403"/>
    <a:srgbClr val="F68D36"/>
    <a:srgbClr val="1E1979"/>
    <a:srgbClr val="D0D8E8"/>
    <a:srgbClr val="421585"/>
    <a:srgbClr val="95B3D7"/>
    <a:srgbClr val="F5801F"/>
    <a:srgbClr val="F6903C"/>
    <a:srgbClr val="0070C0"/>
    <a:srgbClr val="2B9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77" autoAdjust="0"/>
    <p:restoredTop sz="96982" autoAdjust="0"/>
  </p:normalViewPr>
  <p:slideViewPr>
    <p:cSldViewPr>
      <p:cViewPr>
        <p:scale>
          <a:sx n="70" d="100"/>
          <a:sy n="70" d="100"/>
        </p:scale>
        <p:origin x="-168" y="-150"/>
      </p:cViewPr>
      <p:guideLst>
        <p:guide orient="horz" pos="2160"/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18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11690F-F914-41DB-8828-D2E6AC7543F6}" type="doc">
      <dgm:prSet loTypeId="urn:microsoft.com/office/officeart/2008/layout/VerticalCurvedList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F95A5FA8-AD8F-4D00-92E8-D0A826A8640E}">
      <dgm:prSet phldrT="[Текст]" custT="1"/>
      <dgm:spPr>
        <a:solidFill>
          <a:schemeClr val="bg2">
            <a:alpha val="15000"/>
          </a:schemeClr>
        </a:solidFill>
      </dgm:spPr>
      <dgm:t>
        <a:bodyPr/>
        <a:lstStyle/>
        <a:p>
          <a:pPr algn="l"/>
          <a:endParaRPr lang="ru-RU" sz="1600" b="0" dirty="0" smtClean="0">
            <a:latin typeface="Arial Narrow" panose="020B0606020202030204" pitchFamily="34" charset="0"/>
            <a:cs typeface="Calibri" panose="020F0502020204030204" pitchFamily="34" charset="0"/>
          </a:endParaRPr>
        </a:p>
        <a:p>
          <a:pPr algn="l"/>
          <a:endParaRPr lang="ru-RU" sz="1600" b="0" dirty="0" smtClean="0">
            <a:latin typeface="Arial Narrow" panose="020B0606020202030204" pitchFamily="34" charset="0"/>
            <a:cs typeface="Calibri" panose="020F0502020204030204" pitchFamily="34" charset="0"/>
          </a:endParaRPr>
        </a:p>
        <a:p>
          <a:pPr algn="l"/>
          <a:r>
            <a:rPr lang="ru-RU" sz="1600" b="0" dirty="0" smtClean="0">
              <a:latin typeface="Arial Narrow" panose="020B0606020202030204" pitchFamily="34" charset="0"/>
              <a:cs typeface="Calibri" panose="020F0502020204030204" pitchFamily="34" charset="0"/>
            </a:rPr>
            <a:t>СВЕДЕНИЯ О НАЛИЧИИ (ОТСУТСТВИИ) ЗАДОЛЖЕННОСТИ В РАЗМЕРЕ ОТРИЦАТЕЛЬНОГО САЛЬДО ЕНС (</a:t>
          </a:r>
          <a:r>
            <a:rPr lang="ru-RU" sz="1600" dirty="0" smtClean="0">
              <a:latin typeface="Arial Narrow" panose="020B0606020202030204" pitchFamily="34" charset="0"/>
            </a:rPr>
            <a:t>КНД 1120518) – </a:t>
          </a:r>
        </a:p>
        <a:p>
          <a:pPr algn="l"/>
          <a:r>
            <a:rPr lang="ru-RU" sz="1600" dirty="0" smtClean="0">
              <a:latin typeface="Arial Narrow" panose="020B0606020202030204" pitchFamily="34" charset="0"/>
            </a:rPr>
            <a:t>(5 РАБОЧИХ ДНЕЙ) </a:t>
          </a:r>
        </a:p>
        <a:p>
          <a:pPr algn="l"/>
          <a:r>
            <a:rPr lang="ru-RU" sz="1600" dirty="0" smtClean="0">
              <a:solidFill>
                <a:srgbClr val="0070C0"/>
              </a:solidFill>
              <a:latin typeface="Arial Narrow" panose="020B0606020202030204" pitchFamily="34" charset="0"/>
            </a:rPr>
            <a:t>С СЕНТЯБРЯ 2023 ГОДА </a:t>
          </a:r>
          <a:endParaRPr lang="ru-RU" sz="1600" dirty="0" smtClean="0">
            <a:solidFill>
              <a:srgbClr val="0070C0"/>
            </a:solidFill>
            <a:latin typeface="Arial Narrow" panose="020B0606020202030204" pitchFamily="34" charset="0"/>
          </a:endParaRPr>
        </a:p>
        <a:p>
          <a:pPr algn="l"/>
          <a:endParaRPr lang="ru-RU" sz="1600" b="0" dirty="0" smtClean="0">
            <a:latin typeface="Arial Narrow" panose="020B0606020202030204" pitchFamily="34" charset="0"/>
            <a:cs typeface="Calibri" panose="020F0502020204030204" pitchFamily="34" charset="0"/>
          </a:endParaRPr>
        </a:p>
        <a:p>
          <a:pPr algn="l">
            <a:buFont typeface="Symbol" panose="05050102010706020507" pitchFamily="18" charset="2"/>
            <a:buNone/>
          </a:pPr>
          <a:r>
            <a:rPr lang="ru-RU" sz="1600" b="0" dirty="0" smtClean="0">
              <a:latin typeface="Arial Narrow" panose="020B0606020202030204" pitchFamily="34" charset="0"/>
              <a:cs typeface="Calibri" panose="020F0502020204030204" pitchFamily="34" charset="0"/>
            </a:rPr>
            <a:t> </a:t>
          </a:r>
          <a:endParaRPr lang="ru-RU" sz="1600" b="0" dirty="0">
            <a:latin typeface="Arial Narrow" panose="020B0606020202030204" pitchFamily="34" charset="0"/>
            <a:cs typeface="Calibri" panose="020F0502020204030204" pitchFamily="34" charset="0"/>
          </a:endParaRPr>
        </a:p>
      </dgm:t>
    </dgm:pt>
    <dgm:pt modelId="{D61FF9AD-3B6C-4261-A58C-007FBD62AD75}" type="parTrans" cxnId="{9D87393E-6FF5-4952-81FC-DFABB8D91F6B}">
      <dgm:prSet/>
      <dgm:spPr/>
      <dgm:t>
        <a:bodyPr/>
        <a:lstStyle/>
        <a:p>
          <a:endParaRPr lang="ru-RU" sz="2400"/>
        </a:p>
      </dgm:t>
    </dgm:pt>
    <dgm:pt modelId="{E80D8187-3049-4993-B75E-E7581C1D91B0}" type="sibTrans" cxnId="{9D87393E-6FF5-4952-81FC-DFABB8D91F6B}">
      <dgm:prSet/>
      <dgm:spPr/>
      <dgm:t>
        <a:bodyPr/>
        <a:lstStyle/>
        <a:p>
          <a:endParaRPr lang="ru-RU" sz="2400"/>
        </a:p>
      </dgm:t>
    </dgm:pt>
    <dgm:pt modelId="{EEC0CE99-FF8C-420B-9B8A-24C76544177E}">
      <dgm:prSet phldrT="[Текст]" custT="1"/>
      <dgm:spPr>
        <a:solidFill>
          <a:schemeClr val="bg2">
            <a:alpha val="15000"/>
          </a:schemeClr>
        </a:solidFill>
      </dgm:spPr>
      <dgm:t>
        <a:bodyPr/>
        <a:lstStyle/>
        <a:p>
          <a:pPr>
            <a:buFont typeface="Symbol" panose="05050102010706020507" pitchFamily="18" charset="2"/>
            <a:buNone/>
          </a:pPr>
          <a:r>
            <a:rPr lang="ru-RU" sz="1600" b="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СПРАВКА О ПРИНАДЛЕЖНОСТИ СУММ ДЕНЕЖНЫХ СРЕДСТВ ЕНС, ПЕРЕЧИСЛЕННЫХ В КАЧЕСТВЕ ЕНП (5 РАБОЧИХ ДНЕЙ)  </a:t>
          </a:r>
          <a:r>
            <a:rPr lang="ru-RU" sz="1600" b="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КНД 1120502                                 </a:t>
          </a:r>
          <a:r>
            <a:rPr lang="ru-RU" sz="1600" b="0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КНД </a:t>
          </a:r>
          <a:r>
            <a:rPr lang="ru-RU" sz="1600" b="0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rPr>
            <a:t>1120525 </a:t>
          </a:r>
          <a:endParaRPr lang="ru-RU" sz="1600" b="0" dirty="0" smtClean="0">
            <a:solidFill>
              <a:schemeClr val="accent1">
                <a:lumMod val="75000"/>
              </a:schemeClr>
            </a:solidFill>
            <a:latin typeface="Arial Narrow" panose="020B0606020202030204" pitchFamily="34" charset="0"/>
            <a:cs typeface="Calibri" panose="020F0502020204030204" pitchFamily="34" charset="0"/>
          </a:endParaRPr>
        </a:p>
        <a:p>
          <a:pPr>
            <a:buFont typeface="Symbol" panose="05050102010706020507" pitchFamily="18" charset="2"/>
            <a:buNone/>
          </a:pPr>
          <a:r>
            <a:rPr lang="ru-RU" sz="1600" b="0" dirty="0" smtClean="0">
              <a:solidFill>
                <a:srgbClr val="0070C0"/>
              </a:solidFill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АГРЕГИРОВАННАЯ </a:t>
          </a:r>
          <a:r>
            <a:rPr lang="ru-RU" sz="1600" dirty="0" smtClean="0">
              <a:solidFill>
                <a:srgbClr val="0070C0"/>
              </a:solidFill>
              <a:latin typeface="Arial Narrow" panose="020B0606020202030204" pitchFamily="34" charset="0"/>
            </a:rPr>
            <a:t>С СЕНТЯБРЯ 2023 ГОДА </a:t>
          </a:r>
          <a:endParaRPr lang="ru-RU" sz="1600" b="0" dirty="0">
            <a:solidFill>
              <a:srgbClr val="F68D36"/>
            </a:solidFill>
            <a:latin typeface="Arial Narrow" panose="020B0606020202030204" pitchFamily="34" charset="0"/>
            <a:cs typeface="Calibri" panose="020F0502020204030204" pitchFamily="34" charset="0"/>
          </a:endParaRPr>
        </a:p>
      </dgm:t>
    </dgm:pt>
    <dgm:pt modelId="{12F766D5-4C53-492E-A713-39440C42C030}" type="parTrans" cxnId="{B45B773D-CA3F-470F-AA0F-C9FA36C53FFD}">
      <dgm:prSet/>
      <dgm:spPr/>
      <dgm:t>
        <a:bodyPr/>
        <a:lstStyle/>
        <a:p>
          <a:endParaRPr lang="ru-RU" sz="2400"/>
        </a:p>
      </dgm:t>
    </dgm:pt>
    <dgm:pt modelId="{1944AF95-8295-43E1-A978-5868D4E36BE0}" type="sibTrans" cxnId="{B45B773D-CA3F-470F-AA0F-C9FA36C53FFD}">
      <dgm:prSet/>
      <dgm:spPr/>
      <dgm:t>
        <a:bodyPr/>
        <a:lstStyle/>
        <a:p>
          <a:endParaRPr lang="ru-RU" sz="2400"/>
        </a:p>
      </dgm:t>
    </dgm:pt>
    <dgm:pt modelId="{0297FBEC-ABB4-44B7-85BB-526B84A46BE1}">
      <dgm:prSet custT="1"/>
      <dgm:spPr>
        <a:solidFill>
          <a:schemeClr val="bg2">
            <a:alpha val="15000"/>
          </a:schemeClr>
        </a:solidFill>
      </dgm:spPr>
      <dgm:t>
        <a:bodyPr/>
        <a:lstStyle/>
        <a:p>
          <a:r>
            <a:rPr lang="ru-RU" sz="1600" b="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СПРАВКА О НАЛИЧИИ ПО СОСТОЯНИЮ НА ДАТУ ФОРМИРОВАНИЯ +/- ИЛИ «0» САЛЬДО </a:t>
          </a:r>
        </a:p>
        <a:p>
          <a:r>
            <a:rPr lang="ru-RU" sz="1600" b="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(5 РАБОЧИХ ДНЕЙ)</a:t>
          </a:r>
          <a:endParaRPr lang="ru-RU" sz="1600" b="0" dirty="0">
            <a:latin typeface="Arial Narrow" panose="020B0606020202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1E3944E-718F-431B-8723-8EE729ED31BD}" type="parTrans" cxnId="{1887F6CB-CC1A-499B-BFBD-FB364CF57C14}">
      <dgm:prSet/>
      <dgm:spPr/>
      <dgm:t>
        <a:bodyPr/>
        <a:lstStyle/>
        <a:p>
          <a:endParaRPr lang="ru-RU" sz="2400"/>
        </a:p>
      </dgm:t>
    </dgm:pt>
    <dgm:pt modelId="{26B92418-187B-4A2C-A8BA-3B58513E02AA}" type="sibTrans" cxnId="{1887F6CB-CC1A-499B-BFBD-FB364CF57C14}">
      <dgm:prSet/>
      <dgm:spPr/>
      <dgm:t>
        <a:bodyPr/>
        <a:lstStyle/>
        <a:p>
          <a:endParaRPr lang="ru-RU" sz="2400"/>
        </a:p>
      </dgm:t>
    </dgm:pt>
    <dgm:pt modelId="{C8AFA537-5A56-420D-B4DC-080BF97D4363}">
      <dgm:prSet phldrT="[Текст]" custT="1"/>
      <dgm:spPr>
        <a:solidFill>
          <a:schemeClr val="bg2">
            <a:alpha val="15000"/>
          </a:schemeClr>
        </a:solidFill>
      </dgm:spPr>
      <dgm:t>
        <a:bodyPr/>
        <a:lstStyle/>
        <a:p>
          <a:pPr>
            <a:buFont typeface="Symbol" panose="05050102010706020507" pitchFamily="18" charset="2"/>
            <a:buNone/>
          </a:pPr>
          <a:r>
            <a:rPr lang="ru-RU" sz="1600" b="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СПРАВКА ОБ ИСПОЛНЕНИИ ОБЯЗАННОСТИ ПО УПЛАТЕ НАЛОГОВ </a:t>
          </a:r>
        </a:p>
        <a:p>
          <a:pPr>
            <a:buFont typeface="Symbol" panose="05050102010706020507" pitchFamily="18" charset="2"/>
            <a:buNone/>
          </a:pPr>
          <a:r>
            <a:rPr lang="ru-RU" sz="1600" b="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(10 РАБОЧИХ ДНЕЙ)</a:t>
          </a:r>
          <a:endParaRPr lang="ru-RU" sz="1600" b="0" dirty="0">
            <a:latin typeface="Arial Narrow" panose="020B0606020202030204" pitchFamily="34" charset="0"/>
            <a:cs typeface="Calibri" panose="020F0502020204030204" pitchFamily="34" charset="0"/>
          </a:endParaRPr>
        </a:p>
      </dgm:t>
    </dgm:pt>
    <dgm:pt modelId="{A9B02BAB-4CF9-440F-8E36-30D55FAEF3C6}" type="sibTrans" cxnId="{869B53FE-45D6-4EF5-A6FE-B797645122AE}">
      <dgm:prSet/>
      <dgm:spPr/>
      <dgm:t>
        <a:bodyPr/>
        <a:lstStyle/>
        <a:p>
          <a:endParaRPr lang="ru-RU" sz="2400"/>
        </a:p>
      </dgm:t>
    </dgm:pt>
    <dgm:pt modelId="{475D0F42-C5CF-45A1-9E8B-D719A15C4C30}" type="parTrans" cxnId="{869B53FE-45D6-4EF5-A6FE-B797645122AE}">
      <dgm:prSet/>
      <dgm:spPr/>
      <dgm:t>
        <a:bodyPr/>
        <a:lstStyle/>
        <a:p>
          <a:endParaRPr lang="ru-RU" sz="2400"/>
        </a:p>
      </dgm:t>
    </dgm:pt>
    <dgm:pt modelId="{6037882F-D337-4598-AEEA-9BE8FD9FFBC1}">
      <dgm:prSet custT="1"/>
      <dgm:spPr>
        <a:solidFill>
          <a:schemeClr val="bg2">
            <a:alpha val="15000"/>
          </a:schemeClr>
        </a:solidFill>
      </dgm:spPr>
      <dgm:t>
        <a:bodyPr/>
        <a:lstStyle/>
        <a:p>
          <a:r>
            <a:rPr lang="ru-RU" sz="1200" b="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1.</a:t>
          </a:r>
        </a:p>
        <a:p>
          <a:endParaRPr lang="ru-RU" sz="1600" b="0" dirty="0" smtClean="0">
            <a:latin typeface="Arial Narrow" panose="020B0606020202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r>
            <a:rPr lang="ru-RU" sz="1600" b="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АКТ ПРИНАДЛЕЖНОСТИ СУММ ДЕНЕЖНЫХ СРЕДСТВ ЕНС – </a:t>
          </a:r>
        </a:p>
        <a:p>
          <a:r>
            <a:rPr lang="ru-RU" sz="1600" b="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(5 РАБОЧИХ ДНЕЙ) </a:t>
          </a:r>
        </a:p>
        <a:p>
          <a:r>
            <a:rPr lang="ru-RU" sz="1600" b="0" dirty="0" smtClean="0">
              <a:solidFill>
                <a:srgbClr val="0070C0"/>
              </a:solidFill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АКТ СВЕРКИ РАСЧЕТОВ ПО НАЛОГАМ ДО 01.01.2023  </a:t>
          </a:r>
        </a:p>
        <a:p>
          <a:endParaRPr lang="ru-RU" sz="1200" b="0" dirty="0" smtClean="0">
            <a:latin typeface="Arial Narrow" panose="020B0606020202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endParaRPr lang="ru-RU" sz="1200" b="0" dirty="0">
            <a:latin typeface="Arial Narrow" panose="020B0606020202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34DE474-512E-4C2F-8EBE-5585DC51733F}" type="parTrans" cxnId="{A12482B4-F132-4AA3-AA99-6338C72F16BA}">
      <dgm:prSet/>
      <dgm:spPr/>
      <dgm:t>
        <a:bodyPr/>
        <a:lstStyle/>
        <a:p>
          <a:endParaRPr lang="ru-RU"/>
        </a:p>
      </dgm:t>
    </dgm:pt>
    <dgm:pt modelId="{5CA35B49-5D5F-4A26-8282-07FD6E544F1B}" type="sibTrans" cxnId="{A12482B4-F132-4AA3-AA99-6338C72F16BA}">
      <dgm:prSet/>
      <dgm:spPr/>
      <dgm:t>
        <a:bodyPr/>
        <a:lstStyle/>
        <a:p>
          <a:endParaRPr lang="ru-RU"/>
        </a:p>
      </dgm:t>
    </dgm:pt>
    <dgm:pt modelId="{AFB3770A-E358-4020-884C-01DECBDDFBB3}" type="pres">
      <dgm:prSet presAssocID="{0611690F-F914-41DB-8828-D2E6AC7543F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1D86919-5D7D-4F59-80B0-B43BA97A52CC}" type="pres">
      <dgm:prSet presAssocID="{0611690F-F914-41DB-8828-D2E6AC7543F6}" presName="Name1" presStyleCnt="0"/>
      <dgm:spPr/>
    </dgm:pt>
    <dgm:pt modelId="{6227010C-3A9A-408A-B963-04660CF2D182}" type="pres">
      <dgm:prSet presAssocID="{0611690F-F914-41DB-8828-D2E6AC7543F6}" presName="cycle" presStyleCnt="0"/>
      <dgm:spPr/>
    </dgm:pt>
    <dgm:pt modelId="{13B0BDF2-C47E-4C43-BF34-366E85269848}" type="pres">
      <dgm:prSet presAssocID="{0611690F-F914-41DB-8828-D2E6AC7543F6}" presName="srcNode" presStyleLbl="node1" presStyleIdx="0" presStyleCnt="5"/>
      <dgm:spPr/>
    </dgm:pt>
    <dgm:pt modelId="{24827409-67BB-4498-95F7-F9905A5E6781}" type="pres">
      <dgm:prSet presAssocID="{0611690F-F914-41DB-8828-D2E6AC7543F6}" presName="conn" presStyleLbl="parChTrans1D2" presStyleIdx="0" presStyleCnt="1" custScaleX="105163" custScaleY="122305" custLinFactNeighborX="-721" custLinFactNeighborY="827"/>
      <dgm:spPr/>
      <dgm:t>
        <a:bodyPr/>
        <a:lstStyle/>
        <a:p>
          <a:endParaRPr lang="ru-RU"/>
        </a:p>
      </dgm:t>
    </dgm:pt>
    <dgm:pt modelId="{7E75387A-D47D-4838-9ED1-AC42764772D5}" type="pres">
      <dgm:prSet presAssocID="{0611690F-F914-41DB-8828-D2E6AC7543F6}" presName="extraNode" presStyleLbl="node1" presStyleIdx="0" presStyleCnt="5"/>
      <dgm:spPr/>
    </dgm:pt>
    <dgm:pt modelId="{E299F5D3-ADB3-4275-94AE-878CF6CA92FA}" type="pres">
      <dgm:prSet presAssocID="{0611690F-F914-41DB-8828-D2E6AC7543F6}" presName="dstNode" presStyleLbl="node1" presStyleIdx="0" presStyleCnt="5"/>
      <dgm:spPr/>
    </dgm:pt>
    <dgm:pt modelId="{B0206BBC-E2F0-4D7C-862E-523C51A0E17B}" type="pres">
      <dgm:prSet presAssocID="{C8AFA537-5A56-420D-B4DC-080BF97D4363}" presName="text_1" presStyleLbl="node1" presStyleIdx="0" presStyleCnt="5" custScaleY="135113" custLinFactNeighborX="140" custLinFactNeighborY="-78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7C7C3B-EC2B-46E5-9637-BDF58192647E}" type="pres">
      <dgm:prSet presAssocID="{C8AFA537-5A56-420D-B4DC-080BF97D4363}" presName="accent_1" presStyleCnt="0"/>
      <dgm:spPr/>
    </dgm:pt>
    <dgm:pt modelId="{186632D7-976D-4CF3-BB95-07A17971E8DD}" type="pres">
      <dgm:prSet presAssocID="{C8AFA537-5A56-420D-B4DC-080BF97D4363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F0B2EF44-5F27-4FBB-B905-382986EC37EA}" type="pres">
      <dgm:prSet presAssocID="{F95A5FA8-AD8F-4D00-92E8-D0A826A8640E}" presName="text_2" presStyleLbl="node1" presStyleIdx="1" presStyleCnt="5" custScaleY="1631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82E87E-1E0B-4BF4-9688-9AB27920347D}" type="pres">
      <dgm:prSet presAssocID="{F95A5FA8-AD8F-4D00-92E8-D0A826A8640E}" presName="accent_2" presStyleCnt="0"/>
      <dgm:spPr/>
    </dgm:pt>
    <dgm:pt modelId="{5C57E3E7-050B-4AB8-928C-A22BF6ADCFFD}" type="pres">
      <dgm:prSet presAssocID="{F95A5FA8-AD8F-4D00-92E8-D0A826A8640E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49A507EB-923D-4AD6-8B3C-AE5200657BA8}" type="pres">
      <dgm:prSet presAssocID="{EEC0CE99-FF8C-420B-9B8A-24C76544177E}" presName="text_3" presStyleLbl="node1" presStyleIdx="2" presStyleCnt="5" custScaleY="170147" custLinFactNeighborX="-576" custLinFactNeighborY="217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2D9C98-8D24-40C7-83A3-B7F7FF4D503A}" type="pres">
      <dgm:prSet presAssocID="{EEC0CE99-FF8C-420B-9B8A-24C76544177E}" presName="accent_3" presStyleCnt="0"/>
      <dgm:spPr/>
    </dgm:pt>
    <dgm:pt modelId="{521EEF24-124D-4757-B517-677A32090FD5}" type="pres">
      <dgm:prSet presAssocID="{EEC0CE99-FF8C-420B-9B8A-24C76544177E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15A53A9A-8D0D-4BCC-809B-C5D64778B0CD}" type="pres">
      <dgm:prSet presAssocID="{0297FBEC-ABB4-44B7-85BB-526B84A46BE1}" presName="text_4" presStyleLbl="node1" presStyleIdx="3" presStyleCnt="5" custScaleY="129874" custLinFactNeighborX="-91" custLinFactNeighborY="23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FB0860-3204-4B20-AFD2-4CD67C9F6734}" type="pres">
      <dgm:prSet presAssocID="{0297FBEC-ABB4-44B7-85BB-526B84A46BE1}" presName="accent_4" presStyleCnt="0"/>
      <dgm:spPr/>
    </dgm:pt>
    <dgm:pt modelId="{27923BDC-D79D-44E9-ADED-43F50D3E131F}" type="pres">
      <dgm:prSet presAssocID="{0297FBEC-ABB4-44B7-85BB-526B84A46BE1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C46EF1CD-B138-40D1-A1F1-75AB0737ADAB}" type="pres">
      <dgm:prSet presAssocID="{6037882F-D337-4598-AEEA-9BE8FD9FFBC1}" presName="text_5" presStyleLbl="node1" presStyleIdx="4" presStyleCnt="5" custScaleY="129874" custLinFactNeighborX="-91" custLinFactNeighborY="23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FAC2A-312A-4E81-B5C2-872C9B79F0E9}" type="pres">
      <dgm:prSet presAssocID="{6037882F-D337-4598-AEEA-9BE8FD9FFBC1}" presName="accent_5" presStyleCnt="0"/>
      <dgm:spPr/>
    </dgm:pt>
    <dgm:pt modelId="{4803CC1B-07D3-4926-BD61-6B3240448128}" type="pres">
      <dgm:prSet presAssocID="{6037882F-D337-4598-AEEA-9BE8FD9FFBC1}" presName="accentRepeatNode" presStyleLbl="solidFgAcc1" presStyleIdx="4" presStyleCnt="5"/>
      <dgm:spPr/>
    </dgm:pt>
  </dgm:ptLst>
  <dgm:cxnLst>
    <dgm:cxn modelId="{02090FE5-B331-4FE7-892D-F039638FABE1}" type="presOf" srcId="{6037882F-D337-4598-AEEA-9BE8FD9FFBC1}" destId="{C46EF1CD-B138-40D1-A1F1-75AB0737ADAB}" srcOrd="0" destOrd="0" presId="urn:microsoft.com/office/officeart/2008/layout/VerticalCurvedList"/>
    <dgm:cxn modelId="{9D87393E-6FF5-4952-81FC-DFABB8D91F6B}" srcId="{0611690F-F914-41DB-8828-D2E6AC7543F6}" destId="{F95A5FA8-AD8F-4D00-92E8-D0A826A8640E}" srcOrd="1" destOrd="0" parTransId="{D61FF9AD-3B6C-4261-A58C-007FBD62AD75}" sibTransId="{E80D8187-3049-4993-B75E-E7581C1D91B0}"/>
    <dgm:cxn modelId="{10AE76C4-282D-4F5A-81A2-5A431221C05E}" type="presOf" srcId="{EEC0CE99-FF8C-420B-9B8A-24C76544177E}" destId="{49A507EB-923D-4AD6-8B3C-AE5200657BA8}" srcOrd="0" destOrd="0" presId="urn:microsoft.com/office/officeart/2008/layout/VerticalCurvedList"/>
    <dgm:cxn modelId="{E3C3AB65-70AD-47CE-9CA5-5C300525AFC0}" type="presOf" srcId="{C8AFA537-5A56-420D-B4DC-080BF97D4363}" destId="{B0206BBC-E2F0-4D7C-862E-523C51A0E17B}" srcOrd="0" destOrd="0" presId="urn:microsoft.com/office/officeart/2008/layout/VerticalCurvedList"/>
    <dgm:cxn modelId="{1887F6CB-CC1A-499B-BFBD-FB364CF57C14}" srcId="{0611690F-F914-41DB-8828-D2E6AC7543F6}" destId="{0297FBEC-ABB4-44B7-85BB-526B84A46BE1}" srcOrd="3" destOrd="0" parTransId="{01E3944E-718F-431B-8723-8EE729ED31BD}" sibTransId="{26B92418-187B-4A2C-A8BA-3B58513E02AA}"/>
    <dgm:cxn modelId="{1BF68825-BD15-4B7B-A448-618F828B2EB4}" type="presOf" srcId="{A9B02BAB-4CF9-440F-8E36-30D55FAEF3C6}" destId="{24827409-67BB-4498-95F7-F9905A5E6781}" srcOrd="0" destOrd="0" presId="urn:microsoft.com/office/officeart/2008/layout/VerticalCurvedList"/>
    <dgm:cxn modelId="{869B53FE-45D6-4EF5-A6FE-B797645122AE}" srcId="{0611690F-F914-41DB-8828-D2E6AC7543F6}" destId="{C8AFA537-5A56-420D-B4DC-080BF97D4363}" srcOrd="0" destOrd="0" parTransId="{475D0F42-C5CF-45A1-9E8B-D719A15C4C30}" sibTransId="{A9B02BAB-4CF9-440F-8E36-30D55FAEF3C6}"/>
    <dgm:cxn modelId="{A12482B4-F132-4AA3-AA99-6338C72F16BA}" srcId="{0611690F-F914-41DB-8828-D2E6AC7543F6}" destId="{6037882F-D337-4598-AEEA-9BE8FD9FFBC1}" srcOrd="4" destOrd="0" parTransId="{F34DE474-512E-4C2F-8EBE-5585DC51733F}" sibTransId="{5CA35B49-5D5F-4A26-8282-07FD6E544F1B}"/>
    <dgm:cxn modelId="{8DEA6625-3AFD-4DDC-86B1-3A314CEE8464}" type="presOf" srcId="{F95A5FA8-AD8F-4D00-92E8-D0A826A8640E}" destId="{F0B2EF44-5F27-4FBB-B905-382986EC37EA}" srcOrd="0" destOrd="0" presId="urn:microsoft.com/office/officeart/2008/layout/VerticalCurvedList"/>
    <dgm:cxn modelId="{8F6366A4-B620-4DE2-9916-57E2C613BD10}" type="presOf" srcId="{0297FBEC-ABB4-44B7-85BB-526B84A46BE1}" destId="{15A53A9A-8D0D-4BCC-809B-C5D64778B0CD}" srcOrd="0" destOrd="0" presId="urn:microsoft.com/office/officeart/2008/layout/VerticalCurvedList"/>
    <dgm:cxn modelId="{CCF0F97D-8EA7-4638-9A37-972E551B9E40}" type="presOf" srcId="{0611690F-F914-41DB-8828-D2E6AC7543F6}" destId="{AFB3770A-E358-4020-884C-01DECBDDFBB3}" srcOrd="0" destOrd="0" presId="urn:microsoft.com/office/officeart/2008/layout/VerticalCurvedList"/>
    <dgm:cxn modelId="{B45B773D-CA3F-470F-AA0F-C9FA36C53FFD}" srcId="{0611690F-F914-41DB-8828-D2E6AC7543F6}" destId="{EEC0CE99-FF8C-420B-9B8A-24C76544177E}" srcOrd="2" destOrd="0" parTransId="{12F766D5-4C53-492E-A713-39440C42C030}" sibTransId="{1944AF95-8295-43E1-A978-5868D4E36BE0}"/>
    <dgm:cxn modelId="{EA692CA7-8EAB-461B-B2DA-A8EA7055ECAB}" type="presParOf" srcId="{AFB3770A-E358-4020-884C-01DECBDDFBB3}" destId="{E1D86919-5D7D-4F59-80B0-B43BA97A52CC}" srcOrd="0" destOrd="0" presId="urn:microsoft.com/office/officeart/2008/layout/VerticalCurvedList"/>
    <dgm:cxn modelId="{CB6961A4-A6BA-4F2E-AFD3-A7F550B73DDB}" type="presParOf" srcId="{E1D86919-5D7D-4F59-80B0-B43BA97A52CC}" destId="{6227010C-3A9A-408A-B963-04660CF2D182}" srcOrd="0" destOrd="0" presId="urn:microsoft.com/office/officeart/2008/layout/VerticalCurvedList"/>
    <dgm:cxn modelId="{1D0AE059-98AE-47DE-8449-DF24EAF52BE3}" type="presParOf" srcId="{6227010C-3A9A-408A-B963-04660CF2D182}" destId="{13B0BDF2-C47E-4C43-BF34-366E85269848}" srcOrd="0" destOrd="0" presId="urn:microsoft.com/office/officeart/2008/layout/VerticalCurvedList"/>
    <dgm:cxn modelId="{CB32489D-FCD6-48A5-806A-E01B0886CB72}" type="presParOf" srcId="{6227010C-3A9A-408A-B963-04660CF2D182}" destId="{24827409-67BB-4498-95F7-F9905A5E6781}" srcOrd="1" destOrd="0" presId="urn:microsoft.com/office/officeart/2008/layout/VerticalCurvedList"/>
    <dgm:cxn modelId="{0036F835-AE78-4173-9A42-7D9125C4D286}" type="presParOf" srcId="{6227010C-3A9A-408A-B963-04660CF2D182}" destId="{7E75387A-D47D-4838-9ED1-AC42764772D5}" srcOrd="2" destOrd="0" presId="urn:microsoft.com/office/officeart/2008/layout/VerticalCurvedList"/>
    <dgm:cxn modelId="{253DC4CA-3287-4DBC-8C75-1C962445A39B}" type="presParOf" srcId="{6227010C-3A9A-408A-B963-04660CF2D182}" destId="{E299F5D3-ADB3-4275-94AE-878CF6CA92FA}" srcOrd="3" destOrd="0" presId="urn:microsoft.com/office/officeart/2008/layout/VerticalCurvedList"/>
    <dgm:cxn modelId="{DF6F2F1F-2A05-4E3A-876F-AD7257B7D530}" type="presParOf" srcId="{E1D86919-5D7D-4F59-80B0-B43BA97A52CC}" destId="{B0206BBC-E2F0-4D7C-862E-523C51A0E17B}" srcOrd="1" destOrd="0" presId="urn:microsoft.com/office/officeart/2008/layout/VerticalCurvedList"/>
    <dgm:cxn modelId="{D8D4EDFF-CF28-495A-AFC7-E3423A79B465}" type="presParOf" srcId="{E1D86919-5D7D-4F59-80B0-B43BA97A52CC}" destId="{F07C7C3B-EC2B-46E5-9637-BDF58192647E}" srcOrd="2" destOrd="0" presId="urn:microsoft.com/office/officeart/2008/layout/VerticalCurvedList"/>
    <dgm:cxn modelId="{0FA63F9B-C5D7-45D7-B4E4-1EBFD1B546D7}" type="presParOf" srcId="{F07C7C3B-EC2B-46E5-9637-BDF58192647E}" destId="{186632D7-976D-4CF3-BB95-07A17971E8DD}" srcOrd="0" destOrd="0" presId="urn:microsoft.com/office/officeart/2008/layout/VerticalCurvedList"/>
    <dgm:cxn modelId="{9B0EF4A5-5A52-4366-A477-E379E26BBCC6}" type="presParOf" srcId="{E1D86919-5D7D-4F59-80B0-B43BA97A52CC}" destId="{F0B2EF44-5F27-4FBB-B905-382986EC37EA}" srcOrd="3" destOrd="0" presId="urn:microsoft.com/office/officeart/2008/layout/VerticalCurvedList"/>
    <dgm:cxn modelId="{32331B31-87D8-49C7-9B6D-EBCBF03D255C}" type="presParOf" srcId="{E1D86919-5D7D-4F59-80B0-B43BA97A52CC}" destId="{7182E87E-1E0B-4BF4-9688-9AB27920347D}" srcOrd="4" destOrd="0" presId="urn:microsoft.com/office/officeart/2008/layout/VerticalCurvedList"/>
    <dgm:cxn modelId="{80BA4345-6C00-48AE-92C6-ADF3FEE07BDC}" type="presParOf" srcId="{7182E87E-1E0B-4BF4-9688-9AB27920347D}" destId="{5C57E3E7-050B-4AB8-928C-A22BF6ADCFFD}" srcOrd="0" destOrd="0" presId="urn:microsoft.com/office/officeart/2008/layout/VerticalCurvedList"/>
    <dgm:cxn modelId="{BC7C1E81-F7D9-4BCD-855B-50162B1C3D1F}" type="presParOf" srcId="{E1D86919-5D7D-4F59-80B0-B43BA97A52CC}" destId="{49A507EB-923D-4AD6-8B3C-AE5200657BA8}" srcOrd="5" destOrd="0" presId="urn:microsoft.com/office/officeart/2008/layout/VerticalCurvedList"/>
    <dgm:cxn modelId="{7AA41252-B014-46F8-B7C6-2B83269FB23B}" type="presParOf" srcId="{E1D86919-5D7D-4F59-80B0-B43BA97A52CC}" destId="{5F2D9C98-8D24-40C7-83A3-B7F7FF4D503A}" srcOrd="6" destOrd="0" presId="urn:microsoft.com/office/officeart/2008/layout/VerticalCurvedList"/>
    <dgm:cxn modelId="{0B116D8C-A6E8-4A0B-B3E6-CC74CF9E21D4}" type="presParOf" srcId="{5F2D9C98-8D24-40C7-83A3-B7F7FF4D503A}" destId="{521EEF24-124D-4757-B517-677A32090FD5}" srcOrd="0" destOrd="0" presId="urn:microsoft.com/office/officeart/2008/layout/VerticalCurvedList"/>
    <dgm:cxn modelId="{0738C823-9501-497C-9CB9-CE44F900EDB8}" type="presParOf" srcId="{E1D86919-5D7D-4F59-80B0-B43BA97A52CC}" destId="{15A53A9A-8D0D-4BCC-809B-C5D64778B0CD}" srcOrd="7" destOrd="0" presId="urn:microsoft.com/office/officeart/2008/layout/VerticalCurvedList"/>
    <dgm:cxn modelId="{216E9001-79E7-4601-AFCA-5C03B4C05E90}" type="presParOf" srcId="{E1D86919-5D7D-4F59-80B0-B43BA97A52CC}" destId="{AEFB0860-3204-4B20-AFD2-4CD67C9F6734}" srcOrd="8" destOrd="0" presId="urn:microsoft.com/office/officeart/2008/layout/VerticalCurvedList"/>
    <dgm:cxn modelId="{76AC6192-E8BC-463A-AA2D-A25BF9F55FFA}" type="presParOf" srcId="{AEFB0860-3204-4B20-AFD2-4CD67C9F6734}" destId="{27923BDC-D79D-44E9-ADED-43F50D3E131F}" srcOrd="0" destOrd="0" presId="urn:microsoft.com/office/officeart/2008/layout/VerticalCurvedList"/>
    <dgm:cxn modelId="{BDF37AF7-D948-4AB5-AD75-AE6433FE8A58}" type="presParOf" srcId="{E1D86919-5D7D-4F59-80B0-B43BA97A52CC}" destId="{C46EF1CD-B138-40D1-A1F1-75AB0737ADAB}" srcOrd="9" destOrd="0" presId="urn:microsoft.com/office/officeart/2008/layout/VerticalCurvedList"/>
    <dgm:cxn modelId="{D3DFFFD3-FD12-4E19-8296-475F7BB36244}" type="presParOf" srcId="{E1D86919-5D7D-4F59-80B0-B43BA97A52CC}" destId="{1CDFAC2A-312A-4E81-B5C2-872C9B79F0E9}" srcOrd="10" destOrd="0" presId="urn:microsoft.com/office/officeart/2008/layout/VerticalCurvedList"/>
    <dgm:cxn modelId="{6CD953BE-1675-4AF6-99A3-4122F79C3CFA}" type="presParOf" srcId="{1CDFAC2A-312A-4E81-B5C2-872C9B79F0E9}" destId="{4803CC1B-07D3-4926-BD61-6B3240448128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ED94C6-1EE9-46CE-AA9C-44FAC797F387}" type="doc">
      <dgm:prSet loTypeId="urn:microsoft.com/office/officeart/2005/8/layout/matrix3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47CF1F-5DE7-4E70-ABCB-D0AD01A6E8AD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 smtClean="0">
              <a:latin typeface="Arial Narrow" panose="020B0606020202030204" pitchFamily="34" charset="0"/>
            </a:rPr>
            <a:t>Единые номера телефонов на сайте в разделе «О ФНС России»/«Структура»</a:t>
          </a:r>
          <a:endParaRPr lang="ru-RU" dirty="0">
            <a:latin typeface="Arial Narrow" panose="020B0606020202030204" pitchFamily="34" charset="0"/>
          </a:endParaRPr>
        </a:p>
      </dgm:t>
    </dgm:pt>
    <dgm:pt modelId="{BFE6CA48-D8A0-4717-946F-B34DEDF15736}" type="parTrans" cxnId="{029A2420-C6F0-4014-B6C6-1A58B99AC75F}">
      <dgm:prSet/>
      <dgm:spPr/>
      <dgm:t>
        <a:bodyPr/>
        <a:lstStyle/>
        <a:p>
          <a:endParaRPr lang="ru-RU"/>
        </a:p>
      </dgm:t>
    </dgm:pt>
    <dgm:pt modelId="{F7E3A6BB-6392-49B4-B351-4DAAA8325E78}" type="sibTrans" cxnId="{029A2420-C6F0-4014-B6C6-1A58B99AC75F}">
      <dgm:prSet/>
      <dgm:spPr/>
      <dgm:t>
        <a:bodyPr/>
        <a:lstStyle/>
        <a:p>
          <a:endParaRPr lang="ru-RU"/>
        </a:p>
      </dgm:t>
    </dgm:pt>
    <dgm:pt modelId="{922B6552-3330-44B2-A1ED-0BCEA758DD05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Единый контакт-центр ФНС России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8-800-222-22-22</a:t>
          </a:r>
          <a:endParaRPr lang="ru-RU" dirty="0">
            <a:latin typeface="Arial Narrow" panose="020B0606020202030204" pitchFamily="34" charset="0"/>
          </a:endParaRPr>
        </a:p>
      </dgm:t>
    </dgm:pt>
    <dgm:pt modelId="{298B0523-B3A6-489D-A3A5-7A0F7C06B1B3}" type="parTrans" cxnId="{A8672B32-B6E8-4E14-82ED-290E4A426E4F}">
      <dgm:prSet/>
      <dgm:spPr/>
      <dgm:t>
        <a:bodyPr/>
        <a:lstStyle/>
        <a:p>
          <a:endParaRPr lang="ru-RU"/>
        </a:p>
      </dgm:t>
    </dgm:pt>
    <dgm:pt modelId="{6FDFEAD4-B1AB-45A1-BD75-A703FA05F383}" type="sibTrans" cxnId="{A8672B32-B6E8-4E14-82ED-290E4A426E4F}">
      <dgm:prSet/>
      <dgm:spPr/>
      <dgm:t>
        <a:bodyPr/>
        <a:lstStyle/>
        <a:p>
          <a:endParaRPr lang="ru-RU"/>
        </a:p>
      </dgm:t>
    </dgm:pt>
    <dgm:pt modelId="{7673C53A-15C8-4308-8AEC-0546829F2F10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>
              <a:latin typeface="Arial Narrow" panose="020B0606020202030204" pitchFamily="34" charset="0"/>
              <a:ea typeface="Calibri" panose="020F0502020204030204" pitchFamily="34" charset="0"/>
            </a:rPr>
            <a:t>Операционные залы Инспекций округа</a:t>
          </a:r>
          <a:endParaRPr lang="ru-RU" dirty="0">
            <a:latin typeface="Arial Narrow" panose="020B0606020202030204" pitchFamily="34" charset="0"/>
          </a:endParaRPr>
        </a:p>
      </dgm:t>
    </dgm:pt>
    <dgm:pt modelId="{5CFABF10-0084-4794-9019-82684DC02AC8}" type="parTrans" cxnId="{B41CB07D-3A3B-4740-B770-9E95F2449915}">
      <dgm:prSet/>
      <dgm:spPr/>
      <dgm:t>
        <a:bodyPr/>
        <a:lstStyle/>
        <a:p>
          <a:endParaRPr lang="ru-RU"/>
        </a:p>
      </dgm:t>
    </dgm:pt>
    <dgm:pt modelId="{34955B21-20F9-40F1-A300-F326B6C0FB18}" type="sibTrans" cxnId="{B41CB07D-3A3B-4740-B770-9E95F2449915}">
      <dgm:prSet/>
      <dgm:spPr/>
      <dgm:t>
        <a:bodyPr/>
        <a:lstStyle/>
        <a:p>
          <a:endParaRPr lang="ru-RU"/>
        </a:p>
      </dgm:t>
    </dgm:pt>
    <dgm:pt modelId="{DB83AACE-7031-470C-96F1-7E23A756697D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dirty="0">
              <a:latin typeface="Arial Narrow" panose="020B0606020202030204" pitchFamily="34" charset="0"/>
              <a:ea typeface="Calibri" panose="020F0502020204030204" pitchFamily="34" charset="0"/>
            </a:rPr>
            <a:t>Сервисы ФНС России </a:t>
          </a:r>
          <a:r>
            <a:rPr lang="ru-RU" dirty="0" smtClean="0">
              <a:latin typeface="Arial Narrow" panose="020B0606020202030204" pitchFamily="34" charset="0"/>
              <a:ea typeface="Calibri" panose="020F0502020204030204" pitchFamily="34" charset="0"/>
            </a:rPr>
            <a:t>«</a:t>
          </a:r>
          <a:r>
            <a:rPr lang="ru-RU" dirty="0">
              <a:latin typeface="Arial Narrow" panose="020B0606020202030204" pitchFamily="34" charset="0"/>
              <a:ea typeface="Calibri" panose="020F0502020204030204" pitchFamily="34" charset="0"/>
            </a:rPr>
            <a:t>Личные кабинеты</a:t>
          </a:r>
          <a:r>
            <a:rPr lang="ru-RU" dirty="0" smtClean="0">
              <a:latin typeface="Arial Narrow" panose="020B0606020202030204" pitchFamily="34" charset="0"/>
              <a:ea typeface="Calibri" panose="020F0502020204030204" pitchFamily="34" charset="0"/>
            </a:rPr>
            <a:t>»</a:t>
          </a:r>
        </a:p>
        <a:p>
          <a:r>
            <a:rPr lang="ru-RU" dirty="0" smtClean="0">
              <a:latin typeface="Arial Narrow" panose="020B0606020202030204" pitchFamily="34" charset="0"/>
            </a:rPr>
            <a:t>или ТКС</a:t>
          </a:r>
          <a:endParaRPr lang="ru-RU" dirty="0">
            <a:latin typeface="Arial Narrow" panose="020B0606020202030204" pitchFamily="34" charset="0"/>
          </a:endParaRPr>
        </a:p>
      </dgm:t>
    </dgm:pt>
    <dgm:pt modelId="{13FA4FDB-D69B-414E-8633-CF17FC224162}" type="parTrans" cxnId="{5D57FDCC-CBCA-434F-99AA-DC145D118FD5}">
      <dgm:prSet/>
      <dgm:spPr/>
      <dgm:t>
        <a:bodyPr/>
        <a:lstStyle/>
        <a:p>
          <a:endParaRPr lang="ru-RU"/>
        </a:p>
      </dgm:t>
    </dgm:pt>
    <dgm:pt modelId="{E558011E-EAA7-4CDE-8F51-1077C8FE67CB}" type="sibTrans" cxnId="{5D57FDCC-CBCA-434F-99AA-DC145D118FD5}">
      <dgm:prSet/>
      <dgm:spPr/>
      <dgm:t>
        <a:bodyPr/>
        <a:lstStyle/>
        <a:p>
          <a:endParaRPr lang="ru-RU"/>
        </a:p>
      </dgm:t>
    </dgm:pt>
    <dgm:pt modelId="{10E60E3F-A199-4198-B590-6876FD743C3C}" type="pres">
      <dgm:prSet presAssocID="{B6ED94C6-1EE9-46CE-AA9C-44FAC797F387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104A0C-B40E-483F-B98A-0536A6ED24EB}" type="pres">
      <dgm:prSet presAssocID="{B6ED94C6-1EE9-46CE-AA9C-44FAC797F387}" presName="diamond" presStyleLbl="bgShp" presStyleIdx="0" presStyleCnt="1"/>
      <dgm:spPr>
        <a:solidFill>
          <a:schemeClr val="bg2"/>
        </a:solidFill>
      </dgm:spPr>
      <dgm:t>
        <a:bodyPr/>
        <a:lstStyle/>
        <a:p>
          <a:endParaRPr lang="ru-RU"/>
        </a:p>
      </dgm:t>
    </dgm:pt>
    <dgm:pt modelId="{734DD2FB-FA6E-4ECD-B463-4D1A21EDA13B}" type="pres">
      <dgm:prSet presAssocID="{B6ED94C6-1EE9-46CE-AA9C-44FAC797F387}" presName="quad1" presStyleLbl="node1" presStyleIdx="0" presStyleCnt="4" custScaleX="132674" custScaleY="76912" custLinFactX="39005" custLinFactY="4544" custLinFactNeighborX="10000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816E38-AA76-404C-AFCB-500C727EA268}" type="pres">
      <dgm:prSet presAssocID="{B6ED94C6-1EE9-46CE-AA9C-44FAC797F387}" presName="quad2" presStyleLbl="node1" presStyleIdx="1" presStyleCnt="4" custScaleX="131286" custScaleY="76912" custLinFactX="-35924" custLinFactY="5749" custLinFactNeighborX="-10000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428A3-893B-4C8D-8069-E27E38A2EB02}" type="pres">
      <dgm:prSet presAssocID="{B6ED94C6-1EE9-46CE-AA9C-44FAC797F387}" presName="quad3" presStyleLbl="node1" presStyleIdx="2" presStyleCnt="4" custScaleX="137153" custScaleY="72632" custLinFactX="42232" custLinFactY="-17351" custLinFactNeighborX="100000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CC9B21-435A-49B4-9566-C62E074CCC5F}" type="pres">
      <dgm:prSet presAssocID="{B6ED94C6-1EE9-46CE-AA9C-44FAC797F387}" presName="quad4" presStyleLbl="node1" presStyleIdx="3" presStyleCnt="4" custScaleX="136629" custScaleY="75895" custLinFactX="-47056" custLinFactY="-8791" custLinFactNeighborX="-100000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8AA898-9A46-46E7-A61E-49FFC81869EB}" type="presOf" srcId="{922B6552-3330-44B2-A1ED-0BCEA758DD05}" destId="{FC816E38-AA76-404C-AFCB-500C727EA268}" srcOrd="0" destOrd="0" presId="urn:microsoft.com/office/officeart/2005/8/layout/matrix3"/>
    <dgm:cxn modelId="{029A2420-C6F0-4014-B6C6-1A58B99AC75F}" srcId="{B6ED94C6-1EE9-46CE-AA9C-44FAC797F387}" destId="{5147CF1F-5DE7-4E70-ABCB-D0AD01A6E8AD}" srcOrd="0" destOrd="0" parTransId="{BFE6CA48-D8A0-4717-946F-B34DEDF15736}" sibTransId="{F7E3A6BB-6392-49B4-B351-4DAAA8325E78}"/>
    <dgm:cxn modelId="{B41CB07D-3A3B-4740-B770-9E95F2449915}" srcId="{B6ED94C6-1EE9-46CE-AA9C-44FAC797F387}" destId="{7673C53A-15C8-4308-8AEC-0546829F2F10}" srcOrd="2" destOrd="0" parTransId="{5CFABF10-0084-4794-9019-82684DC02AC8}" sibTransId="{34955B21-20F9-40F1-A300-F326B6C0FB18}"/>
    <dgm:cxn modelId="{94464B18-2497-4317-8CEC-39EE028F2EA7}" type="presOf" srcId="{5147CF1F-5DE7-4E70-ABCB-D0AD01A6E8AD}" destId="{734DD2FB-FA6E-4ECD-B463-4D1A21EDA13B}" srcOrd="0" destOrd="0" presId="urn:microsoft.com/office/officeart/2005/8/layout/matrix3"/>
    <dgm:cxn modelId="{5D57FDCC-CBCA-434F-99AA-DC145D118FD5}" srcId="{B6ED94C6-1EE9-46CE-AA9C-44FAC797F387}" destId="{DB83AACE-7031-470C-96F1-7E23A756697D}" srcOrd="3" destOrd="0" parTransId="{13FA4FDB-D69B-414E-8633-CF17FC224162}" sibTransId="{E558011E-EAA7-4CDE-8F51-1077C8FE67CB}"/>
    <dgm:cxn modelId="{D29DC6A8-0883-4034-B56B-9E9906F89CB2}" type="presOf" srcId="{B6ED94C6-1EE9-46CE-AA9C-44FAC797F387}" destId="{10E60E3F-A199-4198-B590-6876FD743C3C}" srcOrd="0" destOrd="0" presId="urn:microsoft.com/office/officeart/2005/8/layout/matrix3"/>
    <dgm:cxn modelId="{64D8B384-319A-4243-A1AF-C669DF2CC1A7}" type="presOf" srcId="{7673C53A-15C8-4308-8AEC-0546829F2F10}" destId="{26F428A3-893B-4C8D-8069-E27E38A2EB02}" srcOrd="0" destOrd="0" presId="urn:microsoft.com/office/officeart/2005/8/layout/matrix3"/>
    <dgm:cxn modelId="{2FFD026D-0474-4BA7-8975-C342C2805401}" type="presOf" srcId="{DB83AACE-7031-470C-96F1-7E23A756697D}" destId="{62CC9B21-435A-49B4-9566-C62E074CCC5F}" srcOrd="0" destOrd="0" presId="urn:microsoft.com/office/officeart/2005/8/layout/matrix3"/>
    <dgm:cxn modelId="{A8672B32-B6E8-4E14-82ED-290E4A426E4F}" srcId="{B6ED94C6-1EE9-46CE-AA9C-44FAC797F387}" destId="{922B6552-3330-44B2-A1ED-0BCEA758DD05}" srcOrd="1" destOrd="0" parTransId="{298B0523-B3A6-489D-A3A5-7A0F7C06B1B3}" sibTransId="{6FDFEAD4-B1AB-45A1-BD75-A703FA05F383}"/>
    <dgm:cxn modelId="{1F72D68C-2EB2-4183-BC79-E8797590C536}" type="presParOf" srcId="{10E60E3F-A199-4198-B590-6876FD743C3C}" destId="{69104A0C-B40E-483F-B98A-0536A6ED24EB}" srcOrd="0" destOrd="0" presId="urn:microsoft.com/office/officeart/2005/8/layout/matrix3"/>
    <dgm:cxn modelId="{8F323A5D-5B3A-4A7E-97DB-781BEE0C0473}" type="presParOf" srcId="{10E60E3F-A199-4198-B590-6876FD743C3C}" destId="{734DD2FB-FA6E-4ECD-B463-4D1A21EDA13B}" srcOrd="1" destOrd="0" presId="urn:microsoft.com/office/officeart/2005/8/layout/matrix3"/>
    <dgm:cxn modelId="{4B15A9EA-1265-4AD4-9CBC-6AFFA95616E0}" type="presParOf" srcId="{10E60E3F-A199-4198-B590-6876FD743C3C}" destId="{FC816E38-AA76-404C-AFCB-500C727EA268}" srcOrd="2" destOrd="0" presId="urn:microsoft.com/office/officeart/2005/8/layout/matrix3"/>
    <dgm:cxn modelId="{C8EF551C-FC1F-495A-A384-6D75506B02D6}" type="presParOf" srcId="{10E60E3F-A199-4198-B590-6876FD743C3C}" destId="{26F428A3-893B-4C8D-8069-E27E38A2EB02}" srcOrd="3" destOrd="0" presId="urn:microsoft.com/office/officeart/2005/8/layout/matrix3"/>
    <dgm:cxn modelId="{19A6E53D-5BCC-4369-AB1E-FBFAFF751B9E}" type="presParOf" srcId="{10E60E3F-A199-4198-B590-6876FD743C3C}" destId="{62CC9B21-435A-49B4-9566-C62E074CCC5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827409-67BB-4498-95F7-F9905A5E6781}">
      <dsp:nvSpPr>
        <dsp:cNvPr id="0" name=""/>
        <dsp:cNvSpPr/>
      </dsp:nvSpPr>
      <dsp:spPr>
        <a:xfrm>
          <a:off x="-6376439" y="-1706804"/>
          <a:ext cx="7744203" cy="9006540"/>
        </a:xfrm>
        <a:prstGeom prst="blockArc">
          <a:avLst>
            <a:gd name="adj1" fmla="val 18900000"/>
            <a:gd name="adj2" fmla="val 2700000"/>
            <a:gd name="adj3" fmla="val 293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206BBC-E2F0-4D7C-862E-523C51A0E17B}">
      <dsp:nvSpPr>
        <dsp:cNvPr id="0" name=""/>
        <dsp:cNvSpPr/>
      </dsp:nvSpPr>
      <dsp:spPr>
        <a:xfrm>
          <a:off x="523534" y="167740"/>
          <a:ext cx="6406486" cy="924321"/>
        </a:xfrm>
        <a:prstGeom prst="rect">
          <a:avLst/>
        </a:prstGeom>
        <a:solidFill>
          <a:schemeClr val="bg2">
            <a:alpha val="1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30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1600" b="0" kern="120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СПРАВКА ОБ ИСПОЛНЕНИИ ОБЯЗАННОСТИ ПО УПЛАТЕ НАЛОГОВ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1600" b="0" kern="120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(10 РАБОЧИХ ДНЕЙ)</a:t>
          </a:r>
          <a:endParaRPr lang="ru-RU" sz="1600" b="0" kern="1200" dirty="0">
            <a:latin typeface="Arial Narrow" panose="020B0606020202030204" pitchFamily="34" charset="0"/>
            <a:cs typeface="Calibri" panose="020F0502020204030204" pitchFamily="34" charset="0"/>
          </a:endParaRPr>
        </a:p>
      </dsp:txBody>
      <dsp:txXfrm>
        <a:off x="523534" y="167740"/>
        <a:ext cx="6406486" cy="924321"/>
      </dsp:txXfrm>
    </dsp:sp>
    <dsp:sp modelId="{186632D7-976D-4CF3-BB95-07A17971E8DD}">
      <dsp:nvSpPr>
        <dsp:cNvPr id="0" name=""/>
        <dsp:cNvSpPr/>
      </dsp:nvSpPr>
      <dsp:spPr>
        <a:xfrm>
          <a:off x="86996" y="256322"/>
          <a:ext cx="855137" cy="855137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0B2EF44-5F27-4FBB-B905-382986EC37EA}">
      <dsp:nvSpPr>
        <dsp:cNvPr id="0" name=""/>
        <dsp:cNvSpPr/>
      </dsp:nvSpPr>
      <dsp:spPr>
        <a:xfrm>
          <a:off x="1004779" y="1151809"/>
          <a:ext cx="5916273" cy="1115838"/>
        </a:xfrm>
        <a:prstGeom prst="rect">
          <a:avLst/>
        </a:prstGeom>
        <a:solidFill>
          <a:schemeClr val="bg2">
            <a:alpha val="1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30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kern="1200" dirty="0" smtClean="0">
            <a:latin typeface="Arial Narrow" panose="020B0606020202030204" pitchFamily="34" charset="0"/>
            <a:cs typeface="Calibri" panose="020F0502020204030204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kern="1200" dirty="0" smtClean="0">
            <a:latin typeface="Arial Narrow" panose="020B0606020202030204" pitchFamily="34" charset="0"/>
            <a:cs typeface="Calibri" panose="020F0502020204030204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Arial Narrow" panose="020B0606020202030204" pitchFamily="34" charset="0"/>
              <a:cs typeface="Calibri" panose="020F0502020204030204" pitchFamily="34" charset="0"/>
            </a:rPr>
            <a:t>СВЕДЕНИЯ О НАЛИЧИИ (ОТСУТСТВИИ) ЗАДОЛЖЕННОСТИ В РАЗМЕРЕ ОТРИЦАТЕЛЬНОГО САЛЬДО ЕНС (</a:t>
          </a:r>
          <a:r>
            <a:rPr lang="ru-RU" sz="1600" kern="1200" dirty="0" smtClean="0">
              <a:latin typeface="Arial Narrow" panose="020B0606020202030204" pitchFamily="34" charset="0"/>
            </a:rPr>
            <a:t>КНД 1120518) –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anose="020B0606020202030204" pitchFamily="34" charset="0"/>
            </a:rPr>
            <a:t>(5 РАБОЧИХ ДНЕЙ)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70C0"/>
              </a:solidFill>
              <a:latin typeface="Arial Narrow" panose="020B0606020202030204" pitchFamily="34" charset="0"/>
            </a:rPr>
            <a:t>С СЕНТЯБРЯ 2023 ГОДА </a:t>
          </a:r>
          <a:endParaRPr lang="ru-RU" sz="1600" kern="1200" dirty="0" smtClean="0">
            <a:solidFill>
              <a:srgbClr val="0070C0"/>
            </a:solidFill>
            <a:latin typeface="Arial Narrow" panose="020B0606020202030204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kern="1200" dirty="0" smtClean="0">
            <a:latin typeface="Arial Narrow" panose="020B0606020202030204" pitchFamily="34" charset="0"/>
            <a:cs typeface="Calibri" panose="020F0502020204030204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1600" b="0" kern="1200" dirty="0" smtClean="0">
              <a:latin typeface="Arial Narrow" panose="020B0606020202030204" pitchFamily="34" charset="0"/>
              <a:cs typeface="Calibri" panose="020F0502020204030204" pitchFamily="34" charset="0"/>
            </a:rPr>
            <a:t> </a:t>
          </a:r>
          <a:endParaRPr lang="ru-RU" sz="1600" b="0" kern="1200" dirty="0">
            <a:latin typeface="Arial Narrow" panose="020B0606020202030204" pitchFamily="34" charset="0"/>
            <a:cs typeface="Calibri" panose="020F0502020204030204" pitchFamily="34" charset="0"/>
          </a:endParaRPr>
        </a:p>
      </dsp:txBody>
      <dsp:txXfrm>
        <a:off x="1004779" y="1151809"/>
        <a:ext cx="5916273" cy="1115838"/>
      </dsp:txXfrm>
    </dsp:sp>
    <dsp:sp modelId="{5C57E3E7-050B-4AB8-928C-A22BF6ADCFFD}">
      <dsp:nvSpPr>
        <dsp:cNvPr id="0" name=""/>
        <dsp:cNvSpPr/>
      </dsp:nvSpPr>
      <dsp:spPr>
        <a:xfrm>
          <a:off x="577210" y="1282159"/>
          <a:ext cx="855137" cy="855137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9A507EB-923D-4AD6-8B3C-AE5200657BA8}">
      <dsp:nvSpPr>
        <dsp:cNvPr id="0" name=""/>
        <dsp:cNvSpPr/>
      </dsp:nvSpPr>
      <dsp:spPr>
        <a:xfrm>
          <a:off x="1122023" y="2302274"/>
          <a:ext cx="5765817" cy="1163993"/>
        </a:xfrm>
        <a:prstGeom prst="rect">
          <a:avLst/>
        </a:prstGeom>
        <a:solidFill>
          <a:schemeClr val="bg2">
            <a:alpha val="1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30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1600" b="0" kern="120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СПРАВКА О ПРИНАДЛЕЖНОСТИ СУММ ДЕНЕЖНЫХ СРЕДСТВ ЕНС, ПЕРЕЧИСЛЕННЫХ В КАЧЕСТВЕ ЕНП (5 РАБОЧИХ ДНЕЙ)  </a:t>
          </a:r>
          <a:r>
            <a:rPr lang="ru-RU" sz="1600" b="0" kern="120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КНД 1120502                                 </a:t>
          </a:r>
          <a:r>
            <a:rPr lang="ru-RU" sz="1600" b="0" kern="1200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КНД </a:t>
          </a:r>
          <a:r>
            <a:rPr lang="ru-RU" sz="1600" b="0" kern="1200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  <a:cs typeface="Calibri" panose="020F0502020204030204" pitchFamily="34" charset="0"/>
            </a:rPr>
            <a:t>1120525 </a:t>
          </a:r>
          <a:endParaRPr lang="ru-RU" sz="1600" b="0" kern="1200" dirty="0" smtClean="0">
            <a:solidFill>
              <a:schemeClr val="accent1">
                <a:lumMod val="75000"/>
              </a:schemeClr>
            </a:solidFill>
            <a:latin typeface="Arial Narrow" panose="020B0606020202030204" pitchFamily="34" charset="0"/>
            <a:cs typeface="Calibri" panose="020F0502020204030204" pitchFamily="34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1600" b="0" kern="1200" dirty="0" smtClean="0">
              <a:solidFill>
                <a:srgbClr val="0070C0"/>
              </a:solidFill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АГРЕГИРОВАННАЯ </a:t>
          </a:r>
          <a:r>
            <a:rPr lang="ru-RU" sz="1600" kern="1200" dirty="0" smtClean="0">
              <a:solidFill>
                <a:srgbClr val="0070C0"/>
              </a:solidFill>
              <a:latin typeface="Arial Narrow" panose="020B0606020202030204" pitchFamily="34" charset="0"/>
            </a:rPr>
            <a:t>С СЕНТЯБРЯ 2023 ГОДА </a:t>
          </a:r>
          <a:endParaRPr lang="ru-RU" sz="1600" b="0" kern="1200" dirty="0">
            <a:solidFill>
              <a:srgbClr val="F68D36"/>
            </a:solidFill>
            <a:latin typeface="Arial Narrow" panose="020B0606020202030204" pitchFamily="34" charset="0"/>
            <a:cs typeface="Calibri" panose="020F0502020204030204" pitchFamily="34" charset="0"/>
          </a:endParaRPr>
        </a:p>
      </dsp:txBody>
      <dsp:txXfrm>
        <a:off x="1122023" y="2302274"/>
        <a:ext cx="5765817" cy="1163993"/>
      </dsp:txXfrm>
    </dsp:sp>
    <dsp:sp modelId="{521EEF24-124D-4757-B517-677A32090FD5}">
      <dsp:nvSpPr>
        <dsp:cNvPr id="0" name=""/>
        <dsp:cNvSpPr/>
      </dsp:nvSpPr>
      <dsp:spPr>
        <a:xfrm>
          <a:off x="727666" y="2307996"/>
          <a:ext cx="855137" cy="855137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5A53A9A-8D0D-4BCC-809B-C5D64778B0CD}">
      <dsp:nvSpPr>
        <dsp:cNvPr id="0" name=""/>
        <dsp:cNvSpPr/>
      </dsp:nvSpPr>
      <dsp:spPr>
        <a:xfrm>
          <a:off x="999395" y="3477332"/>
          <a:ext cx="5916273" cy="888481"/>
        </a:xfrm>
        <a:prstGeom prst="rect">
          <a:avLst/>
        </a:prstGeom>
        <a:solidFill>
          <a:schemeClr val="bg2">
            <a:alpha val="1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301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СПРАВКА О НАЛИЧИИ ПО СОСТОЯНИЮ НА ДАТУ ФОРМИРОВАНИЯ +/- ИЛИ «0» САЛЬДО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(5 РАБОЧИХ ДНЕЙ)</a:t>
          </a:r>
          <a:endParaRPr lang="ru-RU" sz="1600" b="0" kern="1200" dirty="0">
            <a:latin typeface="Arial Narrow" panose="020B0606020202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999395" y="3477332"/>
        <a:ext cx="5916273" cy="888481"/>
      </dsp:txXfrm>
    </dsp:sp>
    <dsp:sp modelId="{27923BDC-D79D-44E9-ADED-43F50D3E131F}">
      <dsp:nvSpPr>
        <dsp:cNvPr id="0" name=""/>
        <dsp:cNvSpPr/>
      </dsp:nvSpPr>
      <dsp:spPr>
        <a:xfrm>
          <a:off x="577210" y="3333833"/>
          <a:ext cx="855137" cy="855137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46EF1CD-B138-40D1-A1F1-75AB0737ADAB}">
      <dsp:nvSpPr>
        <dsp:cNvPr id="0" name=""/>
        <dsp:cNvSpPr/>
      </dsp:nvSpPr>
      <dsp:spPr>
        <a:xfrm>
          <a:off x="508735" y="4503169"/>
          <a:ext cx="6406486" cy="888481"/>
        </a:xfrm>
        <a:prstGeom prst="rect">
          <a:avLst/>
        </a:prstGeom>
        <a:solidFill>
          <a:schemeClr val="bg2">
            <a:alpha val="1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3012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1.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kern="1200" dirty="0" smtClean="0">
            <a:latin typeface="Arial Narrow" panose="020B0606020202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АКТ ПРИНАДЛЕЖНОСТИ СУММ ДЕНЕЖНЫХ СРЕДСТВ ЕНС –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(5 РАБОЧИХ ДНЕЙ)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rgbClr val="0070C0"/>
              </a:solidFill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rPr>
            <a:t>АКТ СВЕРКИ РАСЧЕТОВ ПО НАЛОГАМ ДО 01.01.2023 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 dirty="0" smtClean="0">
            <a:latin typeface="Arial Narrow" panose="020B0606020202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 dirty="0">
            <a:latin typeface="Arial Narrow" panose="020B0606020202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08735" y="4503169"/>
        <a:ext cx="6406486" cy="888481"/>
      </dsp:txXfrm>
    </dsp:sp>
    <dsp:sp modelId="{4803CC1B-07D3-4926-BD61-6B3240448128}">
      <dsp:nvSpPr>
        <dsp:cNvPr id="0" name=""/>
        <dsp:cNvSpPr/>
      </dsp:nvSpPr>
      <dsp:spPr>
        <a:xfrm>
          <a:off x="86996" y="4359670"/>
          <a:ext cx="855137" cy="855137"/>
        </a:xfrm>
        <a:prstGeom prst="ellipse">
          <a:avLst/>
        </a:prstGeom>
        <a:gradFill rotWithShape="0">
          <a:gsLst>
            <a:gs pos="0">
              <a:schemeClr val="l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104A0C-B40E-483F-B98A-0536A6ED24EB}">
      <dsp:nvSpPr>
        <dsp:cNvPr id="0" name=""/>
        <dsp:cNvSpPr/>
      </dsp:nvSpPr>
      <dsp:spPr>
        <a:xfrm>
          <a:off x="936514" y="0"/>
          <a:ext cx="5544616" cy="5544616"/>
        </a:xfrm>
        <a:prstGeom prst="diamond">
          <a:avLst/>
        </a:prstGeom>
        <a:solidFill>
          <a:schemeClr val="bg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34DD2FB-FA6E-4ECD-B463-4D1A21EDA13B}">
      <dsp:nvSpPr>
        <dsp:cNvPr id="0" name=""/>
        <dsp:cNvSpPr/>
      </dsp:nvSpPr>
      <dsp:spPr>
        <a:xfrm>
          <a:off x="4115825" y="3037025"/>
          <a:ext cx="2868942" cy="1663145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 Narrow" panose="020B0606020202030204" pitchFamily="34" charset="0"/>
            </a:rPr>
            <a:t>Единые номера телефонов на сайте в разделе «О ФНС России»/«Структура»</a:t>
          </a:r>
          <a:endParaRPr lang="ru-RU" sz="2300" kern="1200" dirty="0">
            <a:latin typeface="Arial Narrow" panose="020B0606020202030204" pitchFamily="34" charset="0"/>
          </a:endParaRPr>
        </a:p>
      </dsp:txBody>
      <dsp:txXfrm>
        <a:off x="4197013" y="3118213"/>
        <a:ext cx="2706566" cy="1500769"/>
      </dsp:txXfrm>
    </dsp:sp>
    <dsp:sp modelId="{FC816E38-AA76-404C-AFCB-500C727EA268}">
      <dsp:nvSpPr>
        <dsp:cNvPr id="0" name=""/>
        <dsp:cNvSpPr/>
      </dsp:nvSpPr>
      <dsp:spPr>
        <a:xfrm>
          <a:off x="514506" y="3063082"/>
          <a:ext cx="2838928" cy="1663145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300" kern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Единый контакт-центр ФНС России</a:t>
          </a:r>
        </a:p>
        <a:p>
          <a:pPr lvl="0" algn="ctr" defTabSz="10223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300" kern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8-800-222-22-22</a:t>
          </a:r>
          <a:endParaRPr lang="ru-RU" sz="2300" kern="1200" dirty="0">
            <a:latin typeface="Arial Narrow" panose="020B0606020202030204" pitchFamily="34" charset="0"/>
          </a:endParaRPr>
        </a:p>
      </dsp:txBody>
      <dsp:txXfrm>
        <a:off x="595694" y="3144270"/>
        <a:ext cx="2676552" cy="1500769"/>
      </dsp:txXfrm>
    </dsp:sp>
    <dsp:sp modelId="{26F428A3-893B-4C8D-8069-E27E38A2EB02}">
      <dsp:nvSpPr>
        <dsp:cNvPr id="0" name=""/>
        <dsp:cNvSpPr/>
      </dsp:nvSpPr>
      <dsp:spPr>
        <a:xfrm>
          <a:off x="4137179" y="613781"/>
          <a:ext cx="2965796" cy="1570594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latin typeface="Arial Narrow" panose="020B0606020202030204" pitchFamily="34" charset="0"/>
              <a:ea typeface="Calibri" panose="020F0502020204030204" pitchFamily="34" charset="0"/>
            </a:rPr>
            <a:t>Операционные залы Инспекций округа</a:t>
          </a:r>
          <a:endParaRPr lang="ru-RU" sz="2300" kern="1200" dirty="0">
            <a:latin typeface="Arial Narrow" panose="020B0606020202030204" pitchFamily="34" charset="0"/>
          </a:endParaRPr>
        </a:p>
      </dsp:txBody>
      <dsp:txXfrm>
        <a:off x="4213849" y="690451"/>
        <a:ext cx="2812456" cy="1417254"/>
      </dsp:txXfrm>
    </dsp:sp>
    <dsp:sp modelId="{62CC9B21-435A-49B4-9566-C62E074CCC5F}">
      <dsp:nvSpPr>
        <dsp:cNvPr id="0" name=""/>
        <dsp:cNvSpPr/>
      </dsp:nvSpPr>
      <dsp:spPr>
        <a:xfrm>
          <a:off x="216019" y="763603"/>
          <a:ext cx="2954465" cy="1641153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>
              <a:latin typeface="Arial Narrow" panose="020B0606020202030204" pitchFamily="34" charset="0"/>
              <a:ea typeface="Calibri" panose="020F0502020204030204" pitchFamily="34" charset="0"/>
            </a:rPr>
            <a:t>Сервисы ФНС России </a:t>
          </a:r>
          <a:r>
            <a:rPr lang="ru-RU" sz="2300" kern="1200" dirty="0" smtClean="0">
              <a:latin typeface="Arial Narrow" panose="020B0606020202030204" pitchFamily="34" charset="0"/>
              <a:ea typeface="Calibri" panose="020F0502020204030204" pitchFamily="34" charset="0"/>
            </a:rPr>
            <a:t>«</a:t>
          </a:r>
          <a:r>
            <a:rPr lang="ru-RU" sz="2300" kern="1200" dirty="0">
              <a:latin typeface="Arial Narrow" panose="020B0606020202030204" pitchFamily="34" charset="0"/>
              <a:ea typeface="Calibri" panose="020F0502020204030204" pitchFamily="34" charset="0"/>
            </a:rPr>
            <a:t>Личные кабинеты</a:t>
          </a:r>
          <a:r>
            <a:rPr lang="ru-RU" sz="2300" kern="1200" dirty="0" smtClean="0">
              <a:latin typeface="Arial Narrow" panose="020B0606020202030204" pitchFamily="34" charset="0"/>
              <a:ea typeface="Calibri" panose="020F0502020204030204" pitchFamily="34" charset="0"/>
            </a:rPr>
            <a:t>»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 Narrow" panose="020B0606020202030204" pitchFamily="34" charset="0"/>
            </a:rPr>
            <a:t>или ТКС</a:t>
          </a:r>
          <a:endParaRPr lang="ru-RU" sz="2300" kern="1200" dirty="0">
            <a:latin typeface="Arial Narrow" panose="020B0606020202030204" pitchFamily="34" charset="0"/>
          </a:endParaRPr>
        </a:p>
      </dsp:txBody>
      <dsp:txXfrm>
        <a:off x="296133" y="843717"/>
        <a:ext cx="2794237" cy="1480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942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DE28C-5B1B-4327-82B2-C0BA81C77F53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942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5553D-D7D1-43AB-B740-ACA9D809D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2138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2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3E2D5-6D97-44AF-A5D0-B61754EC999C}" type="datetimeFigureOut">
              <a:rPr lang="ru-RU" smtClean="0"/>
              <a:t>23.10.2023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5601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2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9E22B-BF30-41F2-ACA8-767A45C62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63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3028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26056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89084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52111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15140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78169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41196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04225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069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069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069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069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8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197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197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37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4" y="1122628"/>
            <a:ext cx="9142810" cy="2388153"/>
          </a:xfrm>
        </p:spPr>
        <p:txBody>
          <a:bodyPr anchor="b"/>
          <a:lstStyle>
            <a:lvl1pPr algn="ctr">
              <a:defRPr sz="6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4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63028" indent="0" algn="ctr">
              <a:buNone/>
              <a:defRPr sz="2000"/>
            </a:lvl2pPr>
            <a:lvl3pPr marL="926056" indent="0" algn="ctr">
              <a:buNone/>
              <a:defRPr sz="1800"/>
            </a:lvl3pPr>
            <a:lvl4pPr marL="1389084" indent="0" algn="ctr">
              <a:buNone/>
              <a:defRPr sz="1700"/>
            </a:lvl4pPr>
            <a:lvl5pPr marL="1852111" indent="0" algn="ctr">
              <a:buNone/>
              <a:defRPr sz="1700"/>
            </a:lvl5pPr>
            <a:lvl6pPr marL="2315140" indent="0" algn="ctr">
              <a:buNone/>
              <a:defRPr sz="1700"/>
            </a:lvl6pPr>
            <a:lvl7pPr marL="2778169" indent="0" algn="ctr">
              <a:buNone/>
              <a:defRPr sz="1700"/>
            </a:lvl7pPr>
            <a:lvl8pPr marL="3241196" indent="0" algn="ctr">
              <a:buNone/>
              <a:defRPr sz="1700"/>
            </a:lvl8pPr>
            <a:lvl9pPr marL="3704225" indent="0" algn="ctr">
              <a:buNone/>
              <a:defRPr sz="17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74D66-3859-4348-B4DC-53BE63A492E0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7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11C5-ABF0-4289-857E-2B054B24D895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405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5" y="1710137"/>
            <a:ext cx="10514231" cy="2853398"/>
          </a:xfrm>
        </p:spPr>
        <p:txBody>
          <a:bodyPr anchor="b"/>
          <a:lstStyle>
            <a:lvl1pPr>
              <a:defRPr sz="6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5" y="4590531"/>
            <a:ext cx="10514231" cy="150053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6302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26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8908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18521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3151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277816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24119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37042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1FC-3573-4450-8B36-DA0BDCE48B45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784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8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5974D-C852-4B09-9CB6-4EE48A7383B7}" type="datetime1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33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82" y="1681557"/>
            <a:ext cx="5157117" cy="824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82" y="2505656"/>
            <a:ext cx="5157117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405" y="1681557"/>
            <a:ext cx="5182513" cy="824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405" y="2505656"/>
            <a:ext cx="5182513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7EC5-57B2-40A0-92A2-2C5061032DDA}" type="datetime1">
              <a:rPr lang="ru-RU" smtClean="0"/>
              <a:t>23.10.2023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63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83F67-0563-4BDA-909E-1177ED3DDD08}" type="datetime1">
              <a:rPr lang="ru-RU" smtClean="0"/>
              <a:t>23.10.2023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12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0F5-6495-49FC-A400-63D3B3DF8467}" type="datetime1">
              <a:rPr lang="ru-RU" smtClean="0"/>
              <a:t>23.10.2023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806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657"/>
            <a:ext cx="6171397" cy="4874753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84"/>
            <a:ext cx="3931725" cy="3812470"/>
          </a:xfrm>
        </p:spPr>
        <p:txBody>
          <a:bodyPr/>
          <a:lstStyle>
            <a:lvl1pPr marL="0" indent="0">
              <a:buNone/>
              <a:defRPr sz="1700"/>
            </a:lvl1pPr>
            <a:lvl2pPr marL="463028" indent="0">
              <a:buNone/>
              <a:defRPr sz="1400"/>
            </a:lvl2pPr>
            <a:lvl3pPr marL="926056" indent="0">
              <a:buNone/>
              <a:defRPr sz="1200"/>
            </a:lvl3pPr>
            <a:lvl4pPr marL="1389084" indent="0">
              <a:buNone/>
              <a:defRPr sz="1100"/>
            </a:lvl4pPr>
            <a:lvl5pPr marL="1852111" indent="0">
              <a:buNone/>
              <a:defRPr sz="1100"/>
            </a:lvl5pPr>
            <a:lvl6pPr marL="2315140" indent="0">
              <a:buNone/>
              <a:defRPr sz="1100"/>
            </a:lvl6pPr>
            <a:lvl7pPr marL="2778169" indent="0">
              <a:buNone/>
              <a:defRPr sz="1100"/>
            </a:lvl7pPr>
            <a:lvl8pPr marL="3241196" indent="0">
              <a:buNone/>
              <a:defRPr sz="1100"/>
            </a:lvl8pPr>
            <a:lvl9pPr marL="370422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2656-5266-4E05-872F-E6E457C956FA}" type="datetime1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36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657"/>
            <a:ext cx="6171397" cy="4874753"/>
          </a:xfrm>
        </p:spPr>
        <p:txBody>
          <a:bodyPr/>
          <a:lstStyle>
            <a:lvl1pPr marL="0" indent="0">
              <a:buNone/>
              <a:defRPr sz="3200"/>
            </a:lvl1pPr>
            <a:lvl2pPr marL="463028" indent="0">
              <a:buNone/>
              <a:defRPr sz="2900"/>
            </a:lvl2pPr>
            <a:lvl3pPr marL="926056" indent="0">
              <a:buNone/>
              <a:defRPr sz="2400"/>
            </a:lvl3pPr>
            <a:lvl4pPr marL="1389084" indent="0">
              <a:buNone/>
              <a:defRPr sz="2000"/>
            </a:lvl4pPr>
            <a:lvl5pPr marL="1852111" indent="0">
              <a:buNone/>
              <a:defRPr sz="2000"/>
            </a:lvl5pPr>
            <a:lvl6pPr marL="2315140" indent="0">
              <a:buNone/>
              <a:defRPr sz="2000"/>
            </a:lvl6pPr>
            <a:lvl7pPr marL="2778169" indent="0">
              <a:buNone/>
              <a:defRPr sz="2000"/>
            </a:lvl7pPr>
            <a:lvl8pPr marL="3241196" indent="0">
              <a:buNone/>
              <a:defRPr sz="2000"/>
            </a:lvl8pPr>
            <a:lvl9pPr marL="370422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84"/>
            <a:ext cx="3931725" cy="3812470"/>
          </a:xfrm>
        </p:spPr>
        <p:txBody>
          <a:bodyPr/>
          <a:lstStyle>
            <a:lvl1pPr marL="0" indent="0">
              <a:buNone/>
              <a:defRPr sz="1700"/>
            </a:lvl1pPr>
            <a:lvl2pPr marL="463028" indent="0">
              <a:buNone/>
              <a:defRPr sz="1400"/>
            </a:lvl2pPr>
            <a:lvl3pPr marL="926056" indent="0">
              <a:buNone/>
              <a:defRPr sz="1200"/>
            </a:lvl3pPr>
            <a:lvl4pPr marL="1389084" indent="0">
              <a:buNone/>
              <a:defRPr sz="1100"/>
            </a:lvl4pPr>
            <a:lvl5pPr marL="1852111" indent="0">
              <a:buNone/>
              <a:defRPr sz="1100"/>
            </a:lvl5pPr>
            <a:lvl6pPr marL="2315140" indent="0">
              <a:buNone/>
              <a:defRPr sz="1100"/>
            </a:lvl6pPr>
            <a:lvl7pPr marL="2778169" indent="0">
              <a:buNone/>
              <a:defRPr sz="1100"/>
            </a:lvl7pPr>
            <a:lvl8pPr marL="3241196" indent="0">
              <a:buNone/>
              <a:defRPr sz="1100"/>
            </a:lvl8pPr>
            <a:lvl9pPr marL="370422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C07E-BFBB-41C6-A424-CD8DEBA7E344}" type="datetime1">
              <a:rPr lang="ru-RU" smtClean="0"/>
              <a:t>23.10.2023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40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A0A91-018D-40C5-B887-7419842A66C4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06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7" y="365211"/>
            <a:ext cx="2628556" cy="581318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3" y="365211"/>
            <a:ext cx="7733295" cy="581318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D5B6F-04E2-46E9-B7FA-A51CD656C731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570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3" y="2130948"/>
            <a:ext cx="10361852" cy="147036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70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1826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712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3934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283" y="1452767"/>
            <a:ext cx="10361852" cy="4628635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16401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169">
            <a:normAutofit/>
          </a:bodyPr>
          <a:lstStyle>
            <a:lvl1pPr marL="0" indent="0">
              <a:spcBef>
                <a:spcPts val="1200"/>
              </a:spcBef>
              <a:buNone/>
              <a:defRPr sz="1500"/>
            </a:lvl1pPr>
            <a:lvl2pPr marL="228550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2pPr>
            <a:lvl3pPr marL="476148" indent="-247597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3pPr>
            <a:lvl4pPr marL="685651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4pPr>
            <a:lvl5pPr marL="914202" indent="-22855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3973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283" y="1452767"/>
            <a:ext cx="10361852" cy="4628635"/>
          </a:xfrm>
        </p:spPr>
        <p:txBody>
          <a:bodyPr numCol="2" spcCol="274169">
            <a:normAutofit/>
          </a:bodyPr>
          <a:lstStyle>
            <a:lvl1pPr marL="0" indent="0">
              <a:spcBef>
                <a:spcPts val="1200"/>
              </a:spcBef>
              <a:buNone/>
              <a:defRPr sz="1500"/>
            </a:lvl1pPr>
            <a:lvl2pPr marL="228550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2pPr>
            <a:lvl3pPr marL="457101" indent="-22855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3pPr>
            <a:lvl4pPr marL="685651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4pPr>
            <a:lvl5pPr marL="914202" indent="-22855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609780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289" y="1452766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452766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22340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289" y="1219488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219488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9232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91" y="1219555"/>
            <a:ext cx="5081454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291" y="1560650"/>
            <a:ext cx="5081454" cy="456693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3" y="1219555"/>
            <a:ext cx="5083570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3" y="1560650"/>
            <a:ext cx="5083570" cy="456693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88027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91" y="1462696"/>
            <a:ext cx="5081454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291" y="1803798"/>
            <a:ext cx="5081454" cy="43698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3" y="1462696"/>
            <a:ext cx="5083570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3" y="1803798"/>
            <a:ext cx="5083570" cy="43698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7295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5200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23294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6656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8626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7245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5861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8626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7245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5861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397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321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4642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1962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49283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321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4642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1962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49283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46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378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110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49283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106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488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6972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5465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2437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3948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7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488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6972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5465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2437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3948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7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488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6972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5465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2437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3948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7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488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6972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5465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2437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3948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9352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90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5545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6797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8052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70854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90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5545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6797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8052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2789059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9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227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8150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35275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9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227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8150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16709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4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1205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2717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4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1205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293635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52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76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00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28779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52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76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00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87370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18150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183963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07689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408782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273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529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578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7036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265" y="4718128"/>
            <a:ext cx="2441130" cy="1326912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505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374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398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273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529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5780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7036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398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273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529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578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7036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265" y="4718128"/>
            <a:ext cx="2441130" cy="1326912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505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374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398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273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529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5780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7036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282880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289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227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8150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821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289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227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8150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7591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808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733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808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2733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796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808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733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808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2733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435806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4605795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4605795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4605795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4605795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346714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4605795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4605795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4605795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4605795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872453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4605801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4605801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4605801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66814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4605801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4605801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4605801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609324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4913577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4913577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410022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4913577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4913577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43733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2983359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2983359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2983359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2983359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4213280"/>
            <a:ext cx="2441130" cy="1713955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521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476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500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87923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2983359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2983359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2983359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2983359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4213280"/>
            <a:ext cx="2441130" cy="1713955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521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476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500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777360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2983359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2983359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2983359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724755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2983359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2983359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2983359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41119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3291135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3291135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94512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3291135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3291135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380546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05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264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5649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120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3593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29914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1537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05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264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5649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120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3593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29914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1537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05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264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5649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120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3593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29914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1537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485615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05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264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5649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120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3593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29914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1537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05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264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5649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120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3593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29914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1537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05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264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5649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120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3593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29914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1537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68569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1542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12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59759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5928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4209" y="4668385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4151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815154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1542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12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59759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5928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4209" y="4668385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4151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584122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88747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125398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88747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525573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2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079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8991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2532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2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079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8991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2532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50779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2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079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8991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2532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2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079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8991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2532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627192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036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1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848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59759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2925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420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07956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036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1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848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59759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2925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420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7987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458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1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4953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2662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845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158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1950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296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75277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458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1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4953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2662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845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158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1950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296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751864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269056"/>
            <a:ext cx="2351954" cy="3536499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159" y="1269056"/>
            <a:ext cx="2351954" cy="3536499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257" y="1269056"/>
            <a:ext cx="2479488" cy="3536499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784" indent="-150784">
              <a:defRPr sz="1400"/>
            </a:lvl3pPr>
            <a:lvl4pPr marL="401560" indent="-207924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6645" y="1269056"/>
            <a:ext cx="2479488" cy="3536499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784" indent="-150784">
              <a:defRPr sz="1400"/>
            </a:lvl3pPr>
            <a:lvl4pPr marL="401560" indent="-207924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281" y="4981747"/>
            <a:ext cx="5032464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166" y="4981747"/>
            <a:ext cx="5018977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69544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5" y="2130922"/>
            <a:ext cx="10361851" cy="14703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6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9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52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5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8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41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0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34A1-4218-4E06-8AC1-1489EBD154C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4029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0C9-7E9B-4976-936F-19F03114341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8343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7925"/>
            <a:ext cx="10361851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7386"/>
            <a:ext cx="10361851" cy="150053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302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260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890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521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151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781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411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042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0656-4025-4D72-8A11-D9E31C0AD00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493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0" y="1600578"/>
            <a:ext cx="5384100" cy="452701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4" y="1600578"/>
            <a:ext cx="5384100" cy="452701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4A757-8DEB-4F54-A61C-293CF85D0D8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5437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74"/>
            <a:ext cx="5386216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81"/>
            <a:ext cx="5386216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3" y="1535474"/>
            <a:ext cx="5388331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3" y="2175381"/>
            <a:ext cx="5388331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DA1F-7C08-4747-B01B-B6AB0D988E8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728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3172-1218-40D6-9C20-2D14CD896F1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5686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0B417-C710-42D4-AFB4-6C7525D7BB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9006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5" y="273113"/>
            <a:ext cx="4010562" cy="11623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4" y="273121"/>
            <a:ext cx="6814779" cy="5854468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5" y="1435440"/>
            <a:ext cx="4010562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63028" indent="0">
              <a:buNone/>
              <a:defRPr sz="1200"/>
            </a:lvl2pPr>
            <a:lvl3pPr marL="926056" indent="0">
              <a:buNone/>
              <a:defRPr sz="1100"/>
            </a:lvl3pPr>
            <a:lvl4pPr marL="1389084" indent="0">
              <a:buNone/>
              <a:defRPr sz="1000"/>
            </a:lvl4pPr>
            <a:lvl5pPr marL="1852111" indent="0">
              <a:buNone/>
              <a:defRPr sz="1000"/>
            </a:lvl5pPr>
            <a:lvl6pPr marL="2315140" indent="0">
              <a:buNone/>
              <a:defRPr sz="1000"/>
            </a:lvl6pPr>
            <a:lvl7pPr marL="2778169" indent="0">
              <a:buNone/>
              <a:defRPr sz="1000"/>
            </a:lvl7pPr>
            <a:lvl8pPr marL="3241196" indent="0">
              <a:buNone/>
              <a:defRPr sz="1000"/>
            </a:lvl8pPr>
            <a:lvl9pPr marL="370422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1984-3B8A-4A66-B305-BCAD03974C3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987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8" y="4801712"/>
            <a:ext cx="7314248" cy="56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8" y="612920"/>
            <a:ext cx="7314248" cy="4115753"/>
          </a:xfrm>
        </p:spPr>
        <p:txBody>
          <a:bodyPr/>
          <a:lstStyle>
            <a:lvl1pPr marL="0" indent="0">
              <a:buNone/>
              <a:defRPr sz="3200"/>
            </a:lvl1pPr>
            <a:lvl2pPr marL="463028" indent="0">
              <a:buNone/>
              <a:defRPr sz="2900"/>
            </a:lvl2pPr>
            <a:lvl3pPr marL="926056" indent="0">
              <a:buNone/>
              <a:defRPr sz="2400"/>
            </a:lvl3pPr>
            <a:lvl4pPr marL="1389084" indent="0">
              <a:buNone/>
              <a:defRPr sz="2000"/>
            </a:lvl4pPr>
            <a:lvl5pPr marL="1852111" indent="0">
              <a:buNone/>
              <a:defRPr sz="2000"/>
            </a:lvl5pPr>
            <a:lvl6pPr marL="2315140" indent="0">
              <a:buNone/>
              <a:defRPr sz="2000"/>
            </a:lvl6pPr>
            <a:lvl7pPr marL="2778169" indent="0">
              <a:buNone/>
              <a:defRPr sz="2000"/>
            </a:lvl7pPr>
            <a:lvl8pPr marL="3241196" indent="0">
              <a:buNone/>
              <a:defRPr sz="2000"/>
            </a:lvl8pPr>
            <a:lvl9pPr marL="370422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8" y="5368585"/>
            <a:ext cx="7314248" cy="805049"/>
          </a:xfrm>
        </p:spPr>
        <p:txBody>
          <a:bodyPr/>
          <a:lstStyle>
            <a:lvl1pPr marL="0" indent="0">
              <a:buNone/>
              <a:defRPr sz="1400"/>
            </a:lvl1pPr>
            <a:lvl2pPr marL="463028" indent="0">
              <a:buNone/>
              <a:defRPr sz="1200"/>
            </a:lvl2pPr>
            <a:lvl3pPr marL="926056" indent="0">
              <a:buNone/>
              <a:defRPr sz="1100"/>
            </a:lvl3pPr>
            <a:lvl4pPr marL="1389084" indent="0">
              <a:buNone/>
              <a:defRPr sz="1000"/>
            </a:lvl4pPr>
            <a:lvl5pPr marL="1852111" indent="0">
              <a:buNone/>
              <a:defRPr sz="1000"/>
            </a:lvl5pPr>
            <a:lvl6pPr marL="2315140" indent="0">
              <a:buNone/>
              <a:defRPr sz="1000"/>
            </a:lvl6pPr>
            <a:lvl7pPr marL="2778169" indent="0">
              <a:buNone/>
              <a:defRPr sz="1000"/>
            </a:lvl7pPr>
            <a:lvl8pPr marL="3241196" indent="0">
              <a:buNone/>
              <a:defRPr sz="1000"/>
            </a:lvl8pPr>
            <a:lvl9pPr marL="370422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1A7B-00AC-4B8B-A522-EE1EE4F991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8299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B9EC-0E56-44FA-8C62-E63723F6F4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68527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4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5" y="274704"/>
            <a:ext cx="8025357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344D-B227-4621-A8FB-0A2DC6E6BC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29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0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6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34000">
              <a:schemeClr val="bg1">
                <a:lumMod val="95000"/>
              </a:schemeClr>
            </a:gs>
            <a:gs pos="67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95" y="365211"/>
            <a:ext cx="10514231" cy="1325870"/>
          </a:xfrm>
          <a:prstGeom prst="rect">
            <a:avLst/>
          </a:prstGeom>
        </p:spPr>
        <p:txBody>
          <a:bodyPr vert="horz" lIns="92573" tIns="46286" rIns="92573" bIns="4628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095" y="1826048"/>
            <a:ext cx="10514231" cy="4352346"/>
          </a:xfrm>
          <a:prstGeom prst="rect">
            <a:avLst/>
          </a:prstGeom>
        </p:spPr>
        <p:txBody>
          <a:bodyPr vert="horz" lIns="92573" tIns="46286" rIns="92573" bIns="4628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3" y="6357824"/>
            <a:ext cx="274284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E064-1071-407B-84AF-26C68D290996}" type="datetime1">
              <a:rPr lang="ru-RU" smtClean="0"/>
              <a:t>23.10.2023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8" y="6357824"/>
            <a:ext cx="411426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81" y="6357824"/>
            <a:ext cx="274284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6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2605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514" indent="-231514" algn="l" defTabSz="926056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4545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570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20597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626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654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09681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72710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935739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3028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605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9084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2111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514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8169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119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4225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34000">
              <a:schemeClr val="bg1">
                <a:lumMod val="95000"/>
              </a:schemeClr>
            </a:gs>
            <a:gs pos="67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83" y="1219489"/>
            <a:ext cx="10361852" cy="46286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5801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  <p:sldLayoutId id="2147483722" r:id="rId50"/>
    <p:sldLayoutId id="2147483723" r:id="rId51"/>
    <p:sldLayoutId id="2147483724" r:id="rId52"/>
    <p:sldLayoutId id="2147483725" r:id="rId53"/>
    <p:sldLayoutId id="2147483726" r:id="rId54"/>
    <p:sldLayoutId id="2147483727" r:id="rId55"/>
    <p:sldLayoutId id="2147483728" r:id="rId56"/>
    <p:sldLayoutId id="2147483729" r:id="rId57"/>
    <p:sldLayoutId id="2147483730" r:id="rId58"/>
    <p:sldLayoutId id="2147483731" r:id="rId59"/>
  </p:sldLayoutIdLst>
  <p:hf hdr="0" ftr="0" dt="0"/>
  <p:txStyles>
    <p:titleStyle>
      <a:lvl1pPr algn="ctr" defTabSz="1218936" rtl="0" eaLnBrk="1" latinLnBrk="0" hangingPunct="1">
        <a:lnSpc>
          <a:spcPct val="86000"/>
        </a:lnSpc>
        <a:spcBef>
          <a:spcPct val="0"/>
        </a:spcBef>
        <a:buNone/>
        <a:defRPr sz="2900" kern="800" spc="-54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0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218" indent="-230667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500" kern="800">
          <a:solidFill>
            <a:schemeClr val="tx1"/>
          </a:solidFill>
          <a:latin typeface="+mn-lt"/>
          <a:ea typeface="+mn-ea"/>
          <a:cs typeface="+mn-cs"/>
        </a:defRPr>
      </a:lvl2pPr>
      <a:lvl3pPr marL="687768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500" kern="800">
          <a:solidFill>
            <a:schemeClr val="tx1"/>
          </a:solidFill>
          <a:latin typeface="+mn-lt"/>
          <a:ea typeface="+mn-ea"/>
          <a:cs typeface="+mn-cs"/>
        </a:defRPr>
      </a:lvl3pPr>
      <a:lvl4pPr marL="916318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500" kern="800">
          <a:solidFill>
            <a:schemeClr val="tx1"/>
          </a:solidFill>
          <a:latin typeface="+mn-lt"/>
          <a:ea typeface="+mn-ea"/>
          <a:cs typeface="+mn-cs"/>
        </a:defRPr>
      </a:lvl4pPr>
      <a:lvl5pPr marL="1144868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500" kern="800">
          <a:solidFill>
            <a:schemeClr val="tx1"/>
          </a:solidFill>
          <a:latin typeface="+mn-lt"/>
          <a:ea typeface="+mn-ea"/>
          <a:cs typeface="+mn-cs"/>
        </a:defRPr>
      </a:lvl5pPr>
      <a:lvl6pPr marL="3352072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540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007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477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68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36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03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71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39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806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73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742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34000">
              <a:schemeClr val="bg1">
                <a:lumMod val="95000"/>
              </a:schemeClr>
            </a:gs>
            <a:gs pos="67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92573" tIns="46286" rIns="92573" bIns="4628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8"/>
            <a:ext cx="10971372" cy="4527011"/>
          </a:xfrm>
          <a:prstGeom prst="rect">
            <a:avLst/>
          </a:prstGeom>
        </p:spPr>
        <p:txBody>
          <a:bodyPr vert="horz" lIns="92573" tIns="46286" rIns="92573" bIns="4628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0" y="6357824"/>
            <a:ext cx="2844430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0E636-13B4-45E8-90F1-47E871333B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23.10.2023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62" y="6357824"/>
            <a:ext cx="3860297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4"/>
            <a:ext cx="2844430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99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ftr="0" dt="0"/>
  <p:txStyles>
    <p:titleStyle>
      <a:lvl1pPr algn="ctr" defTabSz="92605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271" indent="-347271" algn="l" defTabSz="92605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52421" indent="-289391" algn="l" defTabSz="926056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570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20597" indent="-231514" algn="l" defTabSz="92605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626" indent="-231514" algn="l" defTabSz="92605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654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9681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2710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35739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3028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605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9084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2111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514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8169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119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4225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5.gif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15.gif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13" Type="http://schemas.openxmlformats.org/officeDocument/2006/relationships/image" Target="../media/image16.svg"/><Relationship Id="rId1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5.png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1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4.sv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18.svg"/><Relationship Id="rId4" Type="http://schemas.openxmlformats.org/officeDocument/2006/relationships/diagramLayout" Target="../diagrams/layout2.xml"/><Relationship Id="rId9" Type="http://schemas.openxmlformats.org/officeDocument/2006/relationships/image" Target="../media/image24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3" Type="http://schemas.openxmlformats.org/officeDocument/2006/relationships/image" Target="../media/image24.pn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1.xml"/><Relationship Id="rId11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8">
            <a:extLst>
              <a:ext uri="{FF2B5EF4-FFF2-40B4-BE49-F238E27FC236}">
                <a16:creationId xmlns="" xmlns:a16="http://schemas.microsoft.com/office/drawing/2014/main" id="{A3D43B73-2B0A-4CDF-8104-3D3F930D4D40}"/>
              </a:ext>
            </a:extLst>
          </p:cNvPr>
          <p:cNvSpPr/>
          <p:nvPr/>
        </p:nvSpPr>
        <p:spPr>
          <a:xfrm>
            <a:off x="0" y="-60704"/>
            <a:ext cx="12207147" cy="6872428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8936"/>
            <a:endParaRPr lang="en-US" sz="2400" dirty="0">
              <a:solidFill>
                <a:srgbClr val="485068"/>
              </a:solidFill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2D098E04-0D9A-4FFF-8285-F85E5F6A281D}"/>
              </a:ext>
            </a:extLst>
          </p:cNvPr>
          <p:cNvSpPr/>
          <p:nvPr/>
        </p:nvSpPr>
        <p:spPr>
          <a:xfrm>
            <a:off x="6850933" y="1023635"/>
            <a:ext cx="4823412" cy="4825157"/>
          </a:xfrm>
          <a:prstGeom prst="ellipse">
            <a:avLst/>
          </a:prstGeom>
          <a:solidFill>
            <a:schemeClr val="tx1">
              <a:alpha val="2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8936"/>
            <a:endParaRPr lang="ru-RU" sz="2400">
              <a:solidFill>
                <a:srgbClr val="48506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="" xmlns:a16="http://schemas.microsoft.com/office/drawing/2014/main" id="{C9545F2A-6B36-48F4-9F15-94670C727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244200"/>
            <a:ext cx="6360640" cy="69548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5633" y="6231566"/>
            <a:ext cx="4345170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1218936"/>
            <a:r>
              <a:rPr lang="ru-RU" sz="1400" dirty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2023 ГОД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C0A38DE-7E13-4312-9AFA-866AA71C4C95}"/>
              </a:ext>
            </a:extLst>
          </p:cNvPr>
          <p:cNvSpPr txBox="1"/>
          <p:nvPr/>
        </p:nvSpPr>
        <p:spPr>
          <a:xfrm>
            <a:off x="500430" y="3233222"/>
            <a:ext cx="6842084" cy="246221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8936"/>
            <a:r>
              <a:rPr lang="ru-RU" sz="3200" b="1" dirty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О способах получения актуальной информации о </a:t>
            </a:r>
            <a:r>
              <a:rPr lang="ru-RU" sz="3200" b="1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ЕНС и </a:t>
            </a:r>
            <a:r>
              <a:rPr lang="ru-RU" sz="3200" b="1" dirty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особенностях предоставления услуг по бесплатному </a:t>
            </a:r>
            <a:r>
              <a:rPr lang="ru-RU" sz="3200" b="1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информированию</a:t>
            </a:r>
            <a:endParaRPr lang="ru-RU" sz="3200" b="1" dirty="0">
              <a:solidFill>
                <a:srgbClr val="485068">
                  <a:lumMod val="75000"/>
                </a:srgbClr>
              </a:solidFill>
              <a:latin typeface="Roboto Condensed" panose="02000000000000000000" pitchFamily="2" charset="0"/>
            </a:endParaRPr>
          </a:p>
        </p:txBody>
      </p:sp>
      <p:pic>
        <p:nvPicPr>
          <p:cNvPr id="16" name="Изображение 10" descr="FNS_vizitka_for_rukovodstv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577" y="196529"/>
            <a:ext cx="1872208" cy="194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C0A38DE-7E13-4312-9AFA-866AA71C4C95}"/>
              </a:ext>
            </a:extLst>
          </p:cNvPr>
          <p:cNvSpPr txBox="1"/>
          <p:nvPr/>
        </p:nvSpPr>
        <p:spPr>
          <a:xfrm>
            <a:off x="2305964" y="512513"/>
            <a:ext cx="9089938" cy="8309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1218936"/>
            <a:r>
              <a:rPr lang="ru-RU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Ведущий специалист-эксперт отдела </a:t>
            </a:r>
            <a:r>
              <a:rPr lang="ru-RU" dirty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работы с </a:t>
            </a:r>
            <a:r>
              <a:rPr lang="ru-RU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налогоплательщиками</a:t>
            </a:r>
          </a:p>
          <a:p>
            <a:pPr algn="r" defTabSz="1218936"/>
            <a:r>
              <a:rPr lang="ru-RU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УФНС России по Ханты-Мансийскому автономному округу – Югре </a:t>
            </a:r>
            <a:endParaRPr lang="ru-RU" dirty="0">
              <a:solidFill>
                <a:srgbClr val="485068">
                  <a:lumMod val="75000"/>
                </a:srgbClr>
              </a:solidFill>
              <a:latin typeface="Roboto Condensed" panose="02000000000000000000" pitchFamily="2" charset="0"/>
            </a:endParaRPr>
          </a:p>
          <a:p>
            <a:pPr algn="r" defTabSz="1218936"/>
            <a:r>
              <a:rPr lang="ru-RU" dirty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Сафронова А.А.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513" y="2444068"/>
            <a:ext cx="4482065" cy="29299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5349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C:\Users\8600-90-565\Desktop\ДОКЛАДЫ\сроки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52" y="833414"/>
            <a:ext cx="5172419" cy="1355963"/>
          </a:xfrm>
          <a:prstGeom prst="rect">
            <a:avLst/>
          </a:prstGeom>
          <a:noFill/>
          <a:effectLst>
            <a:outerShdw blurRad="3302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>
            <a:extLst>
              <a:ext uri="{FF2B5EF4-FFF2-40B4-BE49-F238E27FC236}">
                <a16:creationId xmlns="" xmlns:a16="http://schemas.microsoft.com/office/drawing/2014/main" id="{EABBF177-B906-4130-81D0-CDC9F01E8134}"/>
              </a:ext>
            </a:extLst>
          </p:cNvPr>
          <p:cNvSpPr/>
          <p:nvPr/>
        </p:nvSpPr>
        <p:spPr>
          <a:xfrm>
            <a:off x="45715" y="3"/>
            <a:ext cx="3570270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 dirty="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="" xmlns:a16="http://schemas.microsoft.com/office/drawing/2014/main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0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1197843" y="-1"/>
            <a:ext cx="2377083" cy="7747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defTabSz="1218936"/>
            <a:r>
              <a:rPr lang="ru-RU" dirty="0" smtClean="0">
                <a:solidFill>
                  <a:srgbClr val="485068">
                    <a:lumMod val="75000"/>
                  </a:srgbClr>
                </a:solidFill>
                <a:latin typeface="Arial Narrow" panose="020B0606020202030204" pitchFamily="34" charset="0"/>
              </a:rPr>
              <a:t>О СПОСОБАХ ПОЛУЧЕНИЯ АКТУАЛЬНОЙ ИНФОРМАЦИИ О ЕНС</a:t>
            </a:r>
            <a:endParaRPr lang="ru-RU" dirty="0">
              <a:solidFill>
                <a:srgbClr val="485068">
                  <a:lumMod val="75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Rectangle 3">
            <a:extLst>
              <a:ext uri="{FF2B5EF4-FFF2-40B4-BE49-F238E27FC236}">
                <a16:creationId xmlns="" xmlns:a16="http://schemas.microsoft.com/office/drawing/2014/main" id="{F02B7901-3870-49DC-AA5E-49396413A882}"/>
              </a:ext>
            </a:extLst>
          </p:cNvPr>
          <p:cNvSpPr/>
          <p:nvPr/>
        </p:nvSpPr>
        <p:spPr>
          <a:xfrm>
            <a:off x="3615986" y="2116"/>
            <a:ext cx="8580843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lvl="0"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ПРОМОСТРАНИЦА ФНС </a:t>
            </a:r>
            <a:r>
              <a:rPr lang="ru-RU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РОССИИ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ЕНС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8" name="Рисунок 17" descr="http://qrcoder.ru/code/?https%3A%2F%2Fwww.nalog.gov.ru%2Frn77%2Fens%2F&amp;4&amp;0">
            <a:extLst>
              <a:ext uri="{FF2B5EF4-FFF2-40B4-BE49-F238E27FC236}">
                <a16:creationId xmlns="" xmlns:a16="http://schemas.microsoft.com/office/drawing/2014/main" id="{DB35A9B4-2CA7-4C8C-8EB5-E3ABF5BB662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2567804"/>
            <a:ext cx="2304256" cy="231020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979D684-5E35-4941-935C-DA93A88CE690}"/>
              </a:ext>
            </a:extLst>
          </p:cNvPr>
          <p:cNvSpPr txBox="1"/>
          <p:nvPr/>
        </p:nvSpPr>
        <p:spPr>
          <a:xfrm>
            <a:off x="5608403" y="854964"/>
            <a:ext cx="6175435" cy="400110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Помогает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разобраться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в нюансах перехода на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ЕНС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5" y="10786"/>
            <a:ext cx="1152128" cy="75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 descr="C:\Users\8600-90-565\Desktop\Рисунок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73" y="2163267"/>
            <a:ext cx="4176463" cy="3242659"/>
          </a:xfrm>
          <a:prstGeom prst="rect">
            <a:avLst/>
          </a:prstGeom>
          <a:noFill/>
          <a:effectLst>
            <a:glow>
              <a:schemeClr val="accent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D:\пп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73" y="3722908"/>
            <a:ext cx="4176463" cy="311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9" t="18266" r="5901" b="5200"/>
          <a:stretch>
            <a:fillRect/>
          </a:stretch>
        </p:blipFill>
        <p:spPr bwMode="auto">
          <a:xfrm>
            <a:off x="7472881" y="1377003"/>
            <a:ext cx="4168551" cy="2707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9" t="42532" r="27164" b="7066"/>
          <a:stretch>
            <a:fillRect/>
          </a:stretch>
        </p:blipFill>
        <p:spPr bwMode="auto">
          <a:xfrm>
            <a:off x="7472882" y="3779877"/>
            <a:ext cx="4168551" cy="296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783838" y="6308957"/>
            <a:ext cx="360040" cy="432276"/>
          </a:xfrm>
          <a:prstGeom prst="rect">
            <a:avLst/>
          </a:prstGeom>
          <a:noFill/>
          <a:ln cmpd="dbl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4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294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>
            <a:extLst>
              <a:ext uri="{FF2B5EF4-FFF2-40B4-BE49-F238E27FC236}">
                <a16:creationId xmlns="" xmlns:a16="http://schemas.microsoft.com/office/drawing/2014/main" id="{EABBF177-B906-4130-81D0-CDC9F01E8134}"/>
              </a:ext>
            </a:extLst>
          </p:cNvPr>
          <p:cNvSpPr/>
          <p:nvPr/>
        </p:nvSpPr>
        <p:spPr>
          <a:xfrm>
            <a:off x="45715" y="3"/>
            <a:ext cx="3570270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 dirty="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="" xmlns:a16="http://schemas.microsoft.com/office/drawing/2014/main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0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1197843" y="-1"/>
            <a:ext cx="2418142" cy="7747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defTabSz="1218936"/>
            <a:r>
              <a:rPr lang="ru-RU" sz="1050" dirty="0">
                <a:solidFill>
                  <a:srgbClr val="485068">
                    <a:lumMod val="75000"/>
                  </a:srgbClr>
                </a:solidFill>
                <a:latin typeface="Arial Narrow" panose="020B0606020202030204" pitchFamily="34" charset="0"/>
              </a:rPr>
              <a:t>О СПОСОБАХ ПОЛУЧЕНИЯ АКТУАЛЬНОЙ ИНФОРМАЦИИ О ЕНС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="" xmlns:a16="http://schemas.microsoft.com/office/drawing/2014/main" id="{F02B7901-3870-49DC-AA5E-49396413A882}"/>
              </a:ext>
            </a:extLst>
          </p:cNvPr>
          <p:cNvSpPr/>
          <p:nvPr/>
        </p:nvSpPr>
        <p:spPr>
          <a:xfrm>
            <a:off x="3615985" y="2116"/>
            <a:ext cx="8323760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lvl="0"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ПРОМОСТРАНИЦА ФНС </a:t>
            </a:r>
            <a:r>
              <a:rPr lang="ru-RU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РОССИИ:ОШИБКИ</a:t>
            </a:r>
            <a:endParaRPr lang="ru-RU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5" y="10786"/>
            <a:ext cx="1152128" cy="75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4"/>
          <a:stretch>
            <a:fillRect/>
          </a:stretch>
        </p:blipFill>
        <p:spPr>
          <a:xfrm>
            <a:off x="190550" y="981522"/>
            <a:ext cx="5976664" cy="5207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3">
            <a:extLst>
              <a:ext uri="{FF2B5EF4-FFF2-40B4-BE49-F238E27FC236}">
                <a16:creationId xmlns="" xmlns:a16="http://schemas.microsoft.com/office/drawing/2014/main" id="{F02B7901-3870-49DC-AA5E-49396413A882}"/>
              </a:ext>
            </a:extLst>
          </p:cNvPr>
          <p:cNvSpPr/>
          <p:nvPr/>
        </p:nvSpPr>
        <p:spPr>
          <a:xfrm>
            <a:off x="3502918" y="2116"/>
            <a:ext cx="8693911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РОБОТ-ПОМОЩНИК ПО ЕНС ПОМОЖЕТ НЕ ДОПУСТИТЬ ОШИБКИ</a:t>
            </a:r>
            <a:endParaRPr lang="ru-RU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9" b="8829"/>
          <a:stretch/>
        </p:blipFill>
        <p:spPr bwMode="auto">
          <a:xfrm>
            <a:off x="7195968" y="1125538"/>
            <a:ext cx="3447320" cy="2088232"/>
          </a:xfrm>
          <a:prstGeom prst="round2DiagRect">
            <a:avLst>
              <a:gd name="adj1" fmla="val 16667"/>
              <a:gd name="adj2" fmla="val 4098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79400" sx="110000" sy="110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342" y="3582243"/>
            <a:ext cx="3200573" cy="20690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79400" sx="110000" sy="110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 descr="C:\Users\8600-90-565\Desktop\ДОКЛАДЫ\помощ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566" y="5933902"/>
            <a:ext cx="2190321" cy="75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1783838" y="6308957"/>
            <a:ext cx="360040" cy="432276"/>
          </a:xfrm>
          <a:prstGeom prst="rect">
            <a:avLst/>
          </a:prstGeom>
          <a:noFill/>
          <a:ln cmpd="dbl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01970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>
            <a:extLst>
              <a:ext uri="{FF2B5EF4-FFF2-40B4-BE49-F238E27FC236}">
                <a16:creationId xmlns="" xmlns:a16="http://schemas.microsoft.com/office/drawing/2014/main" id="{EABBF177-B906-4130-81D0-CDC9F01E8134}"/>
              </a:ext>
            </a:extLst>
          </p:cNvPr>
          <p:cNvSpPr/>
          <p:nvPr/>
        </p:nvSpPr>
        <p:spPr>
          <a:xfrm>
            <a:off x="45715" y="3"/>
            <a:ext cx="3570270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 dirty="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="" xmlns:a16="http://schemas.microsoft.com/office/drawing/2014/main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0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1197843" y="-1"/>
            <a:ext cx="2377083" cy="7747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defTabSz="1218936"/>
            <a:r>
              <a:rPr lang="ru-RU" sz="1050" dirty="0">
                <a:solidFill>
                  <a:srgbClr val="485068">
                    <a:lumMod val="75000"/>
                  </a:srgbClr>
                </a:solidFill>
                <a:latin typeface="Arial Narrow" panose="020B0606020202030204" pitchFamily="34" charset="0"/>
              </a:rPr>
              <a:t>О СПОСОБАХ ПОЛУЧЕНИЯ АКТУАЛЬНОЙ ИНФОРМАЦИИ О ЕНС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="" xmlns:a16="http://schemas.microsoft.com/office/drawing/2014/main" id="{F02B7901-3870-49DC-AA5E-49396413A882}"/>
              </a:ext>
            </a:extLst>
          </p:cNvPr>
          <p:cNvSpPr/>
          <p:nvPr/>
        </p:nvSpPr>
        <p:spPr>
          <a:xfrm>
            <a:off x="3615986" y="2116"/>
            <a:ext cx="8580843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СЕРВИС «УПЛАТА НАЛОГОВ И ПОШЛИН»</a:t>
            </a:r>
            <a:endParaRPr lang="ru-RU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5" y="10786"/>
            <a:ext cx="1152128" cy="75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6" t="14401" r="23253" b="2751"/>
          <a:stretch>
            <a:fillRect/>
          </a:stretch>
        </p:blipFill>
        <p:spPr bwMode="auto">
          <a:xfrm>
            <a:off x="334566" y="713932"/>
            <a:ext cx="9391482" cy="5979837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http://qrcoder.ru/code/?https%3A%2F%2Fservice.nalog.ru%2Fpayment%2F&amp;4&amp;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566" y="2246212"/>
            <a:ext cx="2683950" cy="25630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5045094" y="4292073"/>
            <a:ext cx="2232248" cy="838139"/>
          </a:xfrm>
          <a:prstGeom prst="rect">
            <a:avLst/>
          </a:prstGeom>
          <a:noFill/>
          <a:ln w="412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783838" y="6308957"/>
            <a:ext cx="360040" cy="432276"/>
          </a:xfrm>
          <a:prstGeom prst="rect">
            <a:avLst/>
          </a:prstGeom>
          <a:noFill/>
          <a:ln cmpd="dbl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6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811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>
            <a:extLst>
              <a:ext uri="{FF2B5EF4-FFF2-40B4-BE49-F238E27FC236}">
                <a16:creationId xmlns="" xmlns:a16="http://schemas.microsoft.com/office/drawing/2014/main" id="{EABBF177-B906-4130-81D0-CDC9F01E8134}"/>
              </a:ext>
            </a:extLst>
          </p:cNvPr>
          <p:cNvSpPr/>
          <p:nvPr/>
        </p:nvSpPr>
        <p:spPr>
          <a:xfrm>
            <a:off x="45715" y="3"/>
            <a:ext cx="3570270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 dirty="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="" xmlns:a16="http://schemas.microsoft.com/office/drawing/2014/main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0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1197843" y="-1"/>
            <a:ext cx="2377083" cy="7747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defTabSz="1218936"/>
            <a:r>
              <a:rPr lang="ru-RU" sz="1050" dirty="0">
                <a:solidFill>
                  <a:srgbClr val="485068">
                    <a:lumMod val="75000"/>
                  </a:srgbClr>
                </a:solidFill>
                <a:latin typeface="Arial Narrow" panose="020B0606020202030204" pitchFamily="34" charset="0"/>
              </a:rPr>
              <a:t>О СПОСОБАХ ПОЛУЧЕНИЯ АКТУАЛЬНОЙ ИНФОРМАЦИИ О ЕНС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="" xmlns:a16="http://schemas.microsoft.com/office/drawing/2014/main" id="{F02B7901-3870-49DC-AA5E-49396413A882}"/>
              </a:ext>
            </a:extLst>
          </p:cNvPr>
          <p:cNvSpPr/>
          <p:nvPr/>
        </p:nvSpPr>
        <p:spPr>
          <a:xfrm>
            <a:off x="3615986" y="2116"/>
            <a:ext cx="8580843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НОВЫЕ ФОРМЫ ЗАПРОСОВ НА РЕЗУЛЬТАТЫ ИОН</a:t>
            </a:r>
            <a:endParaRPr lang="ru-RU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5" y="10786"/>
            <a:ext cx="1152128" cy="75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8600-90-565\Desktop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198" y="889342"/>
            <a:ext cx="5543389" cy="585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1783838" y="6308957"/>
            <a:ext cx="360040" cy="432276"/>
          </a:xfrm>
          <a:prstGeom prst="rect">
            <a:avLst/>
          </a:prstGeom>
          <a:noFill/>
          <a:ln cmpd="dbl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7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29" name="Picture 5" descr="C:\Users\8600-90-565\Desktop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49" y="868125"/>
            <a:ext cx="5147901" cy="590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023994" y="2051465"/>
            <a:ext cx="4752528" cy="1584176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  <a:ln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СВЕДЕНИЯ О ЗАДОЛЖЕННОСТИ ИЛИ СПРАВКА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О ПРИНАДЛЕЖНОСТИ </a:t>
            </a:r>
          </a:p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(Код запроса «1» и «2»)</a:t>
            </a:r>
          </a:p>
          <a:p>
            <a:pPr algn="ctr"/>
            <a:endParaRPr lang="ru-RU" sz="1600" b="1" dirty="0" smtClean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b="1" dirty="0" smtClean="0">
                <a:solidFill>
                  <a:srgbClr val="F68D36"/>
                </a:solidFill>
                <a:latin typeface="Arial Narrow" panose="020B0606020202030204" pitchFamily="34" charset="0"/>
              </a:rPr>
              <a:t>КНД ЗАЯВЛЕНИЯ 1166507 </a:t>
            </a:r>
            <a:endParaRPr lang="ru-RU" b="1" dirty="0">
              <a:solidFill>
                <a:srgbClr val="F68D36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22684" y="763936"/>
            <a:ext cx="4368473" cy="1572836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  <a:ln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Запрос на предоставление услуг ИОН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(Код запроса от «3» до «9»)</a:t>
            </a:r>
          </a:p>
          <a:p>
            <a:pPr algn="ctr"/>
            <a:endParaRPr lang="ru-RU" b="1" dirty="0" smtClean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b="1" dirty="0" smtClean="0">
                <a:solidFill>
                  <a:srgbClr val="F68D36"/>
                </a:solidFill>
                <a:latin typeface="Arial Narrow" panose="020B0606020202030204" pitchFamily="34" charset="0"/>
              </a:rPr>
              <a:t>КНД ЗАЯВЛЕНИЯ 1166507 </a:t>
            </a:r>
            <a:endParaRPr lang="ru-RU" b="1" dirty="0">
              <a:solidFill>
                <a:srgbClr val="F68D36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97843" y="3792335"/>
            <a:ext cx="273892" cy="4918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43276" y="3933850"/>
            <a:ext cx="462057" cy="972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878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">
            <a:extLst>
              <a:ext uri="{FF2B5EF4-FFF2-40B4-BE49-F238E27FC236}">
                <a16:creationId xmlns="" xmlns:a16="http://schemas.microsoft.com/office/drawing/2014/main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0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1078981" y="-21906"/>
            <a:ext cx="2537005" cy="78584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defTabSz="1218936"/>
            <a:r>
              <a:rPr lang="ru-RU" sz="1050" dirty="0">
                <a:solidFill>
                  <a:srgbClr val="485068">
                    <a:lumMod val="75000"/>
                  </a:srgbClr>
                </a:solidFill>
                <a:latin typeface="Arial Narrow" panose="020B0606020202030204" pitchFamily="34" charset="0"/>
              </a:rPr>
              <a:t>ОСОБЕННОСТИ ПРЕДОСТАВЛЕНИЯ УСЛУГ </a:t>
            </a:r>
          </a:p>
          <a:p>
            <a:pPr algn="ctr" defTabSz="1218936"/>
            <a:r>
              <a:rPr lang="ru-RU" sz="1050" dirty="0">
                <a:solidFill>
                  <a:srgbClr val="485068">
                    <a:lumMod val="75000"/>
                  </a:srgbClr>
                </a:solidFill>
                <a:latin typeface="Arial Narrow" panose="020B0606020202030204" pitchFamily="34" charset="0"/>
              </a:rPr>
              <a:t>ПО БЕСПЛАТНОМУ ИНФОРМИРОВАНИЮ</a:t>
            </a:r>
          </a:p>
          <a:p>
            <a:pPr algn="ctr" defTabSz="1218936"/>
            <a:endParaRPr lang="ru-RU" sz="1050" dirty="0">
              <a:solidFill>
                <a:srgbClr val="485068">
                  <a:lumMod val="75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Rectangle 3">
            <a:extLst>
              <a:ext uri="{FF2B5EF4-FFF2-40B4-BE49-F238E27FC236}">
                <a16:creationId xmlns="" xmlns:a16="http://schemas.microsoft.com/office/drawing/2014/main" id="{F02B7901-3870-49DC-AA5E-49396413A882}"/>
              </a:ext>
            </a:extLst>
          </p:cNvPr>
          <p:cNvSpPr/>
          <p:nvPr/>
        </p:nvSpPr>
        <p:spPr>
          <a:xfrm>
            <a:off x="3615986" y="2116"/>
            <a:ext cx="8580843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34711">
              <a:defRPr/>
            </a:pPr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ИНФОРМАЦИОННОЕ ОБСЛУЖИВАНИЕ НАЛОГОПЛАТЕЛЬЩИКОВ</a:t>
            </a:r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7" name="Схема 36">
            <a:extLst>
              <a:ext uri="{FF2B5EF4-FFF2-40B4-BE49-F238E27FC236}">
                <a16:creationId xmlns="" xmlns:a16="http://schemas.microsoft.com/office/drawing/2014/main" id="{E30768D4-2EE5-4A20-9D5A-20A9961807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9512607"/>
              </p:ext>
            </p:extLst>
          </p:nvPr>
        </p:nvGraphicFramePr>
        <p:xfrm>
          <a:off x="151389" y="837826"/>
          <a:ext cx="6998463" cy="5471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9" name="Заголовок 2">
            <a:extLst>
              <a:ext uri="{FF2B5EF4-FFF2-40B4-BE49-F238E27FC236}">
                <a16:creationId xmlns="" xmlns:a16="http://schemas.microsoft.com/office/drawing/2014/main" id="{C43DA1AA-2658-465B-93EF-9261D1452354}"/>
              </a:ext>
            </a:extLst>
          </p:cNvPr>
          <p:cNvSpPr txBox="1">
            <a:spLocks/>
          </p:cNvSpPr>
          <p:nvPr/>
        </p:nvSpPr>
        <p:spPr bwMode="auto">
          <a:xfrm>
            <a:off x="7542522" y="571383"/>
            <a:ext cx="4536504" cy="3100612"/>
          </a:xfrm>
          <a:prstGeom prst="rect">
            <a:avLst/>
          </a:prstGeom>
          <a:noFill/>
          <a:ln w="3175">
            <a:solidFill>
              <a:schemeClr val="tx1"/>
            </a:solidFill>
            <a:prstDash val="sysDash"/>
            <a:miter lim="800000"/>
            <a:headEnd/>
            <a:tailEnd/>
          </a:ln>
          <a:effectLst>
            <a:glow rad="952500">
              <a:schemeClr val="bg1">
                <a:alpha val="40000"/>
              </a:schemeClr>
            </a:glow>
          </a:effectLst>
        </p:spPr>
        <p:txBody>
          <a:bodyPr vert="horz" wrap="square" lIns="0" tIns="43807" rIns="0" bIns="43807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336" b="1" kern="1200">
                <a:solidFill>
                  <a:srgbClr val="104E7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336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336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336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336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76245" algn="l" rtl="0" fontAlgn="base">
              <a:spcBef>
                <a:spcPct val="0"/>
              </a:spcBef>
              <a:spcAft>
                <a:spcPct val="0"/>
              </a:spcAft>
              <a:defRPr sz="3336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52488" algn="l" rtl="0" fontAlgn="base">
              <a:spcBef>
                <a:spcPct val="0"/>
              </a:spcBef>
              <a:spcAft>
                <a:spcPct val="0"/>
              </a:spcAft>
              <a:defRPr sz="3336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428733" algn="l" rtl="0" fontAlgn="base">
              <a:spcBef>
                <a:spcPct val="0"/>
              </a:spcBef>
              <a:spcAft>
                <a:spcPct val="0"/>
              </a:spcAft>
              <a:defRPr sz="3336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904978" algn="l" rtl="0" fontAlgn="base">
              <a:spcBef>
                <a:spcPct val="0"/>
              </a:spcBef>
              <a:spcAft>
                <a:spcPct val="0"/>
              </a:spcAft>
              <a:defRPr sz="3336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1230109">
              <a:defRPr/>
            </a:pPr>
            <a:endParaRPr lang="ru-RU" altLang="ru-RU" sz="2000" cap="all" dirty="0" smtClean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  <a:p>
            <a:pPr algn="ctr" defTabSz="1230109">
              <a:defRPr/>
            </a:pPr>
            <a:endParaRPr lang="ru-RU" altLang="ru-RU" sz="2000" b="0" cap="all" dirty="0" smtClean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  <a:p>
            <a:pPr algn="ctr" defTabSz="1230109">
              <a:defRPr/>
            </a:pPr>
            <a:endParaRPr lang="ru-RU" altLang="ru-RU" sz="2000" b="0" cap="all" dirty="0" smtClean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  <a:p>
            <a:pPr algn="ctr" defTabSz="1230109">
              <a:defRPr/>
            </a:pPr>
            <a:endParaRPr lang="ru-RU" altLang="ru-RU" sz="2000" b="0" cap="all" dirty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  <a:p>
            <a:pPr algn="ctr" defTabSz="1230109">
              <a:defRPr/>
            </a:pPr>
            <a:r>
              <a:rPr lang="ru-RU" altLang="ru-RU" sz="2000" b="0" cap="all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ОсобенностИ</a:t>
            </a:r>
            <a:r>
              <a:rPr lang="ru-RU" altLang="ru-RU" sz="2000" b="0" cap="all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:</a:t>
            </a:r>
            <a:endParaRPr lang="en-US" altLang="ru-RU" sz="2000" b="0" cap="all" dirty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  <a:p>
            <a:pPr defTabSz="1230109">
              <a:defRPr/>
            </a:pPr>
            <a:endParaRPr lang="en-US" altLang="ru-RU" sz="1600" cap="all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  <a:cs typeface="+mj-cs"/>
            </a:endParaRPr>
          </a:p>
          <a:p>
            <a:pPr marL="285750" indent="-107950" defTabSz="1230109">
              <a:buFont typeface="Arial" panose="020B0604020202020204" pitchFamily="34" charset="0"/>
              <a:buChar char="•"/>
              <a:defRPr/>
            </a:pPr>
            <a:r>
              <a:rPr lang="ru-RU" altLang="ru-RU" sz="1600" b="0" cap="all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Справки ВЫДАЮТСЯ </a:t>
            </a:r>
            <a:r>
              <a:rPr lang="ru-RU" altLang="ru-RU" sz="1600" b="0" cap="all" dirty="0" smtClean="0">
                <a:solidFill>
                  <a:srgbClr val="0070C0"/>
                </a:solidFill>
                <a:latin typeface="Arial Narrow" panose="020B0606020202030204" pitchFamily="34" charset="0"/>
                <a:cs typeface="+mj-cs"/>
              </a:rPr>
              <a:t>на </a:t>
            </a:r>
            <a:r>
              <a:rPr lang="ru-RU" altLang="ru-RU" sz="1600" b="0" cap="all" dirty="0">
                <a:solidFill>
                  <a:srgbClr val="0070C0"/>
                </a:solidFill>
                <a:latin typeface="Arial Narrow" panose="020B0606020202030204" pitchFamily="34" charset="0"/>
                <a:cs typeface="+mj-cs"/>
              </a:rPr>
              <a:t>дату </a:t>
            </a:r>
            <a:r>
              <a:rPr lang="ru-RU" altLang="ru-RU" sz="1600" b="0" cap="all" dirty="0" smtClean="0">
                <a:solidFill>
                  <a:srgbClr val="0070C0"/>
                </a:solidFill>
                <a:latin typeface="Arial Narrow" panose="020B0606020202030204" pitchFamily="34" charset="0"/>
                <a:cs typeface="+mj-cs"/>
              </a:rPr>
              <a:t>формирования</a:t>
            </a:r>
          </a:p>
          <a:p>
            <a:pPr marL="285750" indent="-107950" defTabSz="1230109">
              <a:buFont typeface="Arial" panose="020B0604020202020204" pitchFamily="34" charset="0"/>
              <a:buChar char="•"/>
              <a:defRPr/>
            </a:pPr>
            <a:endParaRPr lang="ru-RU" altLang="ru-RU" sz="1600" b="0" cap="all" dirty="0" smtClean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  <a:cs typeface="+mj-cs"/>
            </a:endParaRPr>
          </a:p>
          <a:p>
            <a:pPr marL="285750" indent="-107950" defTabSz="1230109">
              <a:buFont typeface="Arial" panose="020B0604020202020204" pitchFamily="34" charset="0"/>
              <a:buChar char="•"/>
              <a:defRPr/>
            </a:pPr>
            <a:r>
              <a:rPr lang="ru-RU" altLang="ru-RU" sz="1600" b="0" cap="all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Сведения о задолженности </a:t>
            </a:r>
            <a:r>
              <a:rPr lang="ru-RU" altLang="ru-RU" sz="1600" b="0" cap="all" dirty="0" smtClean="0">
                <a:solidFill>
                  <a:srgbClr val="C00000"/>
                </a:solidFill>
                <a:latin typeface="Arial Narrow" panose="020B0606020202030204" pitchFamily="34" charset="0"/>
                <a:cs typeface="+mj-cs"/>
              </a:rPr>
              <a:t>на конкретную дату</a:t>
            </a:r>
          </a:p>
          <a:p>
            <a:pPr marL="285750" indent="-285750" defTabSz="1230109">
              <a:buFont typeface="Arial" panose="020B0604020202020204" pitchFamily="34" charset="0"/>
              <a:buChar char="•"/>
              <a:defRPr/>
            </a:pPr>
            <a:endParaRPr lang="ru-RU" altLang="ru-RU" sz="1600" b="0" cap="all" dirty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  <a:p>
            <a:pPr marL="285750" indent="-107950" defTabSz="1230109">
              <a:buFont typeface="Arial" panose="020B0604020202020204" pitchFamily="34" charset="0"/>
              <a:buChar char="•"/>
              <a:defRPr/>
            </a:pPr>
            <a:r>
              <a:rPr lang="ru-RU" altLang="ru-RU" sz="1600" b="0" cap="all" dirty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Данные в ЛК </a:t>
            </a:r>
            <a:r>
              <a:rPr lang="ru-RU" altLang="ru-RU" sz="1600" b="0" cap="all" dirty="0">
                <a:solidFill>
                  <a:srgbClr val="0070C0"/>
                </a:solidFill>
                <a:latin typeface="Arial Narrow" panose="020B0606020202030204" pitchFamily="34" charset="0"/>
                <a:cs typeface="+mj-cs"/>
              </a:rPr>
              <a:t>28 числа </a:t>
            </a:r>
            <a:r>
              <a:rPr lang="ru-RU" altLang="ru-RU" sz="1600" b="0" cap="all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отображаются по </a:t>
            </a:r>
            <a:r>
              <a:rPr lang="ru-RU" altLang="ru-RU" sz="1600" b="0" cap="all" dirty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состоянию </a:t>
            </a:r>
            <a:r>
              <a:rPr lang="ru-RU" altLang="ru-RU" sz="1600" b="0" cap="all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на </a:t>
            </a:r>
            <a:r>
              <a:rPr lang="ru-RU" altLang="ru-RU" sz="1600" b="0" cap="all" dirty="0">
                <a:solidFill>
                  <a:srgbClr val="0070C0"/>
                </a:solidFill>
                <a:latin typeface="Arial Narrow" panose="020B0606020202030204" pitchFamily="34" charset="0"/>
                <a:cs typeface="+mj-cs"/>
              </a:rPr>
              <a:t>27 число </a:t>
            </a:r>
            <a:r>
              <a:rPr lang="ru-RU" altLang="ru-RU" sz="1600" b="0" cap="all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месяца</a:t>
            </a:r>
            <a:endParaRPr lang="en-US" altLang="ru-RU" sz="1600" b="0" cap="all" dirty="0" smtClean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  <a:p>
            <a:pPr marL="285750" indent="-107950" defTabSz="1230109">
              <a:buFont typeface="Arial" panose="020B0604020202020204" pitchFamily="34" charset="0"/>
              <a:buChar char="•"/>
              <a:defRPr/>
            </a:pPr>
            <a:endParaRPr lang="en-US" altLang="ru-RU" sz="1600" b="0" cap="all" dirty="0" smtClean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  <a:p>
            <a:pPr marL="285750" indent="-107950" defTabSz="1230109">
              <a:buFont typeface="Arial" panose="020B0604020202020204" pitchFamily="34" charset="0"/>
              <a:buChar char="•"/>
              <a:defRPr/>
            </a:pPr>
            <a:r>
              <a:rPr lang="ru-RU" altLang="ru-RU" sz="1600" b="0" cap="all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ЕСЛИ ДАТА ЗАПРОСА – </a:t>
            </a:r>
            <a:r>
              <a:rPr lang="ru-RU" altLang="ru-RU" sz="1600" b="0" cap="all" dirty="0" smtClean="0">
                <a:solidFill>
                  <a:srgbClr val="0070C0"/>
                </a:solidFill>
                <a:latin typeface="Arial Narrow" panose="020B0606020202030204" pitchFamily="34" charset="0"/>
                <a:cs typeface="+mj-cs"/>
              </a:rPr>
              <a:t>28 ЧИСЛО</a:t>
            </a:r>
            <a:r>
              <a:rPr lang="ru-RU" altLang="ru-RU" sz="1600" b="0" cap="all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, ТО справки формируются на </a:t>
            </a:r>
            <a:r>
              <a:rPr lang="ru-RU" altLang="ru-RU" sz="1600" b="0" cap="all" dirty="0" smtClean="0">
                <a:solidFill>
                  <a:srgbClr val="B91403"/>
                </a:solidFill>
                <a:latin typeface="Arial Narrow" panose="020B0606020202030204" pitchFamily="34" charset="0"/>
                <a:cs typeface="+mj-cs"/>
              </a:rPr>
              <a:t>следующий рабочий день</a:t>
            </a:r>
            <a:r>
              <a:rPr lang="ru-RU" altLang="ru-RU" sz="1600" b="0" cap="all" dirty="0" smtClean="0">
                <a:solidFill>
                  <a:schemeClr val="tx1"/>
                </a:solidFill>
                <a:latin typeface="Arial Narrow" panose="020B0606020202030204" pitchFamily="34" charset="0"/>
                <a:cs typeface="+mj-cs"/>
              </a:rPr>
              <a:t>.</a:t>
            </a:r>
          </a:p>
          <a:p>
            <a:pPr marL="285750" indent="-107950" defTabSz="1230109">
              <a:buFont typeface="Arial" panose="020B0604020202020204" pitchFamily="34" charset="0"/>
              <a:buChar char="•"/>
              <a:defRPr/>
            </a:pPr>
            <a:endParaRPr lang="ru-RU" altLang="ru-RU" sz="1600" b="0" cap="all" dirty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  <a:p>
            <a:pPr marL="285750" indent="-285750" defTabSz="1230109">
              <a:buFont typeface="Arial" panose="020B0604020202020204" pitchFamily="34" charset="0"/>
              <a:buChar char="•"/>
              <a:defRPr/>
            </a:pPr>
            <a:endParaRPr lang="ru-RU" altLang="ru-RU" sz="1600" cap="all" dirty="0" smtClean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  <a:p>
            <a:pPr marL="285750" indent="-285750" defTabSz="1230109">
              <a:buFont typeface="Arial" panose="020B0604020202020204" pitchFamily="34" charset="0"/>
              <a:buChar char="•"/>
              <a:defRPr/>
            </a:pPr>
            <a:endParaRPr lang="ru-RU" altLang="ru-RU" sz="1600" cap="all" dirty="0" smtClean="0">
              <a:solidFill>
                <a:schemeClr val="tx1"/>
              </a:solidFill>
              <a:latin typeface="Arial Narrow" panose="020B0606020202030204" pitchFamily="34" charset="0"/>
              <a:cs typeface="+mj-cs"/>
            </a:endParaRPr>
          </a:p>
          <a:p>
            <a:pPr algn="ctr" defTabSz="1230109">
              <a:defRPr/>
            </a:pPr>
            <a:endParaRPr lang="ru-RU" altLang="ru-RU" sz="1600" cap="all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  <a:cs typeface="+mj-cs"/>
            </a:endParaRPr>
          </a:p>
          <a:p>
            <a:pPr algn="ctr" defTabSz="1230109">
              <a:defRPr/>
            </a:pPr>
            <a:endParaRPr lang="ru-RU" altLang="ru-RU" sz="1600" cap="all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  <a:cs typeface="+mj-cs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5" y="10786"/>
            <a:ext cx="1152128" cy="75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 descr="D:\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384" y="4138361"/>
            <a:ext cx="1728191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 descr="D:\Pop-Art-Hand-with-envelope-e151443377577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7156" y="4138361"/>
            <a:ext cx="1739790" cy="122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680" y="5499546"/>
            <a:ext cx="1972533" cy="13544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 descr="D:\hwtSoJlhJRE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870" y="5632826"/>
            <a:ext cx="2101076" cy="122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1783838" y="6308957"/>
            <a:ext cx="360040" cy="432276"/>
          </a:xfrm>
          <a:prstGeom prst="rect">
            <a:avLst/>
          </a:prstGeom>
          <a:noFill/>
          <a:ln cmpd="dbl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8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6" name="Picture 3" descr="D:\original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152" y="4584982"/>
            <a:ext cx="1726890" cy="113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ловина рамки 1"/>
          <p:cNvSpPr/>
          <p:nvPr/>
        </p:nvSpPr>
        <p:spPr>
          <a:xfrm rot="19147767" flipV="1">
            <a:off x="844976" y="2297739"/>
            <a:ext cx="678537" cy="376949"/>
          </a:xfrm>
          <a:prstGeom prst="halfFram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оловина рамки 24"/>
          <p:cNvSpPr/>
          <p:nvPr/>
        </p:nvSpPr>
        <p:spPr>
          <a:xfrm rot="19147767" flipV="1">
            <a:off x="332866" y="1279251"/>
            <a:ext cx="733201" cy="376949"/>
          </a:xfrm>
          <a:prstGeom prst="halfFram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оловина рамки 25"/>
          <p:cNvSpPr/>
          <p:nvPr/>
        </p:nvSpPr>
        <p:spPr>
          <a:xfrm rot="19147767" flipV="1">
            <a:off x="953472" y="3307819"/>
            <a:ext cx="718889" cy="380728"/>
          </a:xfrm>
          <a:prstGeom prst="halfFram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Половина рамки 26"/>
          <p:cNvSpPr/>
          <p:nvPr/>
        </p:nvSpPr>
        <p:spPr>
          <a:xfrm rot="19147767" flipV="1">
            <a:off x="333998" y="5383659"/>
            <a:ext cx="707959" cy="376949"/>
          </a:xfrm>
          <a:prstGeom prst="halfFram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Половина рамки 28"/>
          <p:cNvSpPr/>
          <p:nvPr/>
        </p:nvSpPr>
        <p:spPr>
          <a:xfrm rot="19147767" flipV="1">
            <a:off x="836141" y="4336351"/>
            <a:ext cx="670319" cy="376949"/>
          </a:xfrm>
          <a:prstGeom prst="halfFram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40355" y="5724729"/>
            <a:ext cx="1364522" cy="440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НОВОЕ </a:t>
            </a:r>
            <a:endParaRPr lang="ru-RU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740355" y="3722094"/>
            <a:ext cx="1364522" cy="440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НОВОЕ </a:t>
            </a:r>
            <a:endParaRPr lang="ru-RU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738795" y="2605459"/>
            <a:ext cx="1364522" cy="4408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НОВОЕ </a:t>
            </a:r>
            <a:endParaRPr lang="ru-RU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089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">
            <a:extLst>
              <a:ext uri="{FF2B5EF4-FFF2-40B4-BE49-F238E27FC236}">
                <a16:creationId xmlns="" xmlns:a16="http://schemas.microsoft.com/office/drawing/2014/main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1" name="Rectangle 3">
            <a:extLst>
              <a:ext uri="{FF2B5EF4-FFF2-40B4-BE49-F238E27FC236}">
                <a16:creationId xmlns="" xmlns:a16="http://schemas.microsoft.com/office/drawing/2014/main" id="{F02B7901-3870-49DC-AA5E-49396413A882}"/>
              </a:ext>
            </a:extLst>
          </p:cNvPr>
          <p:cNvSpPr/>
          <p:nvPr/>
        </p:nvSpPr>
        <p:spPr>
          <a:xfrm>
            <a:off x="3615986" y="2116"/>
            <a:ext cx="8580843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34711">
              <a:defRPr/>
            </a:pPr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СПОСОБЫ ОБРАЩЕНИЯ ПО ВОПРОСАМ </a:t>
            </a: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ЕНС</a:t>
            </a:r>
            <a:endParaRPr lang="ru-RU" sz="20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6D039248-A68C-4009-A147-903C2A161FDE}"/>
              </a:ext>
            </a:extLst>
          </p:cNvPr>
          <p:cNvSpPr/>
          <p:nvPr/>
        </p:nvSpPr>
        <p:spPr>
          <a:xfrm>
            <a:off x="123650" y="3238147"/>
            <a:ext cx="6092825" cy="46339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337820" algn="l"/>
                <a:tab pos="99568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3E14CA64-FC13-4CE9-9886-67891F0A57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5126283"/>
              </p:ext>
            </p:extLst>
          </p:nvPr>
        </p:nvGraphicFramePr>
        <p:xfrm>
          <a:off x="262558" y="1125538"/>
          <a:ext cx="7417644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AF44DC3-4D05-43FB-A8AD-EDBBD48C925B}"/>
              </a:ext>
            </a:extLst>
          </p:cNvPr>
          <p:cNvSpPr/>
          <p:nvPr/>
        </p:nvSpPr>
        <p:spPr>
          <a:xfrm>
            <a:off x="7247334" y="1227736"/>
            <a:ext cx="4752528" cy="954107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Официальный сайт ФНС России</a:t>
            </a:r>
          </a:p>
          <a:p>
            <a:pPr lvl="0" algn="ctr"/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NALOG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.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GOV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.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RU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024DF0B6-833C-4863-881A-7FBAC921C5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503" y="2709714"/>
            <a:ext cx="2534010" cy="253401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Телефонная трубка">
            <a:extLst>
              <a:ext uri="{FF2B5EF4-FFF2-40B4-BE49-F238E27FC236}">
                <a16:creationId xmlns="" xmlns:a16="http://schemas.microsoft.com/office/drawing/2014/main" id="{731FDD84-1D15-473A-824F-ABCC836E7C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25430" y="5427073"/>
            <a:ext cx="914400" cy="914400"/>
          </a:xfrm>
          <a:prstGeom prst="rect">
            <a:avLst/>
          </a:prstGeom>
        </p:spPr>
      </p:pic>
      <p:pic>
        <p:nvPicPr>
          <p:cNvPr id="15" name="Рисунок 14" descr="Центр обработки вызовов">
            <a:extLst>
              <a:ext uri="{FF2B5EF4-FFF2-40B4-BE49-F238E27FC236}">
                <a16:creationId xmlns="" xmlns:a16="http://schemas.microsoft.com/office/drawing/2014/main" id="{48187D7F-D405-4105-9E0F-0316F82C780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630710" y="5427073"/>
            <a:ext cx="914400" cy="914400"/>
          </a:xfrm>
          <a:prstGeom prst="rect">
            <a:avLst/>
          </a:prstGeom>
        </p:spPr>
      </p:pic>
      <p:pic>
        <p:nvPicPr>
          <p:cNvPr id="18" name="Рисунок 17" descr="Собрание">
            <a:extLst>
              <a:ext uri="{FF2B5EF4-FFF2-40B4-BE49-F238E27FC236}">
                <a16:creationId xmlns="" xmlns:a16="http://schemas.microsoft.com/office/drawing/2014/main" id="{417C321C-FAE7-481F-B45C-7470C960464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29447" y="1227736"/>
            <a:ext cx="914400" cy="914400"/>
          </a:xfrm>
          <a:prstGeom prst="rect">
            <a:avLst/>
          </a:prstGeom>
        </p:spPr>
      </p:pic>
      <p:pic>
        <p:nvPicPr>
          <p:cNvPr id="22" name="Рисунок 21" descr="Интернет">
            <a:extLst>
              <a:ext uri="{FF2B5EF4-FFF2-40B4-BE49-F238E27FC236}">
                <a16:creationId xmlns="" xmlns:a16="http://schemas.microsoft.com/office/drawing/2014/main" id="{250A2419-C8FF-4FE3-A3F7-04B1B110C44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392982" y="1282117"/>
            <a:ext cx="914400" cy="914400"/>
          </a:xfrm>
          <a:prstGeom prst="rect">
            <a:avLst/>
          </a:prstGeom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5" y="10786"/>
            <a:ext cx="1152128" cy="75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1078981" y="-21906"/>
            <a:ext cx="2537005" cy="78584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defTabSz="1218936"/>
            <a:r>
              <a:rPr lang="ru-RU" sz="1050" dirty="0">
                <a:solidFill>
                  <a:srgbClr val="485068">
                    <a:lumMod val="75000"/>
                  </a:srgbClr>
                </a:solidFill>
                <a:latin typeface="Arial Narrow" panose="020B0606020202030204" pitchFamily="34" charset="0"/>
              </a:rPr>
              <a:t>ОСОБЕННОСТИ ПРЕДОСТАВЛЕНИЯ УСЛУГ </a:t>
            </a:r>
          </a:p>
          <a:p>
            <a:pPr algn="ctr" defTabSz="1218936"/>
            <a:r>
              <a:rPr lang="ru-RU" sz="1050" dirty="0">
                <a:solidFill>
                  <a:srgbClr val="485068">
                    <a:lumMod val="75000"/>
                  </a:srgbClr>
                </a:solidFill>
                <a:latin typeface="Arial Narrow" panose="020B0606020202030204" pitchFamily="34" charset="0"/>
              </a:rPr>
              <a:t>ПО БЕСПЛАТНОМУ ИНФОРМИРОВАНИЮ</a:t>
            </a:r>
          </a:p>
          <a:p>
            <a:pPr algn="ctr" defTabSz="1218936"/>
            <a:endParaRPr lang="ru-RU" sz="1050" dirty="0">
              <a:solidFill>
                <a:srgbClr val="485068">
                  <a:lumMod val="75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639822" y="6308957"/>
            <a:ext cx="504056" cy="432276"/>
          </a:xfrm>
          <a:prstGeom prst="rect">
            <a:avLst/>
          </a:prstGeom>
          <a:noFill/>
          <a:ln cmpd="dbl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2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270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">
            <a:extLst>
              <a:ext uri="{FF2B5EF4-FFF2-40B4-BE49-F238E27FC236}">
                <a16:creationId xmlns:a16="http://schemas.microsoft.com/office/drawing/2014/main" xmlns="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xmlns="" id="{F02B7901-3870-49DC-AA5E-49396413A882}"/>
              </a:ext>
            </a:extLst>
          </p:cNvPr>
          <p:cNvSpPr/>
          <p:nvPr/>
        </p:nvSpPr>
        <p:spPr>
          <a:xfrm>
            <a:off x="3615986" y="2116"/>
            <a:ext cx="8580843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34711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КОНТАКТЫ НАЛОГОВЫХ ОРГАНОВ ХМАО - ЮГРЫ</a:t>
            </a:r>
            <a:endParaRPr lang="ru-RU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D039248-A68C-4009-A147-903C2A161FDE}"/>
              </a:ext>
            </a:extLst>
          </p:cNvPr>
          <p:cNvSpPr/>
          <p:nvPr/>
        </p:nvSpPr>
        <p:spPr>
          <a:xfrm>
            <a:off x="76510" y="3173632"/>
            <a:ext cx="6092825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337820" algn="l"/>
                <a:tab pos="99568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Телефонная трубка">
            <a:extLst>
              <a:ext uri="{FF2B5EF4-FFF2-40B4-BE49-F238E27FC236}">
                <a16:creationId xmlns:a16="http://schemas.microsoft.com/office/drawing/2014/main" xmlns="" id="{731FDD84-1D15-473A-824F-ABCC836E7C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28278" y="2705894"/>
            <a:ext cx="914400" cy="914400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1342678" y="4745301"/>
            <a:ext cx="2951198" cy="167236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1"/>
              </a:solidFill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ЕДИНЫЙ ТЕЛЕФОН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УФНС РОССИИ</a:t>
            </a:r>
          </a:p>
          <a:p>
            <a:pPr algn="ctr"/>
            <a:endParaRPr lang="ru-RU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8(3467) 37-89-01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8(3467) 37-89-02</a:t>
            </a:r>
          </a:p>
          <a:p>
            <a:pPr algn="ctr"/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687494" y="880020"/>
            <a:ext cx="2880320" cy="161231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Ханты-Мансийск</a:t>
            </a:r>
          </a:p>
          <a:p>
            <a:pPr algn="ctr"/>
            <a:endParaRPr lang="ru-RU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8(3467) 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37-89-05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8(3467) 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37-89-07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447134" y="2745070"/>
            <a:ext cx="2880320" cy="178391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Югорск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endParaRPr lang="ru-RU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8(34675)7-85-43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8(34675)7-85-46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427750" y="4719048"/>
            <a:ext cx="2880320" cy="178391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Нефтеюганск</a:t>
            </a:r>
          </a:p>
          <a:p>
            <a:pPr algn="ctr"/>
            <a:endParaRPr lang="ru-RU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8(3463)51-70-56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8(3463)51-70-57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endParaRPr lang="ru-RU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75358" y="2799056"/>
            <a:ext cx="2880320" cy="1760865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1"/>
              </a:solidFill>
            </a:endParaRPr>
          </a:p>
          <a:p>
            <a:pPr algn="ctr"/>
            <a:endParaRPr lang="ru-RU" b="1" dirty="0" smtClean="0">
              <a:solidFill>
                <a:schemeClr val="bg1"/>
              </a:solidFill>
            </a:endParaRPr>
          </a:p>
          <a:p>
            <a:pPr algn="ctr"/>
            <a:endParaRPr lang="ru-RU" b="1" dirty="0" smtClean="0">
              <a:solidFill>
                <a:schemeClr val="bg1"/>
              </a:solidFill>
            </a:endParaRPr>
          </a:p>
          <a:p>
            <a:pPr algn="ctr"/>
            <a:r>
              <a:rPr lang="ru-RU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Сургутский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р-н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(</a:t>
            </a:r>
            <a:r>
              <a:rPr lang="ru-RU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Лангепас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Покачи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ru-RU" b="1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Мегион</a:t>
            </a: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)</a:t>
            </a:r>
          </a:p>
          <a:p>
            <a:pPr algn="ctr"/>
            <a:endParaRPr lang="ru-RU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8(3462)58-93-10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8(3462)58-93-11</a:t>
            </a:r>
          </a:p>
          <a:p>
            <a:pPr algn="ctr"/>
            <a:endParaRPr lang="ru-RU" b="1" dirty="0" smtClean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bg1"/>
              </a:solidFill>
            </a:endParaRPr>
          </a:p>
          <a:p>
            <a:pPr algn="ctr"/>
            <a:endParaRPr lang="ru-RU" b="1" dirty="0" smtClean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447134" y="880020"/>
            <a:ext cx="2880320" cy="161231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Нижневартовск </a:t>
            </a:r>
          </a:p>
          <a:p>
            <a:pPr algn="ctr"/>
            <a:endParaRPr lang="ru-RU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8(3466)29-12-64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8(3466)29-12-63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703979" y="4730574"/>
            <a:ext cx="2880320" cy="1760865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1"/>
              </a:solidFill>
            </a:endParaRPr>
          </a:p>
          <a:p>
            <a:pPr algn="ctr"/>
            <a:endParaRPr lang="ru-RU" b="1" dirty="0" smtClean="0">
              <a:solidFill>
                <a:schemeClr val="bg1"/>
              </a:solidFill>
            </a:endParaRPr>
          </a:p>
          <a:p>
            <a:pPr algn="ctr"/>
            <a:endParaRPr lang="ru-RU" b="1" dirty="0" smtClean="0">
              <a:solidFill>
                <a:schemeClr val="bg1"/>
              </a:solidFill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Сургут</a:t>
            </a:r>
          </a:p>
          <a:p>
            <a:pPr algn="ctr"/>
            <a:endParaRPr lang="ru-RU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8(3462)58-93-10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8(3462)58-93-11</a:t>
            </a:r>
          </a:p>
          <a:p>
            <a:pPr algn="ctr"/>
            <a:endParaRPr lang="ru-RU" b="1" dirty="0" smtClean="0">
              <a:solidFill>
                <a:schemeClr val="bg1"/>
              </a:solidFill>
            </a:endParaRPr>
          </a:p>
          <a:p>
            <a:pPr algn="ctr"/>
            <a:endParaRPr lang="ru-RU" b="1" dirty="0">
              <a:solidFill>
                <a:schemeClr val="bg1"/>
              </a:solidFill>
            </a:endParaRPr>
          </a:p>
          <a:p>
            <a:pPr algn="ctr"/>
            <a:endParaRPr lang="ru-RU" b="1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E:\image-03-10-23-15-42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694" y="2147989"/>
            <a:ext cx="244827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5" y="10786"/>
            <a:ext cx="1152128" cy="75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1078981" y="-21906"/>
            <a:ext cx="2537005" cy="78584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defTabSz="1218936"/>
            <a:r>
              <a:rPr lang="ru-RU" sz="1050" b="1" dirty="0">
                <a:solidFill>
                  <a:schemeClr val="tx1"/>
                </a:solidFill>
                <a:latin typeface="Arial Narrow" panose="020B0606020202030204" pitchFamily="34" charset="0"/>
              </a:rPr>
              <a:t>ОСОБЕННОСТИ ПРЕДОСТАВЛЕНИЯ УСЛУГ </a:t>
            </a:r>
          </a:p>
          <a:p>
            <a:pPr algn="ctr" defTabSz="1218936"/>
            <a:r>
              <a:rPr lang="ru-RU" sz="1050" b="1" dirty="0">
                <a:solidFill>
                  <a:schemeClr val="tx1"/>
                </a:solidFill>
                <a:latin typeface="Arial Narrow" panose="020B0606020202030204" pitchFamily="34" charset="0"/>
              </a:rPr>
              <a:t>ПО БЕСПЛАТНОМУ ИНФОРМИРОВАНИЮ</a:t>
            </a:r>
          </a:p>
          <a:p>
            <a:pPr algn="ctr" defTabSz="1218936"/>
            <a:endParaRPr lang="ru-RU" sz="105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5879" y="1104664"/>
            <a:ext cx="4929902" cy="923330"/>
          </a:xfrm>
          <a:prstGeom prst="rect">
            <a:avLst/>
          </a:prstGeom>
          <a:solidFill>
            <a:schemeClr val="bg2">
              <a:lumMod val="50000"/>
              <a:alpha val="18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7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dirty="0">
                <a:latin typeface="Arial Narrow" panose="020B0606020202030204" pitchFamily="34" charset="0"/>
              </a:rPr>
              <a:t>«О ФНС России»/«Структура</a:t>
            </a:r>
            <a:r>
              <a:rPr lang="ru-RU" dirty="0" smtClean="0">
                <a:latin typeface="Arial Narrow" panose="020B0606020202030204" pitchFamily="34" charset="0"/>
              </a:rPr>
              <a:t>»</a:t>
            </a:r>
          </a:p>
          <a:p>
            <a:pPr lvl="0"/>
            <a:endParaRPr lang="ru-RU" dirty="0" smtClean="0">
              <a:latin typeface="Arial Narrow" panose="020B0606020202030204" pitchFamily="34" charset="0"/>
            </a:endParaRPr>
          </a:p>
          <a:p>
            <a:pPr lvl="0"/>
            <a:r>
              <a:rPr lang="ru-RU" dirty="0" smtClean="0">
                <a:latin typeface="Arial Narrow" panose="020B0606020202030204" pitchFamily="34" charset="0"/>
              </a:rPr>
              <a:t>УФНС России по ХМАО-Югре/Контакты Инспекций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639822" y="6308957"/>
            <a:ext cx="504056" cy="432276"/>
          </a:xfrm>
          <a:prstGeom prst="rect">
            <a:avLst/>
          </a:prstGeom>
          <a:noFill/>
          <a:ln cmpd="dbl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3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561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>
            <a:extLst>
              <a:ext uri="{FF2B5EF4-FFF2-40B4-BE49-F238E27FC236}">
                <a16:creationId xmlns="" xmlns:a16="http://schemas.microsoft.com/office/drawing/2014/main" id="{EABBF177-B906-4130-81D0-CDC9F01E8134}"/>
              </a:ext>
            </a:extLst>
          </p:cNvPr>
          <p:cNvSpPr/>
          <p:nvPr/>
        </p:nvSpPr>
        <p:spPr>
          <a:xfrm>
            <a:off x="45715" y="3"/>
            <a:ext cx="3570270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algn="ctr" defTabSz="1234948">
              <a:defRPr/>
            </a:pPr>
            <a:endParaRPr lang="ru-RU" sz="2400" dirty="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="" xmlns:a16="http://schemas.microsoft.com/office/drawing/2014/main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1" name="Rectangle 3">
            <a:extLst>
              <a:ext uri="{FF2B5EF4-FFF2-40B4-BE49-F238E27FC236}">
                <a16:creationId xmlns="" xmlns:a16="http://schemas.microsoft.com/office/drawing/2014/main" id="{F02B7901-3870-49DC-AA5E-49396413A882}"/>
              </a:ext>
            </a:extLst>
          </p:cNvPr>
          <p:cNvSpPr/>
          <p:nvPr/>
        </p:nvSpPr>
        <p:spPr>
          <a:xfrm>
            <a:off x="3615986" y="2116"/>
            <a:ext cx="8580843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34711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АНОНСЫ МЕРОПРИЯТИЙ ДЛЯ НАЛОГОПЛАТЕЛЬЩИКОВ</a:t>
            </a:r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6C2CB1B-2AAC-4BBB-A567-6B335A94D729}"/>
              </a:ext>
            </a:extLst>
          </p:cNvPr>
          <p:cNvSpPr/>
          <p:nvPr/>
        </p:nvSpPr>
        <p:spPr>
          <a:xfrm>
            <a:off x="-695235" y="1123447"/>
            <a:ext cx="4752528" cy="7078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Arial Narrow" panose="020B0606020202030204" pitchFamily="34" charset="0"/>
              </a:rPr>
              <a:t>График мероприятий для налогоплательщиков</a:t>
            </a: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5" y="10786"/>
            <a:ext cx="1152128" cy="75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Subtitle 2">
            <a:extLst>
              <a:ext uri="{FF2B5EF4-FFF2-40B4-BE49-F238E27FC236}">
                <a16:creationId xmlns="" xmlns:a16="http://schemas.microsoft.com/office/drawing/2014/main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1078981" y="-21906"/>
            <a:ext cx="2537005" cy="78584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 defTabSz="1218936"/>
            <a:r>
              <a:rPr lang="ru-RU" sz="1050" dirty="0">
                <a:solidFill>
                  <a:srgbClr val="485068">
                    <a:lumMod val="75000"/>
                  </a:srgbClr>
                </a:solidFill>
                <a:latin typeface="Arial Narrow" panose="020B0606020202030204" pitchFamily="34" charset="0"/>
              </a:rPr>
              <a:t>ОСОБЕННОСТИ ПРЕДОСТАВЛЕНИЯ УСЛУГ </a:t>
            </a:r>
          </a:p>
          <a:p>
            <a:pPr algn="ctr" defTabSz="1218936"/>
            <a:r>
              <a:rPr lang="ru-RU" sz="1050" dirty="0">
                <a:solidFill>
                  <a:srgbClr val="485068">
                    <a:lumMod val="75000"/>
                  </a:srgbClr>
                </a:solidFill>
                <a:latin typeface="Arial Narrow" panose="020B0606020202030204" pitchFamily="34" charset="0"/>
              </a:rPr>
              <a:t>ПО БЕСПЛАТНОМУ ИНФОРМИРОВАНИЮ</a:t>
            </a:r>
          </a:p>
          <a:p>
            <a:pPr algn="ctr" defTabSz="1218936"/>
            <a:endParaRPr lang="ru-RU" sz="1050" dirty="0">
              <a:solidFill>
                <a:srgbClr val="485068">
                  <a:lumMod val="75000"/>
                </a:srgbClr>
              </a:solidFill>
              <a:latin typeface="Arial Narrow" panose="020B060602020203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65" y="2373319"/>
            <a:ext cx="8077913" cy="3974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Рисунок 38" descr="http://qrcoder.ru/code/?https%3A%2F%2Fwww.nalog.gov.ru%2Frn86%2Fabout_fts%2Fstructure%2Finspection%2Fevents%2F&amp;4&amp;0">
            <a:extLst>
              <a:ext uri="{FF2B5EF4-FFF2-40B4-BE49-F238E27FC236}">
                <a16:creationId xmlns="" xmlns:a16="http://schemas.microsoft.com/office/drawing/2014/main" id="{350B9816-8600-4AF3-829B-B48376F76E7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013" y="1180636"/>
            <a:ext cx="2199109" cy="2071441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D:\image-11-07-23-16-3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3517" y="1123446"/>
            <a:ext cx="2970627" cy="522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attachment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270" y="1163952"/>
            <a:ext cx="2088125" cy="2088125"/>
          </a:xfrm>
          <a:prstGeom prst="rect">
            <a:avLst/>
          </a:prstGeom>
          <a:noFill/>
          <a:effectLst>
            <a:outerShdw blurRad="508000" dist="139700" dir="30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1622116" y="6416759"/>
            <a:ext cx="504056" cy="432276"/>
          </a:xfrm>
          <a:prstGeom prst="rect">
            <a:avLst/>
          </a:prstGeom>
          <a:noFill/>
          <a:ln cmpd="dbl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9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312180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FNS">
      <a:dk1>
        <a:srgbClr val="F2F5FB"/>
      </a:dk1>
      <a:lt1>
        <a:srgbClr val="485068"/>
      </a:lt1>
      <a:dk2>
        <a:srgbClr val="1275BC"/>
      </a:dk2>
      <a:lt2>
        <a:srgbClr val="0066B3"/>
      </a:lt2>
      <a:accent1>
        <a:srgbClr val="EF435A"/>
      </a:accent1>
      <a:accent2>
        <a:srgbClr val="F15A22"/>
      </a:accent2>
      <a:accent3>
        <a:srgbClr val="F9A01B"/>
      </a:accent3>
      <a:accent4>
        <a:srgbClr val="39BB9D"/>
      </a:accent4>
      <a:accent5>
        <a:srgbClr val="34AB8F"/>
      </a:accent5>
      <a:accent6>
        <a:srgbClr val="197585"/>
      </a:accent6>
      <a:hlink>
        <a:srgbClr val="44C8F5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26331</TotalTime>
  <Words>440</Words>
  <Application>Microsoft Office PowerPoint</Application>
  <PresentationFormat>Произвольный</PresentationFormat>
  <Paragraphs>142</Paragraphs>
  <Slides>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Специальное оформление</vt:lpstr>
      <vt:lpstr>Office Theme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Филипенко Айгуль Эльдаровна</dc:creator>
  <cp:lastModifiedBy>Сафронова Анна Анатольевна</cp:lastModifiedBy>
  <cp:revision>2026</cp:revision>
  <cp:lastPrinted>2023-04-13T06:17:15Z</cp:lastPrinted>
  <dcterms:modified xsi:type="dcterms:W3CDTF">2023-10-23T07:33:25Z</dcterms:modified>
</cp:coreProperties>
</file>